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5"/>
    <p:sldMasterId id="2147483877" r:id="rId6"/>
  </p:sldMasterIdLst>
  <p:notesMasterIdLst>
    <p:notesMasterId r:id="rId79"/>
  </p:notesMasterIdLst>
  <p:handoutMasterIdLst>
    <p:handoutMasterId r:id="rId80"/>
  </p:handoutMasterIdLst>
  <p:sldIdLst>
    <p:sldId id="2134959890" r:id="rId7"/>
    <p:sldId id="4028" r:id="rId8"/>
    <p:sldId id="2134959886" r:id="rId9"/>
    <p:sldId id="2134959895" r:id="rId10"/>
    <p:sldId id="2134959887" r:id="rId11"/>
    <p:sldId id="2134959899" r:id="rId12"/>
    <p:sldId id="2134959889" r:id="rId13"/>
    <p:sldId id="2134959891" r:id="rId14"/>
    <p:sldId id="2134959902" r:id="rId15"/>
    <p:sldId id="2134959888" r:id="rId16"/>
    <p:sldId id="2134959955" r:id="rId17"/>
    <p:sldId id="2134959635" r:id="rId18"/>
    <p:sldId id="2134959898" r:id="rId19"/>
    <p:sldId id="2134959900" r:id="rId20"/>
    <p:sldId id="2134959901" r:id="rId21"/>
    <p:sldId id="2134959956" r:id="rId22"/>
    <p:sldId id="2134959637" r:id="rId23"/>
    <p:sldId id="2134959893" r:id="rId24"/>
    <p:sldId id="2134959641" r:id="rId25"/>
    <p:sldId id="2134959646" r:id="rId26"/>
    <p:sldId id="2134959942" r:id="rId27"/>
    <p:sldId id="2134959941" r:id="rId28"/>
    <p:sldId id="2134959940" r:id="rId29"/>
    <p:sldId id="2134959660" r:id="rId30"/>
    <p:sldId id="2134959943" r:id="rId31"/>
    <p:sldId id="2134959944" r:id="rId32"/>
    <p:sldId id="2134959945" r:id="rId33"/>
    <p:sldId id="2134959672" r:id="rId34"/>
    <p:sldId id="2134959946" r:id="rId35"/>
    <p:sldId id="2134959673" r:id="rId36"/>
    <p:sldId id="2134959947" r:id="rId37"/>
    <p:sldId id="2134959674" r:id="rId38"/>
    <p:sldId id="2134959948" r:id="rId39"/>
    <p:sldId id="2134959954" r:id="rId40"/>
    <p:sldId id="2134959953" r:id="rId41"/>
    <p:sldId id="2134959662" r:id="rId42"/>
    <p:sldId id="2134959656" r:id="rId43"/>
    <p:sldId id="2134959661" r:id="rId44"/>
    <p:sldId id="2134959949" r:id="rId45"/>
    <p:sldId id="2134959904" r:id="rId46"/>
    <p:sldId id="2134959939" r:id="rId47"/>
    <p:sldId id="2134959903" r:id="rId48"/>
    <p:sldId id="2134959951" r:id="rId49"/>
    <p:sldId id="2134959952" r:id="rId50"/>
    <p:sldId id="2134959643" r:id="rId51"/>
    <p:sldId id="2134959916" r:id="rId52"/>
    <p:sldId id="2134959905" r:id="rId53"/>
    <p:sldId id="2134959917" r:id="rId54"/>
    <p:sldId id="2134959918" r:id="rId55"/>
    <p:sldId id="2134959924" r:id="rId56"/>
    <p:sldId id="2134959926" r:id="rId57"/>
    <p:sldId id="2134959933" r:id="rId58"/>
    <p:sldId id="2134959927" r:id="rId59"/>
    <p:sldId id="2134959937" r:id="rId60"/>
    <p:sldId id="2134959929" r:id="rId61"/>
    <p:sldId id="2134959934" r:id="rId62"/>
    <p:sldId id="2134959930" r:id="rId63"/>
    <p:sldId id="2134959931" r:id="rId64"/>
    <p:sldId id="2134959928" r:id="rId65"/>
    <p:sldId id="2134959911" r:id="rId66"/>
    <p:sldId id="2134959906" r:id="rId67"/>
    <p:sldId id="2134959938" r:id="rId68"/>
    <p:sldId id="2134959912" r:id="rId69"/>
    <p:sldId id="2134959913" r:id="rId70"/>
    <p:sldId id="2134959914" r:id="rId71"/>
    <p:sldId id="2134959772" r:id="rId72"/>
    <p:sldId id="2134959907" r:id="rId73"/>
    <p:sldId id="2134959915" r:id="rId74"/>
    <p:sldId id="2134959749" r:id="rId75"/>
    <p:sldId id="2134959908" r:id="rId76"/>
    <p:sldId id="2134959909" r:id="rId77"/>
    <p:sldId id="2134959910" r:id="rId78"/>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582F80-67E2-49C9-8BAA-28B1D36B2A28}">
          <p14:sldIdLst>
            <p14:sldId id="2134959890"/>
            <p14:sldId id="4028"/>
            <p14:sldId id="2134959886"/>
            <p14:sldId id="2134959895"/>
            <p14:sldId id="2134959887"/>
            <p14:sldId id="2134959899"/>
            <p14:sldId id="2134959889"/>
            <p14:sldId id="2134959891"/>
            <p14:sldId id="2134959902"/>
            <p14:sldId id="2134959888"/>
            <p14:sldId id="2134959955"/>
            <p14:sldId id="2134959635"/>
            <p14:sldId id="2134959898"/>
            <p14:sldId id="2134959900"/>
            <p14:sldId id="2134959901"/>
            <p14:sldId id="2134959956"/>
          </p14:sldIdLst>
        </p14:section>
        <p14:section name="Detailed Findings" id="{AAB0CF34-9B3A-4042-AAB8-2F5A2C16786C}">
          <p14:sldIdLst>
            <p14:sldId id="2134959637"/>
            <p14:sldId id="2134959893"/>
            <p14:sldId id="2134959641"/>
            <p14:sldId id="2134959646"/>
            <p14:sldId id="2134959942"/>
            <p14:sldId id="2134959941"/>
            <p14:sldId id="2134959940"/>
            <p14:sldId id="2134959660"/>
            <p14:sldId id="2134959943"/>
            <p14:sldId id="2134959944"/>
            <p14:sldId id="2134959945"/>
            <p14:sldId id="2134959672"/>
            <p14:sldId id="2134959946"/>
            <p14:sldId id="2134959673"/>
            <p14:sldId id="2134959947"/>
            <p14:sldId id="2134959674"/>
            <p14:sldId id="2134959948"/>
            <p14:sldId id="2134959954"/>
            <p14:sldId id="2134959953"/>
            <p14:sldId id="2134959662"/>
            <p14:sldId id="2134959656"/>
            <p14:sldId id="2134959661"/>
          </p14:sldIdLst>
        </p14:section>
        <p14:section name="Appendicies" id="{F3543553-FE5B-483C-8CCE-2D689ACBD2EA}">
          <p14:sldIdLst>
            <p14:sldId id="2134959949"/>
          </p14:sldIdLst>
        </p14:section>
        <p14:section name="Methodology" id="{9D0D28FF-23D1-4A6D-B041-D2E75786C5D4}">
          <p14:sldIdLst>
            <p14:sldId id="2134959904"/>
            <p14:sldId id="2134959939"/>
          </p14:sldIdLst>
        </p14:section>
        <p14:section name="Process Metris (gathered by {e})" id="{C9560F05-52ED-4256-9731-8DACD8FB8EE3}">
          <p14:sldIdLst>
            <p14:sldId id="2134959903"/>
            <p14:sldId id="2134959951"/>
            <p14:sldId id="2134959952"/>
          </p14:sldIdLst>
        </p14:section>
        <p14:section name="Interview Detail" id="{94B77607-DFB7-42A2-9DF8-A30BB7AFF2EF}">
          <p14:sldIdLst>
            <p14:sldId id="2134959643"/>
            <p14:sldId id="2134959916"/>
            <p14:sldId id="2134959905"/>
            <p14:sldId id="2134959917"/>
            <p14:sldId id="2134959918"/>
            <p14:sldId id="2134959924"/>
            <p14:sldId id="2134959926"/>
            <p14:sldId id="2134959933"/>
            <p14:sldId id="2134959927"/>
            <p14:sldId id="2134959937"/>
            <p14:sldId id="2134959929"/>
            <p14:sldId id="2134959934"/>
            <p14:sldId id="2134959930"/>
            <p14:sldId id="2134959931"/>
            <p14:sldId id="2134959928"/>
          </p14:sldIdLst>
        </p14:section>
        <p14:section name="PEX Assessment &amp; Guidance" id="{306111DB-CC6E-4E44-B340-5E58EC0F0ED4}">
          <p14:sldIdLst>
            <p14:sldId id="2134959911"/>
            <p14:sldId id="2134959906"/>
            <p14:sldId id="2134959938"/>
            <p14:sldId id="2134959912"/>
            <p14:sldId id="2134959913"/>
            <p14:sldId id="2134959914"/>
            <p14:sldId id="2134959772"/>
            <p14:sldId id="2134959907"/>
            <p14:sldId id="2134959915"/>
            <p14:sldId id="2134959749"/>
            <p14:sldId id="2134959908"/>
            <p14:sldId id="2134959909"/>
            <p14:sldId id="21349599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300"/>
    <a:srgbClr val="A70304"/>
    <a:srgbClr val="9F0748"/>
    <a:srgbClr val="EB5096"/>
    <a:srgbClr val="171659"/>
    <a:srgbClr val="7D2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7ADF9-B9E6-BDCE-318A-A132F3DC4CD6}" v="2" dt="2025-08-20T08:45:03.9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107" d="100"/>
          <a:sy n="107" d="100"/>
        </p:scale>
        <p:origin x="426" y="1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ki Papenfus" userId="2a405823-0c8b-419b-afb6-8159926c2e17" providerId="ADAL" clId="{48BD1C9A-A4E4-4209-9732-B55AB9BC5677}"/>
    <pc:docChg chg="undo custSel modSld">
      <pc:chgData name="Nikki Papenfus" userId="2a405823-0c8b-419b-afb6-8159926c2e17" providerId="ADAL" clId="{48BD1C9A-A4E4-4209-9732-B55AB9BC5677}" dt="2023-06-22T15:42:35.859" v="7" actId="13926"/>
      <pc:docMkLst>
        <pc:docMk/>
      </pc:docMkLst>
      <pc:sldChg chg="modSp mod">
        <pc:chgData name="Nikki Papenfus" userId="2a405823-0c8b-419b-afb6-8159926c2e17" providerId="ADAL" clId="{48BD1C9A-A4E4-4209-9732-B55AB9BC5677}" dt="2023-06-22T11:33:19.490" v="0" actId="13926"/>
        <pc:sldMkLst>
          <pc:docMk/>
          <pc:sldMk cId="90180740" sldId="2134959933"/>
        </pc:sldMkLst>
      </pc:sldChg>
      <pc:sldChg chg="modSp mod">
        <pc:chgData name="Nikki Papenfus" userId="2a405823-0c8b-419b-afb6-8159926c2e17" providerId="ADAL" clId="{48BD1C9A-A4E4-4209-9732-B55AB9BC5677}" dt="2023-06-22T15:42:35.859" v="7" actId="13926"/>
        <pc:sldMkLst>
          <pc:docMk/>
          <pc:sldMk cId="3949371338" sldId="2134959934"/>
        </pc:sldMkLst>
      </pc:sldChg>
      <pc:sldChg chg="modSp mod">
        <pc:chgData name="Nikki Papenfus" userId="2a405823-0c8b-419b-afb6-8159926c2e17" providerId="ADAL" clId="{48BD1C9A-A4E4-4209-9732-B55AB9BC5677}" dt="2023-06-22T11:58:08.610" v="4" actId="13926"/>
        <pc:sldMkLst>
          <pc:docMk/>
          <pc:sldMk cId="2852811856" sldId="2134959937"/>
        </pc:sldMkLst>
      </pc:sldChg>
    </pc:docChg>
  </pc:docChgLst>
  <pc:docChgLst>
    <pc:chgData name="Nikki Papenfus" userId="S::npapenfus@openboxsoftware.com::2a405823-0c8b-419b-afb6-8159926c2e17" providerId="AD" clId="Web-{B9A7ADF9-B9E6-BDCE-318A-A132F3DC4CD6}"/>
    <pc:docChg chg="sldOrd">
      <pc:chgData name="Nikki Papenfus" userId="S::npapenfus@openboxsoftware.com::2a405823-0c8b-419b-afb6-8159926c2e17" providerId="AD" clId="Web-{B9A7ADF9-B9E6-BDCE-318A-A132F3DC4CD6}" dt="2025-08-20T08:45:03.993" v="1"/>
      <pc:docMkLst>
        <pc:docMk/>
      </pc:docMkLst>
      <pc:sldChg chg="ord">
        <pc:chgData name="Nikki Papenfus" userId="S::npapenfus@openboxsoftware.com::2a405823-0c8b-419b-afb6-8159926c2e17" providerId="AD" clId="Web-{B9A7ADF9-B9E6-BDCE-318A-A132F3DC4CD6}" dt="2025-08-20T08:43:49.256" v="0"/>
        <pc:sldMkLst>
          <pc:docMk/>
          <pc:sldMk cId="3920692875" sldId="2134959673"/>
        </pc:sldMkLst>
      </pc:sldChg>
      <pc:sldChg chg="ord">
        <pc:chgData name="Nikki Papenfus" userId="S::npapenfus@openboxsoftware.com::2a405823-0c8b-419b-afb6-8159926c2e17" providerId="AD" clId="Web-{B9A7ADF9-B9E6-BDCE-318A-A132F3DC4CD6}" dt="2025-08-20T08:45:03.993" v="1"/>
        <pc:sldMkLst>
          <pc:docMk/>
          <pc:sldMk cId="3966959323" sldId="2134959949"/>
        </pc:sldMkLst>
      </pc:sldChg>
    </pc:docChg>
  </pc:docChgLst>
  <pc:docChgLst>
    <pc:chgData name="Nikki Papenfus" userId="2a405823-0c8b-419b-afb6-8159926c2e17" providerId="ADAL" clId="{AC4B61E4-7225-490A-8288-562B585EBD16}"/>
    <pc:docChg chg="undo redo custSel modSld">
      <pc:chgData name="Nikki Papenfus" userId="2a405823-0c8b-419b-afb6-8159926c2e17" providerId="ADAL" clId="{AC4B61E4-7225-490A-8288-562B585EBD16}" dt="2023-05-30T16:48:33.714" v="6" actId="1076"/>
      <pc:docMkLst>
        <pc:docMk/>
      </pc:docMkLst>
      <pc:sldChg chg="modSp mod">
        <pc:chgData name="Nikki Papenfus" userId="2a405823-0c8b-419b-afb6-8159926c2e17" providerId="ADAL" clId="{AC4B61E4-7225-490A-8288-562B585EBD16}" dt="2023-05-10T15:00:17.482" v="3" actId="1076"/>
        <pc:sldMkLst>
          <pc:docMk/>
          <pc:sldMk cId="2171943281" sldId="2134959889"/>
        </pc:sldMkLst>
      </pc:sldChg>
      <pc:sldChg chg="modSp mod">
        <pc:chgData name="Nikki Papenfus" userId="2a405823-0c8b-419b-afb6-8159926c2e17" providerId="ADAL" clId="{AC4B61E4-7225-490A-8288-562B585EBD16}" dt="2023-05-30T16:48:33.714" v="6" actId="1076"/>
        <pc:sldMkLst>
          <pc:docMk/>
          <pc:sldMk cId="2453063227" sldId="2134959917"/>
        </pc:sldMkLst>
      </pc:sldChg>
    </pc:docChg>
  </pc:docChgLst>
  <pc:docChgLst>
    <pc:chgData name="Nikki Papenfus" userId="S::npapenfus@openboxsoftware.com::2a405823-0c8b-419b-afb6-8159926c2e17" providerId="AD" clId="Web-{8D60545C-39AE-FCF0-6CF9-1672BF96CFE4}"/>
    <pc:docChg chg="modSld">
      <pc:chgData name="Nikki Papenfus" userId="S::npapenfus@openboxsoftware.com::2a405823-0c8b-419b-afb6-8159926c2e17" providerId="AD" clId="Web-{8D60545C-39AE-FCF0-6CF9-1672BF96CFE4}" dt="2023-02-15T15:54:27.902" v="4" actId="14100"/>
      <pc:docMkLst>
        <pc:docMk/>
      </pc:docMkLst>
      <pc:sldChg chg="modSp">
        <pc:chgData name="Nikki Papenfus" userId="S::npapenfus@openboxsoftware.com::2a405823-0c8b-419b-afb6-8159926c2e17" providerId="AD" clId="Web-{8D60545C-39AE-FCF0-6CF9-1672BF96CFE4}" dt="2023-02-15T15:02:33.269" v="0" actId="20577"/>
        <pc:sldMkLst>
          <pc:docMk/>
          <pc:sldMk cId="3392951469" sldId="2134959891"/>
        </pc:sldMkLst>
      </pc:sldChg>
      <pc:sldChg chg="modSp">
        <pc:chgData name="Nikki Papenfus" userId="S::npapenfus@openboxsoftware.com::2a405823-0c8b-419b-afb6-8159926c2e17" providerId="AD" clId="Web-{8D60545C-39AE-FCF0-6CF9-1672BF96CFE4}" dt="2023-02-15T15:54:27.902" v="4" actId="14100"/>
        <pc:sldMkLst>
          <pc:docMk/>
          <pc:sldMk cId="3269022348" sldId="2134959902"/>
        </pc:sldMkLst>
      </pc:sldChg>
      <pc:sldChg chg="modSp">
        <pc:chgData name="Nikki Papenfus" userId="S::npapenfus@openboxsoftware.com::2a405823-0c8b-419b-afb6-8159926c2e17" providerId="AD" clId="Web-{8D60545C-39AE-FCF0-6CF9-1672BF96CFE4}" dt="2023-02-15T15:54:26.699" v="3" actId="14100"/>
        <pc:sldMkLst>
          <pc:docMk/>
          <pc:sldMk cId="633717437" sldId="21349599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B10-4CDB-B024-87B80F49B43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10-4CDB-B024-87B80F49B436}"/>
              </c:ext>
            </c:extLst>
          </c:dPt>
          <c:cat>
            <c:strRef>
              <c:f>Sheet1!$A$2:$A$5</c:f>
              <c:strCache>
                <c:ptCount val="2"/>
                <c:pt idx="0">
                  <c:v>1st Qtr</c:v>
                </c:pt>
                <c:pt idx="1">
                  <c:v>2nd Qtr</c:v>
                </c:pt>
              </c:strCache>
              <c:extLst/>
            </c:strRef>
          </c:cat>
          <c:val>
            <c:numRef>
              <c:f>Sheet1!$B$2:$B$5</c:f>
              <c:numCache>
                <c:formatCode>General</c:formatCode>
                <c:ptCount val="2"/>
                <c:pt idx="0">
                  <c:v>5</c:v>
                </c:pt>
                <c:pt idx="1">
                  <c:v>5</c:v>
                </c:pt>
              </c:numCache>
              <c:extLst/>
            </c:numRef>
          </c:val>
          <c:extLst>
            <c:ext xmlns:c16="http://schemas.microsoft.com/office/drawing/2014/chart" uri="{C3380CC4-5D6E-409C-BE32-E72D297353CC}">
              <c16:uniqueId val="{00000000-0FE8-49C8-BF36-82E4D73366B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C475-4A8A-903A-E801EFA868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C475-4A8A-903A-E801EFA868FF}"/>
              </c:ext>
            </c:extLst>
          </c:dPt>
          <c:dLbls>
            <c:delete val="1"/>
          </c:dLbls>
          <c:cat>
            <c:strRef>
              <c:f>Sheet1!$A$2:$A$5</c:f>
              <c:strCache>
                <c:ptCount val="2"/>
                <c:pt idx="0">
                  <c:v>2nd Qtr</c:v>
                </c:pt>
                <c:pt idx="1">
                  <c:v>4th Qtr</c:v>
                </c:pt>
              </c:strCache>
              <c:extLst/>
            </c:strRef>
          </c:cat>
          <c:val>
            <c:numRef>
              <c:f>Sheet1!$B$2:$B$5</c:f>
              <c:numCache>
                <c:formatCode>General</c:formatCode>
                <c:ptCount val="2"/>
                <c:pt idx="0">
                  <c:v>3.2</c:v>
                </c:pt>
                <c:pt idx="1">
                  <c:v>1.2</c:v>
                </c:pt>
              </c:numCache>
              <c:extLst/>
            </c:numRef>
          </c:val>
          <c:extLst>
            <c:ext xmlns:c16="http://schemas.microsoft.com/office/drawing/2014/chart" uri="{C3380CC4-5D6E-409C-BE32-E72D297353CC}">
              <c16:uniqueId val="{00000008-C475-4A8A-903A-E801EFA868FF}"/>
            </c:ext>
          </c:extLst>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052-4860-B7AC-8D4D4ED16CB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052-4860-B7AC-8D4D4ED16CB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59A-4E63-98E7-A646B4C6197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59A-4E63-98E7-A646B4C6197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10</c:v>
                </c:pt>
                <c:pt idx="1">
                  <c:v>0</c:v>
                </c:pt>
                <c:pt idx="2">
                  <c:v>0</c:v>
                </c:pt>
                <c:pt idx="3">
                  <c:v>0</c:v>
                </c:pt>
              </c:numCache>
            </c:numRef>
          </c:val>
          <c:extLst>
            <c:ext xmlns:c16="http://schemas.microsoft.com/office/drawing/2014/chart" uri="{C3380CC4-5D6E-409C-BE32-E72D297353CC}">
              <c16:uniqueId val="{00000004-8052-4860-B7AC-8D4D4ED16CB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PowerPoint]Analysis!PivotTable3</c:name>
    <c:fmtId val="10"/>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82586311326469E-2"/>
          <c:y val="2.5200458190148912E-2"/>
          <c:w val="0.729090753078942"/>
          <c:h val="0.77807145240865505"/>
        </c:manualLayout>
      </c:layout>
      <c:bar3DChart>
        <c:barDir val="col"/>
        <c:grouping val="percentStacked"/>
        <c:varyColors val="0"/>
        <c:ser>
          <c:idx val="0"/>
          <c:order val="0"/>
          <c:tx>
            <c:strRef>
              <c:f>Analysis!$R$7:$R$8</c:f>
              <c:strCache>
                <c:ptCount val="1"/>
                <c:pt idx="0">
                  <c:v>Data Gaps/ Quality</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Analysis!$R$9:$R$18</c:f>
              <c:numCache>
                <c:formatCode>General</c:formatCode>
                <c:ptCount val="9"/>
                <c:pt idx="0">
                  <c:v>8</c:v>
                </c:pt>
                <c:pt idx="1">
                  <c:v>3</c:v>
                </c:pt>
                <c:pt idx="3">
                  <c:v>2</c:v>
                </c:pt>
                <c:pt idx="4">
                  <c:v>6</c:v>
                </c:pt>
                <c:pt idx="5">
                  <c:v>2</c:v>
                </c:pt>
                <c:pt idx="6">
                  <c:v>2</c:v>
                </c:pt>
                <c:pt idx="7">
                  <c:v>2</c:v>
                </c:pt>
                <c:pt idx="8">
                  <c:v>1</c:v>
                </c:pt>
              </c:numCache>
            </c:numRef>
          </c:val>
          <c:extLst>
            <c:ext xmlns:c16="http://schemas.microsoft.com/office/drawing/2014/chart" uri="{C3380CC4-5D6E-409C-BE32-E72D297353CC}">
              <c16:uniqueId val="{00000000-C625-4BF6-A3F3-40A1DC278409}"/>
            </c:ext>
          </c:extLst>
        </c:ser>
        <c:ser>
          <c:idx val="1"/>
          <c:order val="1"/>
          <c:tx>
            <c:strRef>
              <c:f>Analysis!$S$7:$S$8</c:f>
              <c:strCache>
                <c:ptCount val="1"/>
                <c:pt idx="0">
                  <c:v>Different Systems - Tracking MIMO</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Analysis!$S$9:$S$18</c:f>
              <c:numCache>
                <c:formatCode>General</c:formatCode>
                <c:ptCount val="9"/>
                <c:pt idx="0">
                  <c:v>6</c:v>
                </c:pt>
                <c:pt idx="1">
                  <c:v>4</c:v>
                </c:pt>
                <c:pt idx="2">
                  <c:v>1</c:v>
                </c:pt>
                <c:pt idx="3">
                  <c:v>4</c:v>
                </c:pt>
                <c:pt idx="4">
                  <c:v>6</c:v>
                </c:pt>
                <c:pt idx="6">
                  <c:v>7</c:v>
                </c:pt>
                <c:pt idx="7">
                  <c:v>5</c:v>
                </c:pt>
                <c:pt idx="8">
                  <c:v>3</c:v>
                </c:pt>
              </c:numCache>
            </c:numRef>
          </c:val>
          <c:extLst>
            <c:ext xmlns:c16="http://schemas.microsoft.com/office/drawing/2014/chart" uri="{C3380CC4-5D6E-409C-BE32-E72D297353CC}">
              <c16:uniqueId val="{00000001-C625-4BF6-A3F3-40A1DC278409}"/>
            </c:ext>
          </c:extLst>
        </c:ser>
        <c:ser>
          <c:idx val="2"/>
          <c:order val="2"/>
          <c:tx>
            <c:strRef>
              <c:f>Analysis!$T$7:$T$8</c:f>
              <c:strCache>
                <c:ptCount val="1"/>
                <c:pt idx="0">
                  <c:v>Double Keying</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Analysis!$T$9:$T$18</c:f>
              <c:numCache>
                <c:formatCode>General</c:formatCode>
                <c:ptCount val="9"/>
                <c:pt idx="2">
                  <c:v>1</c:v>
                </c:pt>
                <c:pt idx="3">
                  <c:v>2</c:v>
                </c:pt>
                <c:pt idx="4">
                  <c:v>1</c:v>
                </c:pt>
                <c:pt idx="6">
                  <c:v>2</c:v>
                </c:pt>
                <c:pt idx="7">
                  <c:v>1</c:v>
                </c:pt>
                <c:pt idx="8">
                  <c:v>2</c:v>
                </c:pt>
              </c:numCache>
            </c:numRef>
          </c:val>
          <c:extLst>
            <c:ext xmlns:c16="http://schemas.microsoft.com/office/drawing/2014/chart" uri="{C3380CC4-5D6E-409C-BE32-E72D297353CC}">
              <c16:uniqueId val="{00000002-C625-4BF6-A3F3-40A1DC278409}"/>
            </c:ext>
          </c:extLst>
        </c:ser>
        <c:ser>
          <c:idx val="3"/>
          <c:order val="3"/>
          <c:tx>
            <c:strRef>
              <c:f>Analysis!$U$7:$U$8</c:f>
              <c:strCache>
                <c:ptCount val="1"/>
                <c:pt idx="0">
                  <c:v>Manual (off system)</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Analysis!$U$9:$U$18</c:f>
              <c:numCache>
                <c:formatCode>General</c:formatCode>
                <c:ptCount val="9"/>
                <c:pt idx="1">
                  <c:v>9</c:v>
                </c:pt>
                <c:pt idx="2">
                  <c:v>2</c:v>
                </c:pt>
                <c:pt idx="3">
                  <c:v>4</c:v>
                </c:pt>
                <c:pt idx="4">
                  <c:v>4</c:v>
                </c:pt>
                <c:pt idx="5">
                  <c:v>3</c:v>
                </c:pt>
                <c:pt idx="6">
                  <c:v>9</c:v>
                </c:pt>
                <c:pt idx="7">
                  <c:v>11</c:v>
                </c:pt>
                <c:pt idx="8">
                  <c:v>3</c:v>
                </c:pt>
              </c:numCache>
            </c:numRef>
          </c:val>
          <c:extLst>
            <c:ext xmlns:c16="http://schemas.microsoft.com/office/drawing/2014/chart" uri="{C3380CC4-5D6E-409C-BE32-E72D297353CC}">
              <c16:uniqueId val="{00000003-C625-4BF6-A3F3-40A1DC278409}"/>
            </c:ext>
          </c:extLst>
        </c:ser>
        <c:ser>
          <c:idx val="4"/>
          <c:order val="4"/>
          <c:tx>
            <c:strRef>
              <c:f>Analysis!$V$7:$V$8</c:f>
              <c:strCache>
                <c:ptCount val="1"/>
                <c:pt idx="0">
                  <c:v>Manual (on system)</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Analysis!$V$9:$V$18</c:f>
              <c:numCache>
                <c:formatCode>General</c:formatCode>
                <c:ptCount val="9"/>
                <c:pt idx="1">
                  <c:v>8</c:v>
                </c:pt>
                <c:pt idx="3">
                  <c:v>7</c:v>
                </c:pt>
                <c:pt idx="4">
                  <c:v>1</c:v>
                </c:pt>
                <c:pt idx="6">
                  <c:v>1</c:v>
                </c:pt>
                <c:pt idx="7">
                  <c:v>3</c:v>
                </c:pt>
                <c:pt idx="8">
                  <c:v>1</c:v>
                </c:pt>
              </c:numCache>
            </c:numRef>
          </c:val>
          <c:extLst>
            <c:ext xmlns:c16="http://schemas.microsoft.com/office/drawing/2014/chart" uri="{C3380CC4-5D6E-409C-BE32-E72D297353CC}">
              <c16:uniqueId val="{00000004-C625-4BF6-A3F3-40A1DC278409}"/>
            </c:ext>
          </c:extLst>
        </c:ser>
        <c:ser>
          <c:idx val="5"/>
          <c:order val="5"/>
          <c:tx>
            <c:strRef>
              <c:f>Analysis!$W$7:$W$8</c:f>
              <c:strCache>
                <c:ptCount val="1"/>
                <c:pt idx="0">
                  <c:v>Paper Processes</c:v>
                </c:pt>
              </c:strCache>
            </c:strRef>
          </c:tx>
          <c:spPr>
            <a:solidFill>
              <a:schemeClr val="accent6"/>
            </a:solidFill>
            <a:ln>
              <a:noFill/>
            </a:ln>
            <a:effectLst/>
            <a:sp3d/>
          </c:spPr>
          <c:invertIfNegative val="0"/>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Analysis!$W$9:$W$18</c:f>
              <c:numCache>
                <c:formatCode>General</c:formatCode>
                <c:ptCount val="9"/>
                <c:pt idx="6">
                  <c:v>2</c:v>
                </c:pt>
              </c:numCache>
            </c:numRef>
          </c:val>
          <c:extLst>
            <c:ext xmlns:c16="http://schemas.microsoft.com/office/drawing/2014/chart" uri="{C3380CC4-5D6E-409C-BE32-E72D297353CC}">
              <c16:uniqueId val="{00000005-C625-4BF6-A3F3-40A1DC278409}"/>
            </c:ext>
          </c:extLst>
        </c:ser>
        <c:ser>
          <c:idx val="6"/>
          <c:order val="6"/>
          <c:tx>
            <c:strRef>
              <c:f>Analysis!$X$7:$X$8</c:f>
              <c:strCache>
                <c:ptCount val="1"/>
                <c:pt idx="0">
                  <c:v>Process, People &amp; Training</c:v>
                </c:pt>
              </c:strCache>
            </c:strRef>
          </c:tx>
          <c:spPr>
            <a:solidFill>
              <a:schemeClr val="accent1">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Analysis!$X$9:$X$18</c:f>
              <c:numCache>
                <c:formatCode>General</c:formatCode>
                <c:ptCount val="9"/>
                <c:pt idx="0">
                  <c:v>9</c:v>
                </c:pt>
                <c:pt idx="1">
                  <c:v>3</c:v>
                </c:pt>
                <c:pt idx="2">
                  <c:v>1</c:v>
                </c:pt>
                <c:pt idx="3">
                  <c:v>5</c:v>
                </c:pt>
                <c:pt idx="4">
                  <c:v>16</c:v>
                </c:pt>
                <c:pt idx="5">
                  <c:v>6</c:v>
                </c:pt>
                <c:pt idx="6">
                  <c:v>1</c:v>
                </c:pt>
                <c:pt idx="7">
                  <c:v>1</c:v>
                </c:pt>
                <c:pt idx="8">
                  <c:v>5</c:v>
                </c:pt>
              </c:numCache>
            </c:numRef>
          </c:val>
          <c:extLst>
            <c:ext xmlns:c16="http://schemas.microsoft.com/office/drawing/2014/chart" uri="{C3380CC4-5D6E-409C-BE32-E72D297353CC}">
              <c16:uniqueId val="{00000006-C625-4BF6-A3F3-40A1DC278409}"/>
            </c:ext>
          </c:extLst>
        </c:ser>
        <c:ser>
          <c:idx val="7"/>
          <c:order val="7"/>
          <c:tx>
            <c:strRef>
              <c:f>Analysis!$Y$7:$Y$8</c:f>
              <c:strCache>
                <c:ptCount val="1"/>
                <c:pt idx="0">
                  <c:v>System Limitations</c:v>
                </c:pt>
              </c:strCache>
            </c:strRef>
          </c:tx>
          <c:spPr>
            <a:solidFill>
              <a:schemeClr val="accent2">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Analysis!$Y$9:$Y$18</c:f>
              <c:numCache>
                <c:formatCode>General</c:formatCode>
                <c:ptCount val="9"/>
                <c:pt idx="3">
                  <c:v>2</c:v>
                </c:pt>
                <c:pt idx="4">
                  <c:v>3</c:v>
                </c:pt>
                <c:pt idx="6">
                  <c:v>3</c:v>
                </c:pt>
                <c:pt idx="7">
                  <c:v>3</c:v>
                </c:pt>
                <c:pt idx="8">
                  <c:v>5</c:v>
                </c:pt>
              </c:numCache>
            </c:numRef>
          </c:val>
          <c:extLst>
            <c:ext xmlns:c16="http://schemas.microsoft.com/office/drawing/2014/chart" uri="{C3380CC4-5D6E-409C-BE32-E72D297353CC}">
              <c16:uniqueId val="{00000007-C625-4BF6-A3F3-40A1DC278409}"/>
            </c:ext>
          </c:extLst>
        </c:ser>
        <c:ser>
          <c:idx val="8"/>
          <c:order val="8"/>
          <c:tx>
            <c:strRef>
              <c:f>Analysis!$Z$7:$Z$8</c:f>
              <c:strCache>
                <c:ptCount val="1"/>
                <c:pt idx="0">
                  <c:v>Variation</c:v>
                </c:pt>
              </c:strCache>
            </c:strRef>
          </c:tx>
          <c:spPr>
            <a:solidFill>
              <a:schemeClr val="accent3">
                <a:lumMod val="60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Analysis!$Q$9:$Q$18</c:f>
              <c:strCache>
                <c:ptCount val="9"/>
                <c:pt idx="0">
                  <c:v>Asset Managers</c:v>
                </c:pt>
                <c:pt idx="1">
                  <c:v>Customer Services</c:v>
                </c:pt>
                <c:pt idx="2">
                  <c:v>Finance Ops</c:v>
                </c:pt>
                <c:pt idx="3">
                  <c:v>Lettings Managers</c:v>
                </c:pt>
                <c:pt idx="4">
                  <c:v>Portfolio Managers (PRS)</c:v>
                </c:pt>
                <c:pt idx="5">
                  <c:v>Procurement</c:v>
                </c:pt>
                <c:pt idx="6">
                  <c:v>Property Managers (BTR)</c:v>
                </c:pt>
                <c:pt idx="7">
                  <c:v>Refurbishment</c:v>
                </c:pt>
                <c:pt idx="8">
                  <c:v>Tenancy Progression Team </c:v>
                </c:pt>
              </c:strCache>
            </c:strRef>
          </c:cat>
          <c:val>
            <c:numRef>
              <c:f>Analysis!$Z$9:$Z$18</c:f>
              <c:numCache>
                <c:formatCode>General</c:formatCode>
                <c:ptCount val="9"/>
                <c:pt idx="0">
                  <c:v>8</c:v>
                </c:pt>
                <c:pt idx="1">
                  <c:v>1</c:v>
                </c:pt>
                <c:pt idx="3">
                  <c:v>10</c:v>
                </c:pt>
                <c:pt idx="4">
                  <c:v>4</c:v>
                </c:pt>
                <c:pt idx="5">
                  <c:v>1</c:v>
                </c:pt>
                <c:pt idx="6">
                  <c:v>6</c:v>
                </c:pt>
                <c:pt idx="7">
                  <c:v>1</c:v>
                </c:pt>
                <c:pt idx="8">
                  <c:v>1</c:v>
                </c:pt>
              </c:numCache>
            </c:numRef>
          </c:val>
          <c:extLst>
            <c:ext xmlns:c16="http://schemas.microsoft.com/office/drawing/2014/chart" uri="{C3380CC4-5D6E-409C-BE32-E72D297353CC}">
              <c16:uniqueId val="{00000008-C625-4BF6-A3F3-40A1DC278409}"/>
            </c:ext>
          </c:extLst>
        </c:ser>
        <c:dLbls>
          <c:showLegendKey val="0"/>
          <c:showVal val="0"/>
          <c:showCatName val="0"/>
          <c:showSerName val="0"/>
          <c:showPercent val="0"/>
          <c:showBubbleSize val="0"/>
        </c:dLbls>
        <c:gapWidth val="150"/>
        <c:shape val="box"/>
        <c:axId val="1939263519"/>
        <c:axId val="1939245631"/>
        <c:axId val="0"/>
      </c:bar3DChart>
      <c:catAx>
        <c:axId val="19392635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39245631"/>
        <c:crosses val="autoZero"/>
        <c:auto val="1"/>
        <c:lblAlgn val="ctr"/>
        <c:lblOffset val="100"/>
        <c:noMultiLvlLbl val="0"/>
      </c:catAx>
      <c:valAx>
        <c:axId val="19392456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392635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A81540-05F0-4858-8216-3B7C30A258AE}" type="doc">
      <dgm:prSet loTypeId="urn:microsoft.com/office/officeart/2005/8/layout/chevron1" loCatId="process" qsTypeId="urn:microsoft.com/office/officeart/2005/8/quickstyle/simple1" qsCatId="simple" csTypeId="urn:microsoft.com/office/officeart/2005/8/colors/colorful4" csCatId="colorful" phldr="1"/>
      <dgm:spPr/>
    </dgm:pt>
    <dgm:pt modelId="{B5CDC4E8-7C40-4C2C-B43E-D368130D061D}">
      <dgm:prSet phldrT="[Text]" custT="1"/>
      <dgm:spPr>
        <a:ln>
          <a:noFill/>
        </a:ln>
      </dgm:spPr>
      <dgm:t>
        <a:bodyPr/>
        <a:lstStyle/>
        <a:p>
          <a:r>
            <a:rPr lang="en-US" sz="1200">
              <a:latin typeface="Poppins Light" panose="00000400000000000000" pitchFamily="2" charset="0"/>
              <a:cs typeface="Poppins Light" panose="00000400000000000000" pitchFamily="2" charset="0"/>
            </a:rPr>
            <a:t>design </a:t>
          </a:r>
          <a:r>
            <a:rPr lang="en-US" sz="1200" b="1">
              <a:latin typeface="Poppins Light" panose="00000400000000000000" pitchFamily="2" charset="0"/>
              <a:cs typeface="Poppins Light" panose="00000400000000000000" pitchFamily="2" charset="0"/>
            </a:rPr>
            <a:t>“one” </a:t>
          </a:r>
          <a:r>
            <a:rPr lang="en-US" sz="1200">
              <a:latin typeface="Poppins Light" panose="00000400000000000000" pitchFamily="2" charset="0"/>
              <a:cs typeface="Poppins Light" panose="00000400000000000000" pitchFamily="2" charset="0"/>
            </a:rPr>
            <a:t>process </a:t>
          </a:r>
          <a:endParaRPr lang="en-GB" sz="1200">
            <a:latin typeface="Poppins Light" panose="00000400000000000000" pitchFamily="2" charset="0"/>
            <a:cs typeface="Poppins Light" panose="00000400000000000000" pitchFamily="2" charset="0"/>
          </a:endParaRPr>
        </a:p>
      </dgm:t>
    </dgm:pt>
    <dgm:pt modelId="{110AD1DE-78F5-4FAF-930F-1D13787C4EE1}" type="parTrans" cxnId="{EB39F307-C324-49D0-A8FB-8BF277922C3D}">
      <dgm:prSet/>
      <dgm:spPr/>
      <dgm:t>
        <a:bodyPr/>
        <a:lstStyle/>
        <a:p>
          <a:endParaRPr lang="en-GB" sz="1200">
            <a:latin typeface="Poppins Light" panose="00000400000000000000" pitchFamily="2" charset="0"/>
            <a:cs typeface="Poppins Light" panose="00000400000000000000" pitchFamily="2" charset="0"/>
          </a:endParaRPr>
        </a:p>
      </dgm:t>
    </dgm:pt>
    <dgm:pt modelId="{81606A76-C433-43AC-B478-5994D36D959B}" type="sibTrans" cxnId="{EB39F307-C324-49D0-A8FB-8BF277922C3D}">
      <dgm:prSet/>
      <dgm:spPr/>
      <dgm:t>
        <a:bodyPr/>
        <a:lstStyle/>
        <a:p>
          <a:endParaRPr lang="en-GB" sz="1200">
            <a:latin typeface="Poppins Light" panose="00000400000000000000" pitchFamily="2" charset="0"/>
            <a:cs typeface="Poppins Light" panose="00000400000000000000" pitchFamily="2" charset="0"/>
          </a:endParaRPr>
        </a:p>
      </dgm:t>
    </dgm:pt>
    <dgm:pt modelId="{41081FC8-7574-40DF-8049-AD1EF3420B41}">
      <dgm:prSet phldrT="[Text]" custT="1"/>
      <dgm:spPr>
        <a:ln>
          <a:noFill/>
        </a:ln>
      </dgm:spPr>
      <dgm:t>
        <a:bodyPr/>
        <a:lstStyle/>
        <a:p>
          <a:r>
            <a:rPr lang="en-US" sz="1200">
              <a:latin typeface="Poppins Light" panose="00000400000000000000" pitchFamily="2" charset="0"/>
              <a:cs typeface="Poppins Light" panose="00000400000000000000" pitchFamily="2" charset="0"/>
            </a:rPr>
            <a:t>measure performance</a:t>
          </a:r>
          <a:endParaRPr lang="en-GB" sz="1200">
            <a:latin typeface="Poppins Light" panose="00000400000000000000" pitchFamily="2" charset="0"/>
            <a:cs typeface="Poppins Light" panose="00000400000000000000" pitchFamily="2" charset="0"/>
          </a:endParaRPr>
        </a:p>
      </dgm:t>
    </dgm:pt>
    <dgm:pt modelId="{E7C11B4A-0E3F-4981-8D8C-56F2597349E4}" type="parTrans" cxnId="{2E54BDD8-AFD9-4B47-BC62-91000F8BC7CE}">
      <dgm:prSet/>
      <dgm:spPr/>
      <dgm:t>
        <a:bodyPr/>
        <a:lstStyle/>
        <a:p>
          <a:endParaRPr lang="en-GB" sz="1200">
            <a:latin typeface="Poppins Light" panose="00000400000000000000" pitchFamily="2" charset="0"/>
            <a:cs typeface="Poppins Light" panose="00000400000000000000" pitchFamily="2" charset="0"/>
          </a:endParaRPr>
        </a:p>
      </dgm:t>
    </dgm:pt>
    <dgm:pt modelId="{F7963072-73CB-44E7-9D01-47A0FD57562F}" type="sibTrans" cxnId="{2E54BDD8-AFD9-4B47-BC62-91000F8BC7CE}">
      <dgm:prSet/>
      <dgm:spPr/>
      <dgm:t>
        <a:bodyPr/>
        <a:lstStyle/>
        <a:p>
          <a:endParaRPr lang="en-GB" sz="1200">
            <a:latin typeface="Poppins Light" panose="00000400000000000000" pitchFamily="2" charset="0"/>
            <a:cs typeface="Poppins Light" panose="00000400000000000000" pitchFamily="2" charset="0"/>
          </a:endParaRPr>
        </a:p>
      </dgm:t>
    </dgm:pt>
    <dgm:pt modelId="{8F60C1B9-AF48-4DD3-BA8A-3C88A864B6B9}">
      <dgm:prSet phldrT="[Text]" custT="1"/>
      <dgm:spPr>
        <a:ln>
          <a:noFill/>
        </a:ln>
      </dgm:spPr>
      <dgm:t>
        <a:bodyPr/>
        <a:lstStyle/>
        <a:p>
          <a:r>
            <a:rPr lang="en-US" sz="1200">
              <a:latin typeface="Poppins Light" panose="00000400000000000000" pitchFamily="2" charset="0"/>
              <a:cs typeface="Poppins Light" panose="00000400000000000000" pitchFamily="2" charset="0"/>
            </a:rPr>
            <a:t>apply best fit technologies</a:t>
          </a:r>
          <a:endParaRPr lang="en-GB" sz="1200">
            <a:latin typeface="Poppins Light" panose="00000400000000000000" pitchFamily="2" charset="0"/>
            <a:cs typeface="Poppins Light" panose="00000400000000000000" pitchFamily="2" charset="0"/>
          </a:endParaRPr>
        </a:p>
      </dgm:t>
    </dgm:pt>
    <dgm:pt modelId="{DDB4C804-F779-4D33-8DD9-F8902DD5D52A}" type="parTrans" cxnId="{5D75B9AA-A1EF-4FEC-8614-FDE11A61D2D6}">
      <dgm:prSet/>
      <dgm:spPr/>
      <dgm:t>
        <a:bodyPr/>
        <a:lstStyle/>
        <a:p>
          <a:endParaRPr lang="en-GB" sz="1200">
            <a:latin typeface="Poppins Light" panose="00000400000000000000" pitchFamily="2" charset="0"/>
            <a:cs typeface="Poppins Light" panose="00000400000000000000" pitchFamily="2" charset="0"/>
          </a:endParaRPr>
        </a:p>
      </dgm:t>
    </dgm:pt>
    <dgm:pt modelId="{079AB632-FD57-4E97-9972-63A938C97130}" type="sibTrans" cxnId="{5D75B9AA-A1EF-4FEC-8614-FDE11A61D2D6}">
      <dgm:prSet/>
      <dgm:spPr/>
      <dgm:t>
        <a:bodyPr/>
        <a:lstStyle/>
        <a:p>
          <a:endParaRPr lang="en-GB" sz="1200">
            <a:latin typeface="Poppins Light" panose="00000400000000000000" pitchFamily="2" charset="0"/>
            <a:cs typeface="Poppins Light" panose="00000400000000000000" pitchFamily="2" charset="0"/>
          </a:endParaRPr>
        </a:p>
      </dgm:t>
    </dgm:pt>
    <dgm:pt modelId="{80DFA3D0-55DC-4F9D-BB6F-CD2CF4D98786}">
      <dgm:prSet phldrT="[Text]" custT="1"/>
      <dgm:spPr>
        <a:ln>
          <a:noFill/>
        </a:ln>
      </dgm:spPr>
      <dgm:t>
        <a:bodyPr/>
        <a:lstStyle/>
        <a:p>
          <a:r>
            <a:rPr lang="en-US" sz="1200">
              <a:latin typeface="Poppins Light" panose="00000400000000000000" pitchFamily="2" charset="0"/>
              <a:cs typeface="Poppins Light" panose="00000400000000000000" pitchFamily="2" charset="0"/>
            </a:rPr>
            <a:t>right size, RACI &amp; train</a:t>
          </a:r>
          <a:endParaRPr lang="en-GB" sz="1200">
            <a:latin typeface="Poppins Light" panose="00000400000000000000" pitchFamily="2" charset="0"/>
            <a:cs typeface="Poppins Light" panose="00000400000000000000" pitchFamily="2" charset="0"/>
          </a:endParaRPr>
        </a:p>
      </dgm:t>
    </dgm:pt>
    <dgm:pt modelId="{EB7C06DF-3635-4E01-95D7-C8F2970FAA8D}" type="parTrans" cxnId="{DD061DD7-BDAA-4B57-8977-AD292179178F}">
      <dgm:prSet/>
      <dgm:spPr/>
      <dgm:t>
        <a:bodyPr/>
        <a:lstStyle/>
        <a:p>
          <a:endParaRPr lang="en-GB" sz="1200">
            <a:latin typeface="Poppins Light" panose="00000400000000000000" pitchFamily="2" charset="0"/>
            <a:cs typeface="Poppins Light" panose="00000400000000000000" pitchFamily="2" charset="0"/>
          </a:endParaRPr>
        </a:p>
      </dgm:t>
    </dgm:pt>
    <dgm:pt modelId="{4D6C79C3-37E1-44BC-917C-CFAA0D7BEB2D}" type="sibTrans" cxnId="{DD061DD7-BDAA-4B57-8977-AD292179178F}">
      <dgm:prSet/>
      <dgm:spPr/>
      <dgm:t>
        <a:bodyPr/>
        <a:lstStyle/>
        <a:p>
          <a:endParaRPr lang="en-GB" sz="1200">
            <a:latin typeface="Poppins Light" panose="00000400000000000000" pitchFamily="2" charset="0"/>
            <a:cs typeface="Poppins Light" panose="00000400000000000000" pitchFamily="2" charset="0"/>
          </a:endParaRPr>
        </a:p>
      </dgm:t>
    </dgm:pt>
    <dgm:pt modelId="{C18556C0-8F75-400C-B196-96FFD080FDCE}" type="pres">
      <dgm:prSet presAssocID="{59A81540-05F0-4858-8216-3B7C30A258AE}" presName="Name0" presStyleCnt="0">
        <dgm:presLayoutVars>
          <dgm:dir/>
          <dgm:animLvl val="lvl"/>
          <dgm:resizeHandles val="exact"/>
        </dgm:presLayoutVars>
      </dgm:prSet>
      <dgm:spPr/>
    </dgm:pt>
    <dgm:pt modelId="{38A35AD6-BBE1-4622-B7F4-FA85A8A9B29C}" type="pres">
      <dgm:prSet presAssocID="{B5CDC4E8-7C40-4C2C-B43E-D368130D061D}" presName="parTxOnly" presStyleLbl="node1" presStyleIdx="0" presStyleCnt="4" custScaleY="68316">
        <dgm:presLayoutVars>
          <dgm:chMax val="0"/>
          <dgm:chPref val="0"/>
          <dgm:bulletEnabled val="1"/>
        </dgm:presLayoutVars>
      </dgm:prSet>
      <dgm:spPr/>
    </dgm:pt>
    <dgm:pt modelId="{BD009F91-4D17-4ED6-9411-01C0A6C7F983}" type="pres">
      <dgm:prSet presAssocID="{81606A76-C433-43AC-B478-5994D36D959B}" presName="parTxOnlySpace" presStyleCnt="0"/>
      <dgm:spPr/>
    </dgm:pt>
    <dgm:pt modelId="{3297BA29-BB4E-48A8-98D3-4FF6DD0B260C}" type="pres">
      <dgm:prSet presAssocID="{41081FC8-7574-40DF-8049-AD1EF3420B41}" presName="parTxOnly" presStyleLbl="node1" presStyleIdx="1" presStyleCnt="4" custScaleY="68316">
        <dgm:presLayoutVars>
          <dgm:chMax val="0"/>
          <dgm:chPref val="0"/>
          <dgm:bulletEnabled val="1"/>
        </dgm:presLayoutVars>
      </dgm:prSet>
      <dgm:spPr/>
    </dgm:pt>
    <dgm:pt modelId="{FA18A531-362E-4A5F-B565-FA8A47481FC3}" type="pres">
      <dgm:prSet presAssocID="{F7963072-73CB-44E7-9D01-47A0FD57562F}" presName="parTxOnlySpace" presStyleCnt="0"/>
      <dgm:spPr/>
    </dgm:pt>
    <dgm:pt modelId="{08552E98-86DE-4132-B937-5E06A976365B}" type="pres">
      <dgm:prSet presAssocID="{8F60C1B9-AF48-4DD3-BA8A-3C88A864B6B9}" presName="parTxOnly" presStyleLbl="node1" presStyleIdx="2" presStyleCnt="4" custScaleY="68316">
        <dgm:presLayoutVars>
          <dgm:chMax val="0"/>
          <dgm:chPref val="0"/>
          <dgm:bulletEnabled val="1"/>
        </dgm:presLayoutVars>
      </dgm:prSet>
      <dgm:spPr/>
    </dgm:pt>
    <dgm:pt modelId="{09284C15-493B-440D-9C27-F1AEA9B12562}" type="pres">
      <dgm:prSet presAssocID="{079AB632-FD57-4E97-9972-63A938C97130}" presName="parTxOnlySpace" presStyleCnt="0"/>
      <dgm:spPr/>
    </dgm:pt>
    <dgm:pt modelId="{382B6380-604F-45F9-B45C-9C3CFFADF17B}" type="pres">
      <dgm:prSet presAssocID="{80DFA3D0-55DC-4F9D-BB6F-CD2CF4D98786}" presName="parTxOnly" presStyleLbl="node1" presStyleIdx="3" presStyleCnt="4" custScaleY="68316">
        <dgm:presLayoutVars>
          <dgm:chMax val="0"/>
          <dgm:chPref val="0"/>
          <dgm:bulletEnabled val="1"/>
        </dgm:presLayoutVars>
      </dgm:prSet>
      <dgm:spPr/>
    </dgm:pt>
  </dgm:ptLst>
  <dgm:cxnLst>
    <dgm:cxn modelId="{EB39F307-C324-49D0-A8FB-8BF277922C3D}" srcId="{59A81540-05F0-4858-8216-3B7C30A258AE}" destId="{B5CDC4E8-7C40-4C2C-B43E-D368130D061D}" srcOrd="0" destOrd="0" parTransId="{110AD1DE-78F5-4FAF-930F-1D13787C4EE1}" sibTransId="{81606A76-C433-43AC-B478-5994D36D959B}"/>
    <dgm:cxn modelId="{22123CA3-F681-4BDC-ACAA-2DEDF53CA760}" type="presOf" srcId="{59A81540-05F0-4858-8216-3B7C30A258AE}" destId="{C18556C0-8F75-400C-B196-96FFD080FDCE}" srcOrd="0" destOrd="0" presId="urn:microsoft.com/office/officeart/2005/8/layout/chevron1"/>
    <dgm:cxn modelId="{5D75B9AA-A1EF-4FEC-8614-FDE11A61D2D6}" srcId="{59A81540-05F0-4858-8216-3B7C30A258AE}" destId="{8F60C1B9-AF48-4DD3-BA8A-3C88A864B6B9}" srcOrd="2" destOrd="0" parTransId="{DDB4C804-F779-4D33-8DD9-F8902DD5D52A}" sibTransId="{079AB632-FD57-4E97-9972-63A938C97130}"/>
    <dgm:cxn modelId="{AE3249AB-6075-4C11-8DBE-9F3F5E27F5C8}" type="presOf" srcId="{B5CDC4E8-7C40-4C2C-B43E-D368130D061D}" destId="{38A35AD6-BBE1-4622-B7F4-FA85A8A9B29C}" srcOrd="0" destOrd="0" presId="urn:microsoft.com/office/officeart/2005/8/layout/chevron1"/>
    <dgm:cxn modelId="{086785C8-C5A1-438F-8707-B2D3C732ADD5}" type="presOf" srcId="{80DFA3D0-55DC-4F9D-BB6F-CD2CF4D98786}" destId="{382B6380-604F-45F9-B45C-9C3CFFADF17B}" srcOrd="0" destOrd="0" presId="urn:microsoft.com/office/officeart/2005/8/layout/chevron1"/>
    <dgm:cxn modelId="{745D4BD0-4E27-44D0-A91C-79D0DEB66B6F}" type="presOf" srcId="{8F60C1B9-AF48-4DD3-BA8A-3C88A864B6B9}" destId="{08552E98-86DE-4132-B937-5E06A976365B}" srcOrd="0" destOrd="0" presId="urn:microsoft.com/office/officeart/2005/8/layout/chevron1"/>
    <dgm:cxn modelId="{DD061DD7-BDAA-4B57-8977-AD292179178F}" srcId="{59A81540-05F0-4858-8216-3B7C30A258AE}" destId="{80DFA3D0-55DC-4F9D-BB6F-CD2CF4D98786}" srcOrd="3" destOrd="0" parTransId="{EB7C06DF-3635-4E01-95D7-C8F2970FAA8D}" sibTransId="{4D6C79C3-37E1-44BC-917C-CFAA0D7BEB2D}"/>
    <dgm:cxn modelId="{2E54BDD8-AFD9-4B47-BC62-91000F8BC7CE}" srcId="{59A81540-05F0-4858-8216-3B7C30A258AE}" destId="{41081FC8-7574-40DF-8049-AD1EF3420B41}" srcOrd="1" destOrd="0" parTransId="{E7C11B4A-0E3F-4981-8D8C-56F2597349E4}" sibTransId="{F7963072-73CB-44E7-9D01-47A0FD57562F}"/>
    <dgm:cxn modelId="{00E01EDD-013F-4D14-9650-06ED329E2E1A}" type="presOf" srcId="{41081FC8-7574-40DF-8049-AD1EF3420B41}" destId="{3297BA29-BB4E-48A8-98D3-4FF6DD0B260C}" srcOrd="0" destOrd="0" presId="urn:microsoft.com/office/officeart/2005/8/layout/chevron1"/>
    <dgm:cxn modelId="{2F662C9F-EC03-49EB-9408-12EE797C96DA}" type="presParOf" srcId="{C18556C0-8F75-400C-B196-96FFD080FDCE}" destId="{38A35AD6-BBE1-4622-B7F4-FA85A8A9B29C}" srcOrd="0" destOrd="0" presId="urn:microsoft.com/office/officeart/2005/8/layout/chevron1"/>
    <dgm:cxn modelId="{7C1E22EB-E92D-4456-A6D3-A075EFBC48F8}" type="presParOf" srcId="{C18556C0-8F75-400C-B196-96FFD080FDCE}" destId="{BD009F91-4D17-4ED6-9411-01C0A6C7F983}" srcOrd="1" destOrd="0" presId="urn:microsoft.com/office/officeart/2005/8/layout/chevron1"/>
    <dgm:cxn modelId="{3AC68FEA-5AB7-45D4-B557-B97BDF693B0D}" type="presParOf" srcId="{C18556C0-8F75-400C-B196-96FFD080FDCE}" destId="{3297BA29-BB4E-48A8-98D3-4FF6DD0B260C}" srcOrd="2" destOrd="0" presId="urn:microsoft.com/office/officeart/2005/8/layout/chevron1"/>
    <dgm:cxn modelId="{3C3ECE36-E442-4D1B-8DC2-2A6C9DD6384B}" type="presParOf" srcId="{C18556C0-8F75-400C-B196-96FFD080FDCE}" destId="{FA18A531-362E-4A5F-B565-FA8A47481FC3}" srcOrd="3" destOrd="0" presId="urn:microsoft.com/office/officeart/2005/8/layout/chevron1"/>
    <dgm:cxn modelId="{A35067D7-00CF-447C-AA0F-885AC1722FC7}" type="presParOf" srcId="{C18556C0-8F75-400C-B196-96FFD080FDCE}" destId="{08552E98-86DE-4132-B937-5E06A976365B}" srcOrd="4" destOrd="0" presId="urn:microsoft.com/office/officeart/2005/8/layout/chevron1"/>
    <dgm:cxn modelId="{FF9AB3A3-6812-4590-AF7B-14BE8CA3EC37}" type="presParOf" srcId="{C18556C0-8F75-400C-B196-96FFD080FDCE}" destId="{09284C15-493B-440D-9C27-F1AEA9B12562}" srcOrd="5" destOrd="0" presId="urn:microsoft.com/office/officeart/2005/8/layout/chevron1"/>
    <dgm:cxn modelId="{0AFB8147-96E8-4330-8D99-B17958297153}" type="presParOf" srcId="{C18556C0-8F75-400C-B196-96FFD080FDCE}" destId="{382B6380-604F-45F9-B45C-9C3CFFADF17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81540-05F0-4858-8216-3B7C30A258AE}" type="doc">
      <dgm:prSet loTypeId="urn:microsoft.com/office/officeart/2005/8/layout/chevron1" loCatId="process" qsTypeId="urn:microsoft.com/office/officeart/2005/8/quickstyle/simple1" qsCatId="simple" csTypeId="urn:microsoft.com/office/officeart/2005/8/colors/colorful4" csCatId="colorful" phldr="1"/>
      <dgm:spPr/>
    </dgm:pt>
    <dgm:pt modelId="{B5CDC4E8-7C40-4C2C-B43E-D368130D061D}">
      <dgm:prSet phldrT="[Text]" custT="1"/>
      <dgm:spPr/>
      <dgm:t>
        <a:bodyPr/>
        <a:lstStyle/>
        <a:p>
          <a:r>
            <a:rPr lang="en-US" sz="1800" b="1">
              <a:latin typeface="Poppins Light" panose="00000400000000000000" pitchFamily="2" charset="0"/>
              <a:cs typeface="Poppins Light" panose="00000400000000000000" pitchFamily="2" charset="0"/>
            </a:rPr>
            <a:t>1. design “one” process </a:t>
          </a:r>
          <a:endParaRPr lang="en-GB" sz="1800" b="1">
            <a:latin typeface="Poppins Light" panose="00000400000000000000" pitchFamily="2" charset="0"/>
            <a:cs typeface="Poppins Light" panose="00000400000000000000" pitchFamily="2" charset="0"/>
          </a:endParaRPr>
        </a:p>
      </dgm:t>
    </dgm:pt>
    <dgm:pt modelId="{110AD1DE-78F5-4FAF-930F-1D13787C4EE1}" type="par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81606A76-C433-43AC-B478-5994D36D959B}" type="sib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41081FC8-7574-40DF-8049-AD1EF3420B41}">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ensure performance can be measured</a:t>
          </a:r>
          <a:endParaRPr lang="en-GB" sz="1400" b="1">
            <a:solidFill>
              <a:schemeClr val="tx1"/>
            </a:solidFill>
            <a:latin typeface="Poppins Light" panose="00000400000000000000" pitchFamily="2" charset="0"/>
            <a:cs typeface="Poppins Light" panose="00000400000000000000" pitchFamily="2" charset="0"/>
          </a:endParaRPr>
        </a:p>
      </dgm:t>
    </dgm:pt>
    <dgm:pt modelId="{E7C11B4A-0E3F-4981-8D8C-56F2597349E4}" type="par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F7963072-73CB-44E7-9D01-47A0FD57562F}" type="sib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8F60C1B9-AF48-4DD3-BA8A-3C88A864B6B9}">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apply best fit technologies</a:t>
          </a:r>
          <a:endParaRPr lang="en-GB" sz="1400" b="1">
            <a:solidFill>
              <a:schemeClr val="tx1"/>
            </a:solidFill>
            <a:latin typeface="Poppins Light" panose="00000400000000000000" pitchFamily="2" charset="0"/>
            <a:cs typeface="Poppins Light" panose="00000400000000000000" pitchFamily="2" charset="0"/>
          </a:endParaRPr>
        </a:p>
      </dgm:t>
    </dgm:pt>
    <dgm:pt modelId="{DDB4C804-F779-4D33-8DD9-F8902DD5D52A}" type="par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079AB632-FD57-4E97-9972-63A938C97130}" type="sib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80DFA3D0-55DC-4F9D-BB6F-CD2CF4D98786}">
      <dgm:prSet phldrT="[Text]" custT="1"/>
      <dgm:spPr>
        <a:solidFill>
          <a:srgbClr val="EB5096"/>
        </a:solidFill>
      </dgm:spPr>
      <dgm:t>
        <a:bodyPr/>
        <a:lstStyle/>
        <a:p>
          <a:r>
            <a:rPr lang="en-US" sz="1400" b="1">
              <a:solidFill>
                <a:schemeClr val="tx1"/>
              </a:solidFill>
              <a:latin typeface="Poppins Light" panose="00000400000000000000" pitchFamily="2" charset="0"/>
              <a:cs typeface="Poppins Light" panose="00000400000000000000" pitchFamily="2" charset="0"/>
            </a:rPr>
            <a:t>right size, RACI &amp; train</a:t>
          </a:r>
          <a:endParaRPr lang="en-GB" sz="1400" b="1">
            <a:solidFill>
              <a:schemeClr val="tx1"/>
            </a:solidFill>
            <a:latin typeface="Poppins Light" panose="00000400000000000000" pitchFamily="2" charset="0"/>
            <a:cs typeface="Poppins Light" panose="00000400000000000000" pitchFamily="2" charset="0"/>
          </a:endParaRPr>
        </a:p>
      </dgm:t>
    </dgm:pt>
    <dgm:pt modelId="{EB7C06DF-3635-4E01-95D7-C8F2970FAA8D}" type="par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4D6C79C3-37E1-44BC-917C-CFAA0D7BEB2D}" type="sib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C18556C0-8F75-400C-B196-96FFD080FDCE}" type="pres">
      <dgm:prSet presAssocID="{59A81540-05F0-4858-8216-3B7C30A258AE}" presName="Name0" presStyleCnt="0">
        <dgm:presLayoutVars>
          <dgm:dir/>
          <dgm:animLvl val="lvl"/>
          <dgm:resizeHandles val="exact"/>
        </dgm:presLayoutVars>
      </dgm:prSet>
      <dgm:spPr/>
    </dgm:pt>
    <dgm:pt modelId="{38A35AD6-BBE1-4622-B7F4-FA85A8A9B29C}" type="pres">
      <dgm:prSet presAssocID="{B5CDC4E8-7C40-4C2C-B43E-D368130D061D}" presName="parTxOnly" presStyleLbl="node1" presStyleIdx="0" presStyleCnt="4">
        <dgm:presLayoutVars>
          <dgm:chMax val="0"/>
          <dgm:chPref val="0"/>
          <dgm:bulletEnabled val="1"/>
        </dgm:presLayoutVars>
      </dgm:prSet>
      <dgm:spPr/>
    </dgm:pt>
    <dgm:pt modelId="{BD009F91-4D17-4ED6-9411-01C0A6C7F983}" type="pres">
      <dgm:prSet presAssocID="{81606A76-C433-43AC-B478-5994D36D959B}" presName="parTxOnlySpace" presStyleCnt="0"/>
      <dgm:spPr/>
    </dgm:pt>
    <dgm:pt modelId="{3297BA29-BB4E-48A8-98D3-4FF6DD0B260C}" type="pres">
      <dgm:prSet presAssocID="{41081FC8-7574-40DF-8049-AD1EF3420B41}" presName="parTxOnly" presStyleLbl="node1" presStyleIdx="1" presStyleCnt="4">
        <dgm:presLayoutVars>
          <dgm:chMax val="0"/>
          <dgm:chPref val="0"/>
          <dgm:bulletEnabled val="1"/>
        </dgm:presLayoutVars>
      </dgm:prSet>
      <dgm:spPr/>
    </dgm:pt>
    <dgm:pt modelId="{FA18A531-362E-4A5F-B565-FA8A47481FC3}" type="pres">
      <dgm:prSet presAssocID="{F7963072-73CB-44E7-9D01-47A0FD57562F}" presName="parTxOnlySpace" presStyleCnt="0"/>
      <dgm:spPr/>
    </dgm:pt>
    <dgm:pt modelId="{08552E98-86DE-4132-B937-5E06A976365B}" type="pres">
      <dgm:prSet presAssocID="{8F60C1B9-AF48-4DD3-BA8A-3C88A864B6B9}" presName="parTxOnly" presStyleLbl="node1" presStyleIdx="2" presStyleCnt="4">
        <dgm:presLayoutVars>
          <dgm:chMax val="0"/>
          <dgm:chPref val="0"/>
          <dgm:bulletEnabled val="1"/>
        </dgm:presLayoutVars>
      </dgm:prSet>
      <dgm:spPr/>
    </dgm:pt>
    <dgm:pt modelId="{09284C15-493B-440D-9C27-F1AEA9B12562}" type="pres">
      <dgm:prSet presAssocID="{079AB632-FD57-4E97-9972-63A938C97130}" presName="parTxOnlySpace" presStyleCnt="0"/>
      <dgm:spPr/>
    </dgm:pt>
    <dgm:pt modelId="{382B6380-604F-45F9-B45C-9C3CFFADF17B}" type="pres">
      <dgm:prSet presAssocID="{80DFA3D0-55DC-4F9D-BB6F-CD2CF4D98786}" presName="parTxOnly" presStyleLbl="node1" presStyleIdx="3" presStyleCnt="4">
        <dgm:presLayoutVars>
          <dgm:chMax val="0"/>
          <dgm:chPref val="0"/>
          <dgm:bulletEnabled val="1"/>
        </dgm:presLayoutVars>
      </dgm:prSet>
      <dgm:spPr/>
    </dgm:pt>
  </dgm:ptLst>
  <dgm:cxnLst>
    <dgm:cxn modelId="{EB39F307-C324-49D0-A8FB-8BF277922C3D}" srcId="{59A81540-05F0-4858-8216-3B7C30A258AE}" destId="{B5CDC4E8-7C40-4C2C-B43E-D368130D061D}" srcOrd="0" destOrd="0" parTransId="{110AD1DE-78F5-4FAF-930F-1D13787C4EE1}" sibTransId="{81606A76-C433-43AC-B478-5994D36D959B}"/>
    <dgm:cxn modelId="{22123CA3-F681-4BDC-ACAA-2DEDF53CA760}" type="presOf" srcId="{59A81540-05F0-4858-8216-3B7C30A258AE}" destId="{C18556C0-8F75-400C-B196-96FFD080FDCE}" srcOrd="0" destOrd="0" presId="urn:microsoft.com/office/officeart/2005/8/layout/chevron1"/>
    <dgm:cxn modelId="{5D75B9AA-A1EF-4FEC-8614-FDE11A61D2D6}" srcId="{59A81540-05F0-4858-8216-3B7C30A258AE}" destId="{8F60C1B9-AF48-4DD3-BA8A-3C88A864B6B9}" srcOrd="2" destOrd="0" parTransId="{DDB4C804-F779-4D33-8DD9-F8902DD5D52A}" sibTransId="{079AB632-FD57-4E97-9972-63A938C97130}"/>
    <dgm:cxn modelId="{AE3249AB-6075-4C11-8DBE-9F3F5E27F5C8}" type="presOf" srcId="{B5CDC4E8-7C40-4C2C-B43E-D368130D061D}" destId="{38A35AD6-BBE1-4622-B7F4-FA85A8A9B29C}" srcOrd="0" destOrd="0" presId="urn:microsoft.com/office/officeart/2005/8/layout/chevron1"/>
    <dgm:cxn modelId="{086785C8-C5A1-438F-8707-B2D3C732ADD5}" type="presOf" srcId="{80DFA3D0-55DC-4F9D-BB6F-CD2CF4D98786}" destId="{382B6380-604F-45F9-B45C-9C3CFFADF17B}" srcOrd="0" destOrd="0" presId="urn:microsoft.com/office/officeart/2005/8/layout/chevron1"/>
    <dgm:cxn modelId="{745D4BD0-4E27-44D0-A91C-79D0DEB66B6F}" type="presOf" srcId="{8F60C1B9-AF48-4DD3-BA8A-3C88A864B6B9}" destId="{08552E98-86DE-4132-B937-5E06A976365B}" srcOrd="0" destOrd="0" presId="urn:microsoft.com/office/officeart/2005/8/layout/chevron1"/>
    <dgm:cxn modelId="{DD061DD7-BDAA-4B57-8977-AD292179178F}" srcId="{59A81540-05F0-4858-8216-3B7C30A258AE}" destId="{80DFA3D0-55DC-4F9D-BB6F-CD2CF4D98786}" srcOrd="3" destOrd="0" parTransId="{EB7C06DF-3635-4E01-95D7-C8F2970FAA8D}" sibTransId="{4D6C79C3-37E1-44BC-917C-CFAA0D7BEB2D}"/>
    <dgm:cxn modelId="{2E54BDD8-AFD9-4B47-BC62-91000F8BC7CE}" srcId="{59A81540-05F0-4858-8216-3B7C30A258AE}" destId="{41081FC8-7574-40DF-8049-AD1EF3420B41}" srcOrd="1" destOrd="0" parTransId="{E7C11B4A-0E3F-4981-8D8C-56F2597349E4}" sibTransId="{F7963072-73CB-44E7-9D01-47A0FD57562F}"/>
    <dgm:cxn modelId="{00E01EDD-013F-4D14-9650-06ED329E2E1A}" type="presOf" srcId="{41081FC8-7574-40DF-8049-AD1EF3420B41}" destId="{3297BA29-BB4E-48A8-98D3-4FF6DD0B260C}" srcOrd="0" destOrd="0" presId="urn:microsoft.com/office/officeart/2005/8/layout/chevron1"/>
    <dgm:cxn modelId="{2F662C9F-EC03-49EB-9408-12EE797C96DA}" type="presParOf" srcId="{C18556C0-8F75-400C-B196-96FFD080FDCE}" destId="{38A35AD6-BBE1-4622-B7F4-FA85A8A9B29C}" srcOrd="0" destOrd="0" presId="urn:microsoft.com/office/officeart/2005/8/layout/chevron1"/>
    <dgm:cxn modelId="{7C1E22EB-E92D-4456-A6D3-A075EFBC48F8}" type="presParOf" srcId="{C18556C0-8F75-400C-B196-96FFD080FDCE}" destId="{BD009F91-4D17-4ED6-9411-01C0A6C7F983}" srcOrd="1" destOrd="0" presId="urn:microsoft.com/office/officeart/2005/8/layout/chevron1"/>
    <dgm:cxn modelId="{3AC68FEA-5AB7-45D4-B557-B97BDF693B0D}" type="presParOf" srcId="{C18556C0-8F75-400C-B196-96FFD080FDCE}" destId="{3297BA29-BB4E-48A8-98D3-4FF6DD0B260C}" srcOrd="2" destOrd="0" presId="urn:microsoft.com/office/officeart/2005/8/layout/chevron1"/>
    <dgm:cxn modelId="{3C3ECE36-E442-4D1B-8DC2-2A6C9DD6384B}" type="presParOf" srcId="{C18556C0-8F75-400C-B196-96FFD080FDCE}" destId="{FA18A531-362E-4A5F-B565-FA8A47481FC3}" srcOrd="3" destOrd="0" presId="urn:microsoft.com/office/officeart/2005/8/layout/chevron1"/>
    <dgm:cxn modelId="{A35067D7-00CF-447C-AA0F-885AC1722FC7}" type="presParOf" srcId="{C18556C0-8F75-400C-B196-96FFD080FDCE}" destId="{08552E98-86DE-4132-B937-5E06A976365B}" srcOrd="4" destOrd="0" presId="urn:microsoft.com/office/officeart/2005/8/layout/chevron1"/>
    <dgm:cxn modelId="{FF9AB3A3-6812-4590-AF7B-14BE8CA3EC37}" type="presParOf" srcId="{C18556C0-8F75-400C-B196-96FFD080FDCE}" destId="{09284C15-493B-440D-9C27-F1AEA9B12562}" srcOrd="5" destOrd="0" presId="urn:microsoft.com/office/officeart/2005/8/layout/chevron1"/>
    <dgm:cxn modelId="{0AFB8147-96E8-4330-8D99-B17958297153}" type="presParOf" srcId="{C18556C0-8F75-400C-B196-96FFD080FDCE}" destId="{382B6380-604F-45F9-B45C-9C3CFFADF1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A81540-05F0-4858-8216-3B7C30A258AE}" type="doc">
      <dgm:prSet loTypeId="urn:microsoft.com/office/officeart/2005/8/layout/chevron1" loCatId="process" qsTypeId="urn:microsoft.com/office/officeart/2005/8/quickstyle/simple1" qsCatId="simple" csTypeId="urn:microsoft.com/office/officeart/2005/8/colors/colorful4" csCatId="colorful" phldr="1"/>
      <dgm:spPr/>
    </dgm:pt>
    <dgm:pt modelId="{B5CDC4E8-7C40-4C2C-B43E-D368130D061D}">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design “one” process </a:t>
          </a:r>
          <a:endParaRPr lang="en-GB" sz="1400" b="1">
            <a:solidFill>
              <a:schemeClr val="tx1"/>
            </a:solidFill>
            <a:latin typeface="Poppins Light" panose="00000400000000000000" pitchFamily="2" charset="0"/>
            <a:cs typeface="Poppins Light" panose="00000400000000000000" pitchFamily="2" charset="0"/>
          </a:endParaRPr>
        </a:p>
      </dgm:t>
    </dgm:pt>
    <dgm:pt modelId="{110AD1DE-78F5-4FAF-930F-1D13787C4EE1}" type="par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81606A76-C433-43AC-B478-5994D36D959B}" type="sib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41081FC8-7574-40DF-8049-AD1EF3420B41}">
      <dgm:prSet phldrT="[Text]" custT="1"/>
      <dgm:spPr/>
      <dgm:t>
        <a:bodyPr/>
        <a:lstStyle/>
        <a:p>
          <a:r>
            <a:rPr lang="en-US" sz="1800" b="1">
              <a:solidFill>
                <a:schemeClr val="bg1"/>
              </a:solidFill>
              <a:latin typeface="Poppins Light" panose="00000400000000000000" pitchFamily="2" charset="0"/>
              <a:cs typeface="Poppins Light" panose="00000400000000000000" pitchFamily="2" charset="0"/>
            </a:rPr>
            <a:t>2. ensure performance can be measured</a:t>
          </a:r>
          <a:endParaRPr lang="en-GB" sz="1800" b="1">
            <a:solidFill>
              <a:schemeClr val="bg1"/>
            </a:solidFill>
            <a:latin typeface="Poppins Light" panose="00000400000000000000" pitchFamily="2" charset="0"/>
            <a:cs typeface="Poppins Light" panose="00000400000000000000" pitchFamily="2" charset="0"/>
          </a:endParaRPr>
        </a:p>
      </dgm:t>
    </dgm:pt>
    <dgm:pt modelId="{E7C11B4A-0E3F-4981-8D8C-56F2597349E4}" type="par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F7963072-73CB-44E7-9D01-47A0FD57562F}" type="sib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8F60C1B9-AF48-4DD3-BA8A-3C88A864B6B9}">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apply best fit technologies</a:t>
          </a:r>
          <a:endParaRPr lang="en-GB" sz="1400" b="1">
            <a:solidFill>
              <a:schemeClr val="tx1"/>
            </a:solidFill>
            <a:latin typeface="Poppins Light" panose="00000400000000000000" pitchFamily="2" charset="0"/>
            <a:cs typeface="Poppins Light" panose="00000400000000000000" pitchFamily="2" charset="0"/>
          </a:endParaRPr>
        </a:p>
      </dgm:t>
    </dgm:pt>
    <dgm:pt modelId="{DDB4C804-F779-4D33-8DD9-F8902DD5D52A}" type="par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079AB632-FD57-4E97-9972-63A938C97130}" type="sib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80DFA3D0-55DC-4F9D-BB6F-CD2CF4D98786}">
      <dgm:prSet phldrT="[Text]" custT="1"/>
      <dgm:spPr>
        <a:solidFill>
          <a:srgbClr val="EB5096"/>
        </a:solidFill>
      </dgm:spPr>
      <dgm:t>
        <a:bodyPr/>
        <a:lstStyle/>
        <a:p>
          <a:r>
            <a:rPr lang="en-US" sz="1400" b="1">
              <a:solidFill>
                <a:schemeClr val="tx1"/>
              </a:solidFill>
              <a:latin typeface="Poppins Light" panose="00000400000000000000" pitchFamily="2" charset="0"/>
              <a:cs typeface="Poppins Light" panose="00000400000000000000" pitchFamily="2" charset="0"/>
            </a:rPr>
            <a:t>right size, RACI &amp; train</a:t>
          </a:r>
          <a:endParaRPr lang="en-GB" sz="1400" b="1">
            <a:solidFill>
              <a:schemeClr val="tx1"/>
            </a:solidFill>
            <a:latin typeface="Poppins Light" panose="00000400000000000000" pitchFamily="2" charset="0"/>
            <a:cs typeface="Poppins Light" panose="00000400000000000000" pitchFamily="2" charset="0"/>
          </a:endParaRPr>
        </a:p>
      </dgm:t>
    </dgm:pt>
    <dgm:pt modelId="{EB7C06DF-3635-4E01-95D7-C8F2970FAA8D}" type="par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4D6C79C3-37E1-44BC-917C-CFAA0D7BEB2D}" type="sib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C18556C0-8F75-400C-B196-96FFD080FDCE}" type="pres">
      <dgm:prSet presAssocID="{59A81540-05F0-4858-8216-3B7C30A258AE}" presName="Name0" presStyleCnt="0">
        <dgm:presLayoutVars>
          <dgm:dir/>
          <dgm:animLvl val="lvl"/>
          <dgm:resizeHandles val="exact"/>
        </dgm:presLayoutVars>
      </dgm:prSet>
      <dgm:spPr/>
    </dgm:pt>
    <dgm:pt modelId="{38A35AD6-BBE1-4622-B7F4-FA85A8A9B29C}" type="pres">
      <dgm:prSet presAssocID="{B5CDC4E8-7C40-4C2C-B43E-D368130D061D}" presName="parTxOnly" presStyleLbl="node1" presStyleIdx="0" presStyleCnt="4">
        <dgm:presLayoutVars>
          <dgm:chMax val="0"/>
          <dgm:chPref val="0"/>
          <dgm:bulletEnabled val="1"/>
        </dgm:presLayoutVars>
      </dgm:prSet>
      <dgm:spPr/>
    </dgm:pt>
    <dgm:pt modelId="{BD009F91-4D17-4ED6-9411-01C0A6C7F983}" type="pres">
      <dgm:prSet presAssocID="{81606A76-C433-43AC-B478-5994D36D959B}" presName="parTxOnlySpace" presStyleCnt="0"/>
      <dgm:spPr/>
    </dgm:pt>
    <dgm:pt modelId="{3297BA29-BB4E-48A8-98D3-4FF6DD0B260C}" type="pres">
      <dgm:prSet presAssocID="{41081FC8-7574-40DF-8049-AD1EF3420B41}" presName="parTxOnly" presStyleLbl="node1" presStyleIdx="1" presStyleCnt="4">
        <dgm:presLayoutVars>
          <dgm:chMax val="0"/>
          <dgm:chPref val="0"/>
          <dgm:bulletEnabled val="1"/>
        </dgm:presLayoutVars>
      </dgm:prSet>
      <dgm:spPr/>
    </dgm:pt>
    <dgm:pt modelId="{FA18A531-362E-4A5F-B565-FA8A47481FC3}" type="pres">
      <dgm:prSet presAssocID="{F7963072-73CB-44E7-9D01-47A0FD57562F}" presName="parTxOnlySpace" presStyleCnt="0"/>
      <dgm:spPr/>
    </dgm:pt>
    <dgm:pt modelId="{08552E98-86DE-4132-B937-5E06A976365B}" type="pres">
      <dgm:prSet presAssocID="{8F60C1B9-AF48-4DD3-BA8A-3C88A864B6B9}" presName="parTxOnly" presStyleLbl="node1" presStyleIdx="2" presStyleCnt="4">
        <dgm:presLayoutVars>
          <dgm:chMax val="0"/>
          <dgm:chPref val="0"/>
          <dgm:bulletEnabled val="1"/>
        </dgm:presLayoutVars>
      </dgm:prSet>
      <dgm:spPr/>
    </dgm:pt>
    <dgm:pt modelId="{09284C15-493B-440D-9C27-F1AEA9B12562}" type="pres">
      <dgm:prSet presAssocID="{079AB632-FD57-4E97-9972-63A938C97130}" presName="parTxOnlySpace" presStyleCnt="0"/>
      <dgm:spPr/>
    </dgm:pt>
    <dgm:pt modelId="{382B6380-604F-45F9-B45C-9C3CFFADF17B}" type="pres">
      <dgm:prSet presAssocID="{80DFA3D0-55DC-4F9D-BB6F-CD2CF4D98786}" presName="parTxOnly" presStyleLbl="node1" presStyleIdx="3" presStyleCnt="4">
        <dgm:presLayoutVars>
          <dgm:chMax val="0"/>
          <dgm:chPref val="0"/>
          <dgm:bulletEnabled val="1"/>
        </dgm:presLayoutVars>
      </dgm:prSet>
      <dgm:spPr/>
    </dgm:pt>
  </dgm:ptLst>
  <dgm:cxnLst>
    <dgm:cxn modelId="{EB39F307-C324-49D0-A8FB-8BF277922C3D}" srcId="{59A81540-05F0-4858-8216-3B7C30A258AE}" destId="{B5CDC4E8-7C40-4C2C-B43E-D368130D061D}" srcOrd="0" destOrd="0" parTransId="{110AD1DE-78F5-4FAF-930F-1D13787C4EE1}" sibTransId="{81606A76-C433-43AC-B478-5994D36D959B}"/>
    <dgm:cxn modelId="{22123CA3-F681-4BDC-ACAA-2DEDF53CA760}" type="presOf" srcId="{59A81540-05F0-4858-8216-3B7C30A258AE}" destId="{C18556C0-8F75-400C-B196-96FFD080FDCE}" srcOrd="0" destOrd="0" presId="urn:microsoft.com/office/officeart/2005/8/layout/chevron1"/>
    <dgm:cxn modelId="{5D75B9AA-A1EF-4FEC-8614-FDE11A61D2D6}" srcId="{59A81540-05F0-4858-8216-3B7C30A258AE}" destId="{8F60C1B9-AF48-4DD3-BA8A-3C88A864B6B9}" srcOrd="2" destOrd="0" parTransId="{DDB4C804-F779-4D33-8DD9-F8902DD5D52A}" sibTransId="{079AB632-FD57-4E97-9972-63A938C97130}"/>
    <dgm:cxn modelId="{AE3249AB-6075-4C11-8DBE-9F3F5E27F5C8}" type="presOf" srcId="{B5CDC4E8-7C40-4C2C-B43E-D368130D061D}" destId="{38A35AD6-BBE1-4622-B7F4-FA85A8A9B29C}" srcOrd="0" destOrd="0" presId="urn:microsoft.com/office/officeart/2005/8/layout/chevron1"/>
    <dgm:cxn modelId="{086785C8-C5A1-438F-8707-B2D3C732ADD5}" type="presOf" srcId="{80DFA3D0-55DC-4F9D-BB6F-CD2CF4D98786}" destId="{382B6380-604F-45F9-B45C-9C3CFFADF17B}" srcOrd="0" destOrd="0" presId="urn:microsoft.com/office/officeart/2005/8/layout/chevron1"/>
    <dgm:cxn modelId="{745D4BD0-4E27-44D0-A91C-79D0DEB66B6F}" type="presOf" srcId="{8F60C1B9-AF48-4DD3-BA8A-3C88A864B6B9}" destId="{08552E98-86DE-4132-B937-5E06A976365B}" srcOrd="0" destOrd="0" presId="urn:microsoft.com/office/officeart/2005/8/layout/chevron1"/>
    <dgm:cxn modelId="{DD061DD7-BDAA-4B57-8977-AD292179178F}" srcId="{59A81540-05F0-4858-8216-3B7C30A258AE}" destId="{80DFA3D0-55DC-4F9D-BB6F-CD2CF4D98786}" srcOrd="3" destOrd="0" parTransId="{EB7C06DF-3635-4E01-95D7-C8F2970FAA8D}" sibTransId="{4D6C79C3-37E1-44BC-917C-CFAA0D7BEB2D}"/>
    <dgm:cxn modelId="{2E54BDD8-AFD9-4B47-BC62-91000F8BC7CE}" srcId="{59A81540-05F0-4858-8216-3B7C30A258AE}" destId="{41081FC8-7574-40DF-8049-AD1EF3420B41}" srcOrd="1" destOrd="0" parTransId="{E7C11B4A-0E3F-4981-8D8C-56F2597349E4}" sibTransId="{F7963072-73CB-44E7-9D01-47A0FD57562F}"/>
    <dgm:cxn modelId="{00E01EDD-013F-4D14-9650-06ED329E2E1A}" type="presOf" srcId="{41081FC8-7574-40DF-8049-AD1EF3420B41}" destId="{3297BA29-BB4E-48A8-98D3-4FF6DD0B260C}" srcOrd="0" destOrd="0" presId="urn:microsoft.com/office/officeart/2005/8/layout/chevron1"/>
    <dgm:cxn modelId="{2F662C9F-EC03-49EB-9408-12EE797C96DA}" type="presParOf" srcId="{C18556C0-8F75-400C-B196-96FFD080FDCE}" destId="{38A35AD6-BBE1-4622-B7F4-FA85A8A9B29C}" srcOrd="0" destOrd="0" presId="urn:microsoft.com/office/officeart/2005/8/layout/chevron1"/>
    <dgm:cxn modelId="{7C1E22EB-E92D-4456-A6D3-A075EFBC48F8}" type="presParOf" srcId="{C18556C0-8F75-400C-B196-96FFD080FDCE}" destId="{BD009F91-4D17-4ED6-9411-01C0A6C7F983}" srcOrd="1" destOrd="0" presId="urn:microsoft.com/office/officeart/2005/8/layout/chevron1"/>
    <dgm:cxn modelId="{3AC68FEA-5AB7-45D4-B557-B97BDF693B0D}" type="presParOf" srcId="{C18556C0-8F75-400C-B196-96FFD080FDCE}" destId="{3297BA29-BB4E-48A8-98D3-4FF6DD0B260C}" srcOrd="2" destOrd="0" presId="urn:microsoft.com/office/officeart/2005/8/layout/chevron1"/>
    <dgm:cxn modelId="{3C3ECE36-E442-4D1B-8DC2-2A6C9DD6384B}" type="presParOf" srcId="{C18556C0-8F75-400C-B196-96FFD080FDCE}" destId="{FA18A531-362E-4A5F-B565-FA8A47481FC3}" srcOrd="3" destOrd="0" presId="urn:microsoft.com/office/officeart/2005/8/layout/chevron1"/>
    <dgm:cxn modelId="{A35067D7-00CF-447C-AA0F-885AC1722FC7}" type="presParOf" srcId="{C18556C0-8F75-400C-B196-96FFD080FDCE}" destId="{08552E98-86DE-4132-B937-5E06A976365B}" srcOrd="4" destOrd="0" presId="urn:microsoft.com/office/officeart/2005/8/layout/chevron1"/>
    <dgm:cxn modelId="{FF9AB3A3-6812-4590-AF7B-14BE8CA3EC37}" type="presParOf" srcId="{C18556C0-8F75-400C-B196-96FFD080FDCE}" destId="{09284C15-493B-440D-9C27-F1AEA9B12562}" srcOrd="5" destOrd="0" presId="urn:microsoft.com/office/officeart/2005/8/layout/chevron1"/>
    <dgm:cxn modelId="{0AFB8147-96E8-4330-8D99-B17958297153}" type="presParOf" srcId="{C18556C0-8F75-400C-B196-96FFD080FDCE}" destId="{382B6380-604F-45F9-B45C-9C3CFFADF1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A81540-05F0-4858-8216-3B7C30A258AE}" type="doc">
      <dgm:prSet loTypeId="urn:microsoft.com/office/officeart/2005/8/layout/chevron1" loCatId="process" qsTypeId="urn:microsoft.com/office/officeart/2005/8/quickstyle/simple1" qsCatId="simple" csTypeId="urn:microsoft.com/office/officeart/2005/8/colors/colorful4" csCatId="colorful" phldr="1"/>
      <dgm:spPr/>
    </dgm:pt>
    <dgm:pt modelId="{B5CDC4E8-7C40-4C2C-B43E-D368130D061D}">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design “one” process </a:t>
          </a:r>
          <a:endParaRPr lang="en-GB" sz="1400" b="1">
            <a:solidFill>
              <a:schemeClr val="tx1"/>
            </a:solidFill>
            <a:latin typeface="Poppins Light" panose="00000400000000000000" pitchFamily="2" charset="0"/>
            <a:cs typeface="Poppins Light" panose="00000400000000000000" pitchFamily="2" charset="0"/>
          </a:endParaRPr>
        </a:p>
      </dgm:t>
    </dgm:pt>
    <dgm:pt modelId="{110AD1DE-78F5-4FAF-930F-1D13787C4EE1}" type="par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81606A76-C433-43AC-B478-5994D36D959B}" type="sib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41081FC8-7574-40DF-8049-AD1EF3420B41}">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ensure performance can be measured</a:t>
          </a:r>
          <a:endParaRPr lang="en-GB" sz="1400" b="1">
            <a:solidFill>
              <a:schemeClr val="tx1"/>
            </a:solidFill>
            <a:latin typeface="Poppins Light" panose="00000400000000000000" pitchFamily="2" charset="0"/>
            <a:cs typeface="Poppins Light" panose="00000400000000000000" pitchFamily="2" charset="0"/>
          </a:endParaRPr>
        </a:p>
      </dgm:t>
    </dgm:pt>
    <dgm:pt modelId="{E7C11B4A-0E3F-4981-8D8C-56F2597349E4}" type="par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F7963072-73CB-44E7-9D01-47A0FD57562F}" type="sib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8F60C1B9-AF48-4DD3-BA8A-3C88A864B6B9}">
      <dgm:prSet phldrT="[Text]" custT="1"/>
      <dgm:spPr/>
      <dgm:t>
        <a:bodyPr/>
        <a:lstStyle/>
        <a:p>
          <a:r>
            <a:rPr lang="en-US" sz="1800" b="1">
              <a:solidFill>
                <a:schemeClr val="bg1"/>
              </a:solidFill>
              <a:latin typeface="Poppins Light" panose="00000400000000000000" pitchFamily="2" charset="0"/>
              <a:cs typeface="Poppins Light" panose="00000400000000000000" pitchFamily="2" charset="0"/>
            </a:rPr>
            <a:t>3. apply best fit technologies</a:t>
          </a:r>
          <a:endParaRPr lang="en-GB" sz="1800" b="1">
            <a:solidFill>
              <a:schemeClr val="bg1"/>
            </a:solidFill>
            <a:latin typeface="Poppins Light" panose="00000400000000000000" pitchFamily="2" charset="0"/>
            <a:cs typeface="Poppins Light" panose="00000400000000000000" pitchFamily="2" charset="0"/>
          </a:endParaRPr>
        </a:p>
      </dgm:t>
    </dgm:pt>
    <dgm:pt modelId="{DDB4C804-F779-4D33-8DD9-F8902DD5D52A}" type="par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079AB632-FD57-4E97-9972-63A938C97130}" type="sib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80DFA3D0-55DC-4F9D-BB6F-CD2CF4D98786}">
      <dgm:prSet phldrT="[Text]" custT="1"/>
      <dgm:spPr>
        <a:solidFill>
          <a:srgbClr val="EB5096"/>
        </a:solidFill>
      </dgm:spPr>
      <dgm:t>
        <a:bodyPr/>
        <a:lstStyle/>
        <a:p>
          <a:r>
            <a:rPr lang="en-US" sz="1400" b="1">
              <a:solidFill>
                <a:schemeClr val="tx1"/>
              </a:solidFill>
              <a:latin typeface="Poppins Light" panose="00000400000000000000" pitchFamily="2" charset="0"/>
              <a:cs typeface="Poppins Light" panose="00000400000000000000" pitchFamily="2" charset="0"/>
            </a:rPr>
            <a:t>right size, RACI &amp; train</a:t>
          </a:r>
          <a:endParaRPr lang="en-GB" sz="1400" b="1">
            <a:solidFill>
              <a:schemeClr val="tx1"/>
            </a:solidFill>
            <a:latin typeface="Poppins Light" panose="00000400000000000000" pitchFamily="2" charset="0"/>
            <a:cs typeface="Poppins Light" panose="00000400000000000000" pitchFamily="2" charset="0"/>
          </a:endParaRPr>
        </a:p>
      </dgm:t>
    </dgm:pt>
    <dgm:pt modelId="{EB7C06DF-3635-4E01-95D7-C8F2970FAA8D}" type="par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4D6C79C3-37E1-44BC-917C-CFAA0D7BEB2D}" type="sib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C18556C0-8F75-400C-B196-96FFD080FDCE}" type="pres">
      <dgm:prSet presAssocID="{59A81540-05F0-4858-8216-3B7C30A258AE}" presName="Name0" presStyleCnt="0">
        <dgm:presLayoutVars>
          <dgm:dir/>
          <dgm:animLvl val="lvl"/>
          <dgm:resizeHandles val="exact"/>
        </dgm:presLayoutVars>
      </dgm:prSet>
      <dgm:spPr/>
    </dgm:pt>
    <dgm:pt modelId="{38A35AD6-BBE1-4622-B7F4-FA85A8A9B29C}" type="pres">
      <dgm:prSet presAssocID="{B5CDC4E8-7C40-4C2C-B43E-D368130D061D}" presName="parTxOnly" presStyleLbl="node1" presStyleIdx="0" presStyleCnt="4">
        <dgm:presLayoutVars>
          <dgm:chMax val="0"/>
          <dgm:chPref val="0"/>
          <dgm:bulletEnabled val="1"/>
        </dgm:presLayoutVars>
      </dgm:prSet>
      <dgm:spPr/>
    </dgm:pt>
    <dgm:pt modelId="{BD009F91-4D17-4ED6-9411-01C0A6C7F983}" type="pres">
      <dgm:prSet presAssocID="{81606A76-C433-43AC-B478-5994D36D959B}" presName="parTxOnlySpace" presStyleCnt="0"/>
      <dgm:spPr/>
    </dgm:pt>
    <dgm:pt modelId="{3297BA29-BB4E-48A8-98D3-4FF6DD0B260C}" type="pres">
      <dgm:prSet presAssocID="{41081FC8-7574-40DF-8049-AD1EF3420B41}" presName="parTxOnly" presStyleLbl="node1" presStyleIdx="1" presStyleCnt="4">
        <dgm:presLayoutVars>
          <dgm:chMax val="0"/>
          <dgm:chPref val="0"/>
          <dgm:bulletEnabled val="1"/>
        </dgm:presLayoutVars>
      </dgm:prSet>
      <dgm:spPr/>
    </dgm:pt>
    <dgm:pt modelId="{FA18A531-362E-4A5F-B565-FA8A47481FC3}" type="pres">
      <dgm:prSet presAssocID="{F7963072-73CB-44E7-9D01-47A0FD57562F}" presName="parTxOnlySpace" presStyleCnt="0"/>
      <dgm:spPr/>
    </dgm:pt>
    <dgm:pt modelId="{08552E98-86DE-4132-B937-5E06A976365B}" type="pres">
      <dgm:prSet presAssocID="{8F60C1B9-AF48-4DD3-BA8A-3C88A864B6B9}" presName="parTxOnly" presStyleLbl="node1" presStyleIdx="2" presStyleCnt="4">
        <dgm:presLayoutVars>
          <dgm:chMax val="0"/>
          <dgm:chPref val="0"/>
          <dgm:bulletEnabled val="1"/>
        </dgm:presLayoutVars>
      </dgm:prSet>
      <dgm:spPr/>
    </dgm:pt>
    <dgm:pt modelId="{09284C15-493B-440D-9C27-F1AEA9B12562}" type="pres">
      <dgm:prSet presAssocID="{079AB632-FD57-4E97-9972-63A938C97130}" presName="parTxOnlySpace" presStyleCnt="0"/>
      <dgm:spPr/>
    </dgm:pt>
    <dgm:pt modelId="{382B6380-604F-45F9-B45C-9C3CFFADF17B}" type="pres">
      <dgm:prSet presAssocID="{80DFA3D0-55DC-4F9D-BB6F-CD2CF4D98786}" presName="parTxOnly" presStyleLbl="node1" presStyleIdx="3" presStyleCnt="4">
        <dgm:presLayoutVars>
          <dgm:chMax val="0"/>
          <dgm:chPref val="0"/>
          <dgm:bulletEnabled val="1"/>
        </dgm:presLayoutVars>
      </dgm:prSet>
      <dgm:spPr/>
    </dgm:pt>
  </dgm:ptLst>
  <dgm:cxnLst>
    <dgm:cxn modelId="{EB39F307-C324-49D0-A8FB-8BF277922C3D}" srcId="{59A81540-05F0-4858-8216-3B7C30A258AE}" destId="{B5CDC4E8-7C40-4C2C-B43E-D368130D061D}" srcOrd="0" destOrd="0" parTransId="{110AD1DE-78F5-4FAF-930F-1D13787C4EE1}" sibTransId="{81606A76-C433-43AC-B478-5994D36D959B}"/>
    <dgm:cxn modelId="{22123CA3-F681-4BDC-ACAA-2DEDF53CA760}" type="presOf" srcId="{59A81540-05F0-4858-8216-3B7C30A258AE}" destId="{C18556C0-8F75-400C-B196-96FFD080FDCE}" srcOrd="0" destOrd="0" presId="urn:microsoft.com/office/officeart/2005/8/layout/chevron1"/>
    <dgm:cxn modelId="{5D75B9AA-A1EF-4FEC-8614-FDE11A61D2D6}" srcId="{59A81540-05F0-4858-8216-3B7C30A258AE}" destId="{8F60C1B9-AF48-4DD3-BA8A-3C88A864B6B9}" srcOrd="2" destOrd="0" parTransId="{DDB4C804-F779-4D33-8DD9-F8902DD5D52A}" sibTransId="{079AB632-FD57-4E97-9972-63A938C97130}"/>
    <dgm:cxn modelId="{AE3249AB-6075-4C11-8DBE-9F3F5E27F5C8}" type="presOf" srcId="{B5CDC4E8-7C40-4C2C-B43E-D368130D061D}" destId="{38A35AD6-BBE1-4622-B7F4-FA85A8A9B29C}" srcOrd="0" destOrd="0" presId="urn:microsoft.com/office/officeart/2005/8/layout/chevron1"/>
    <dgm:cxn modelId="{086785C8-C5A1-438F-8707-B2D3C732ADD5}" type="presOf" srcId="{80DFA3D0-55DC-4F9D-BB6F-CD2CF4D98786}" destId="{382B6380-604F-45F9-B45C-9C3CFFADF17B}" srcOrd="0" destOrd="0" presId="urn:microsoft.com/office/officeart/2005/8/layout/chevron1"/>
    <dgm:cxn modelId="{745D4BD0-4E27-44D0-A91C-79D0DEB66B6F}" type="presOf" srcId="{8F60C1B9-AF48-4DD3-BA8A-3C88A864B6B9}" destId="{08552E98-86DE-4132-B937-5E06A976365B}" srcOrd="0" destOrd="0" presId="urn:microsoft.com/office/officeart/2005/8/layout/chevron1"/>
    <dgm:cxn modelId="{DD061DD7-BDAA-4B57-8977-AD292179178F}" srcId="{59A81540-05F0-4858-8216-3B7C30A258AE}" destId="{80DFA3D0-55DC-4F9D-BB6F-CD2CF4D98786}" srcOrd="3" destOrd="0" parTransId="{EB7C06DF-3635-4E01-95D7-C8F2970FAA8D}" sibTransId="{4D6C79C3-37E1-44BC-917C-CFAA0D7BEB2D}"/>
    <dgm:cxn modelId="{2E54BDD8-AFD9-4B47-BC62-91000F8BC7CE}" srcId="{59A81540-05F0-4858-8216-3B7C30A258AE}" destId="{41081FC8-7574-40DF-8049-AD1EF3420B41}" srcOrd="1" destOrd="0" parTransId="{E7C11B4A-0E3F-4981-8D8C-56F2597349E4}" sibTransId="{F7963072-73CB-44E7-9D01-47A0FD57562F}"/>
    <dgm:cxn modelId="{00E01EDD-013F-4D14-9650-06ED329E2E1A}" type="presOf" srcId="{41081FC8-7574-40DF-8049-AD1EF3420B41}" destId="{3297BA29-BB4E-48A8-98D3-4FF6DD0B260C}" srcOrd="0" destOrd="0" presId="urn:microsoft.com/office/officeart/2005/8/layout/chevron1"/>
    <dgm:cxn modelId="{2F662C9F-EC03-49EB-9408-12EE797C96DA}" type="presParOf" srcId="{C18556C0-8F75-400C-B196-96FFD080FDCE}" destId="{38A35AD6-BBE1-4622-B7F4-FA85A8A9B29C}" srcOrd="0" destOrd="0" presId="urn:microsoft.com/office/officeart/2005/8/layout/chevron1"/>
    <dgm:cxn modelId="{7C1E22EB-E92D-4456-A6D3-A075EFBC48F8}" type="presParOf" srcId="{C18556C0-8F75-400C-B196-96FFD080FDCE}" destId="{BD009F91-4D17-4ED6-9411-01C0A6C7F983}" srcOrd="1" destOrd="0" presId="urn:microsoft.com/office/officeart/2005/8/layout/chevron1"/>
    <dgm:cxn modelId="{3AC68FEA-5AB7-45D4-B557-B97BDF693B0D}" type="presParOf" srcId="{C18556C0-8F75-400C-B196-96FFD080FDCE}" destId="{3297BA29-BB4E-48A8-98D3-4FF6DD0B260C}" srcOrd="2" destOrd="0" presId="urn:microsoft.com/office/officeart/2005/8/layout/chevron1"/>
    <dgm:cxn modelId="{3C3ECE36-E442-4D1B-8DC2-2A6C9DD6384B}" type="presParOf" srcId="{C18556C0-8F75-400C-B196-96FFD080FDCE}" destId="{FA18A531-362E-4A5F-B565-FA8A47481FC3}" srcOrd="3" destOrd="0" presId="urn:microsoft.com/office/officeart/2005/8/layout/chevron1"/>
    <dgm:cxn modelId="{A35067D7-00CF-447C-AA0F-885AC1722FC7}" type="presParOf" srcId="{C18556C0-8F75-400C-B196-96FFD080FDCE}" destId="{08552E98-86DE-4132-B937-5E06A976365B}" srcOrd="4" destOrd="0" presId="urn:microsoft.com/office/officeart/2005/8/layout/chevron1"/>
    <dgm:cxn modelId="{FF9AB3A3-6812-4590-AF7B-14BE8CA3EC37}" type="presParOf" srcId="{C18556C0-8F75-400C-B196-96FFD080FDCE}" destId="{09284C15-493B-440D-9C27-F1AEA9B12562}" srcOrd="5" destOrd="0" presId="urn:microsoft.com/office/officeart/2005/8/layout/chevron1"/>
    <dgm:cxn modelId="{0AFB8147-96E8-4330-8D99-B17958297153}" type="presParOf" srcId="{C18556C0-8F75-400C-B196-96FFD080FDCE}" destId="{382B6380-604F-45F9-B45C-9C3CFFADF1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81540-05F0-4858-8216-3B7C30A258AE}" type="doc">
      <dgm:prSet loTypeId="urn:microsoft.com/office/officeart/2005/8/layout/chevron1" loCatId="process" qsTypeId="urn:microsoft.com/office/officeart/2005/8/quickstyle/simple1" qsCatId="simple" csTypeId="urn:microsoft.com/office/officeart/2005/8/colors/colorful4" csCatId="colorful" phldr="1"/>
      <dgm:spPr/>
    </dgm:pt>
    <dgm:pt modelId="{B5CDC4E8-7C40-4C2C-B43E-D368130D061D}">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design “one” process </a:t>
          </a:r>
          <a:endParaRPr lang="en-GB" sz="1400" b="1">
            <a:solidFill>
              <a:schemeClr val="tx1"/>
            </a:solidFill>
            <a:latin typeface="Poppins Light" panose="00000400000000000000" pitchFamily="2" charset="0"/>
            <a:cs typeface="Poppins Light" panose="00000400000000000000" pitchFamily="2" charset="0"/>
          </a:endParaRPr>
        </a:p>
      </dgm:t>
    </dgm:pt>
    <dgm:pt modelId="{110AD1DE-78F5-4FAF-930F-1D13787C4EE1}" type="par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81606A76-C433-43AC-B478-5994D36D959B}" type="sibTrans" cxnId="{EB39F307-C324-49D0-A8FB-8BF277922C3D}">
      <dgm:prSet/>
      <dgm:spPr/>
      <dgm:t>
        <a:bodyPr/>
        <a:lstStyle/>
        <a:p>
          <a:endParaRPr lang="en-GB" sz="1400" b="1">
            <a:latin typeface="Poppins Light" panose="00000400000000000000" pitchFamily="2" charset="0"/>
            <a:cs typeface="Poppins Light" panose="00000400000000000000" pitchFamily="2" charset="0"/>
          </a:endParaRPr>
        </a:p>
      </dgm:t>
    </dgm:pt>
    <dgm:pt modelId="{41081FC8-7574-40DF-8049-AD1EF3420B41}">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ensure performance can be measured</a:t>
          </a:r>
          <a:endParaRPr lang="en-GB" sz="1400" b="1">
            <a:solidFill>
              <a:schemeClr val="tx1"/>
            </a:solidFill>
            <a:latin typeface="Poppins Light" panose="00000400000000000000" pitchFamily="2" charset="0"/>
            <a:cs typeface="Poppins Light" panose="00000400000000000000" pitchFamily="2" charset="0"/>
          </a:endParaRPr>
        </a:p>
      </dgm:t>
    </dgm:pt>
    <dgm:pt modelId="{E7C11B4A-0E3F-4981-8D8C-56F2597349E4}" type="par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F7963072-73CB-44E7-9D01-47A0FD57562F}" type="sibTrans" cxnId="{2E54BDD8-AFD9-4B47-BC62-91000F8BC7CE}">
      <dgm:prSet/>
      <dgm:spPr/>
      <dgm:t>
        <a:bodyPr/>
        <a:lstStyle/>
        <a:p>
          <a:endParaRPr lang="en-GB" sz="1400" b="1">
            <a:latin typeface="Poppins Light" panose="00000400000000000000" pitchFamily="2" charset="0"/>
            <a:cs typeface="Poppins Light" panose="00000400000000000000" pitchFamily="2" charset="0"/>
          </a:endParaRPr>
        </a:p>
      </dgm:t>
    </dgm:pt>
    <dgm:pt modelId="{8F60C1B9-AF48-4DD3-BA8A-3C88A864B6B9}">
      <dgm:prSet phldrT="[Text]" custT="1"/>
      <dgm:spPr/>
      <dgm:t>
        <a:bodyPr/>
        <a:lstStyle/>
        <a:p>
          <a:r>
            <a:rPr lang="en-US" sz="1400" b="1">
              <a:solidFill>
                <a:schemeClr val="tx1"/>
              </a:solidFill>
              <a:latin typeface="Poppins Light" panose="00000400000000000000" pitchFamily="2" charset="0"/>
              <a:cs typeface="Poppins Light" panose="00000400000000000000" pitchFamily="2" charset="0"/>
            </a:rPr>
            <a:t>apply best fit technologies</a:t>
          </a:r>
          <a:endParaRPr lang="en-GB" sz="1400" b="1">
            <a:solidFill>
              <a:schemeClr val="tx1"/>
            </a:solidFill>
            <a:latin typeface="Poppins Light" panose="00000400000000000000" pitchFamily="2" charset="0"/>
            <a:cs typeface="Poppins Light" panose="00000400000000000000" pitchFamily="2" charset="0"/>
          </a:endParaRPr>
        </a:p>
      </dgm:t>
    </dgm:pt>
    <dgm:pt modelId="{DDB4C804-F779-4D33-8DD9-F8902DD5D52A}" type="par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079AB632-FD57-4E97-9972-63A938C97130}" type="sibTrans" cxnId="{5D75B9AA-A1EF-4FEC-8614-FDE11A61D2D6}">
      <dgm:prSet/>
      <dgm:spPr/>
      <dgm:t>
        <a:bodyPr/>
        <a:lstStyle/>
        <a:p>
          <a:endParaRPr lang="en-GB" sz="1400" b="1">
            <a:latin typeface="Poppins Light" panose="00000400000000000000" pitchFamily="2" charset="0"/>
            <a:cs typeface="Poppins Light" panose="00000400000000000000" pitchFamily="2" charset="0"/>
          </a:endParaRPr>
        </a:p>
      </dgm:t>
    </dgm:pt>
    <dgm:pt modelId="{80DFA3D0-55DC-4F9D-BB6F-CD2CF4D98786}">
      <dgm:prSet phldrT="[Text]" custT="1"/>
      <dgm:spPr>
        <a:solidFill>
          <a:srgbClr val="EB5096"/>
        </a:solidFill>
      </dgm:spPr>
      <dgm:t>
        <a:bodyPr/>
        <a:lstStyle/>
        <a:p>
          <a:r>
            <a:rPr lang="en-US" sz="1800" b="1">
              <a:solidFill>
                <a:schemeClr val="bg1"/>
              </a:solidFill>
              <a:latin typeface="Poppins Light" panose="00000400000000000000" pitchFamily="2" charset="0"/>
              <a:cs typeface="Poppins Light" panose="00000400000000000000" pitchFamily="2" charset="0"/>
            </a:rPr>
            <a:t>4. right size, RACI &amp; train</a:t>
          </a:r>
          <a:endParaRPr lang="en-GB" sz="1800" b="1">
            <a:solidFill>
              <a:schemeClr val="bg1"/>
            </a:solidFill>
            <a:latin typeface="Poppins Light" panose="00000400000000000000" pitchFamily="2" charset="0"/>
            <a:cs typeface="Poppins Light" panose="00000400000000000000" pitchFamily="2" charset="0"/>
          </a:endParaRPr>
        </a:p>
      </dgm:t>
    </dgm:pt>
    <dgm:pt modelId="{EB7C06DF-3635-4E01-95D7-C8F2970FAA8D}" type="par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4D6C79C3-37E1-44BC-917C-CFAA0D7BEB2D}" type="sibTrans" cxnId="{DD061DD7-BDAA-4B57-8977-AD292179178F}">
      <dgm:prSet/>
      <dgm:spPr/>
      <dgm:t>
        <a:bodyPr/>
        <a:lstStyle/>
        <a:p>
          <a:endParaRPr lang="en-GB" sz="1400" b="1">
            <a:latin typeface="Poppins Light" panose="00000400000000000000" pitchFamily="2" charset="0"/>
            <a:cs typeface="Poppins Light" panose="00000400000000000000" pitchFamily="2" charset="0"/>
          </a:endParaRPr>
        </a:p>
      </dgm:t>
    </dgm:pt>
    <dgm:pt modelId="{C18556C0-8F75-400C-B196-96FFD080FDCE}" type="pres">
      <dgm:prSet presAssocID="{59A81540-05F0-4858-8216-3B7C30A258AE}" presName="Name0" presStyleCnt="0">
        <dgm:presLayoutVars>
          <dgm:dir/>
          <dgm:animLvl val="lvl"/>
          <dgm:resizeHandles val="exact"/>
        </dgm:presLayoutVars>
      </dgm:prSet>
      <dgm:spPr/>
    </dgm:pt>
    <dgm:pt modelId="{38A35AD6-BBE1-4622-B7F4-FA85A8A9B29C}" type="pres">
      <dgm:prSet presAssocID="{B5CDC4E8-7C40-4C2C-B43E-D368130D061D}" presName="parTxOnly" presStyleLbl="node1" presStyleIdx="0" presStyleCnt="4">
        <dgm:presLayoutVars>
          <dgm:chMax val="0"/>
          <dgm:chPref val="0"/>
          <dgm:bulletEnabled val="1"/>
        </dgm:presLayoutVars>
      </dgm:prSet>
      <dgm:spPr/>
    </dgm:pt>
    <dgm:pt modelId="{BD009F91-4D17-4ED6-9411-01C0A6C7F983}" type="pres">
      <dgm:prSet presAssocID="{81606A76-C433-43AC-B478-5994D36D959B}" presName="parTxOnlySpace" presStyleCnt="0"/>
      <dgm:spPr/>
    </dgm:pt>
    <dgm:pt modelId="{3297BA29-BB4E-48A8-98D3-4FF6DD0B260C}" type="pres">
      <dgm:prSet presAssocID="{41081FC8-7574-40DF-8049-AD1EF3420B41}" presName="parTxOnly" presStyleLbl="node1" presStyleIdx="1" presStyleCnt="4">
        <dgm:presLayoutVars>
          <dgm:chMax val="0"/>
          <dgm:chPref val="0"/>
          <dgm:bulletEnabled val="1"/>
        </dgm:presLayoutVars>
      </dgm:prSet>
      <dgm:spPr/>
    </dgm:pt>
    <dgm:pt modelId="{FA18A531-362E-4A5F-B565-FA8A47481FC3}" type="pres">
      <dgm:prSet presAssocID="{F7963072-73CB-44E7-9D01-47A0FD57562F}" presName="parTxOnlySpace" presStyleCnt="0"/>
      <dgm:spPr/>
    </dgm:pt>
    <dgm:pt modelId="{08552E98-86DE-4132-B937-5E06A976365B}" type="pres">
      <dgm:prSet presAssocID="{8F60C1B9-AF48-4DD3-BA8A-3C88A864B6B9}" presName="parTxOnly" presStyleLbl="node1" presStyleIdx="2" presStyleCnt="4">
        <dgm:presLayoutVars>
          <dgm:chMax val="0"/>
          <dgm:chPref val="0"/>
          <dgm:bulletEnabled val="1"/>
        </dgm:presLayoutVars>
      </dgm:prSet>
      <dgm:spPr/>
    </dgm:pt>
    <dgm:pt modelId="{09284C15-493B-440D-9C27-F1AEA9B12562}" type="pres">
      <dgm:prSet presAssocID="{079AB632-FD57-4E97-9972-63A938C97130}" presName="parTxOnlySpace" presStyleCnt="0"/>
      <dgm:spPr/>
    </dgm:pt>
    <dgm:pt modelId="{382B6380-604F-45F9-B45C-9C3CFFADF17B}" type="pres">
      <dgm:prSet presAssocID="{80DFA3D0-55DC-4F9D-BB6F-CD2CF4D98786}" presName="parTxOnly" presStyleLbl="node1" presStyleIdx="3" presStyleCnt="4">
        <dgm:presLayoutVars>
          <dgm:chMax val="0"/>
          <dgm:chPref val="0"/>
          <dgm:bulletEnabled val="1"/>
        </dgm:presLayoutVars>
      </dgm:prSet>
      <dgm:spPr/>
    </dgm:pt>
  </dgm:ptLst>
  <dgm:cxnLst>
    <dgm:cxn modelId="{EB39F307-C324-49D0-A8FB-8BF277922C3D}" srcId="{59A81540-05F0-4858-8216-3B7C30A258AE}" destId="{B5CDC4E8-7C40-4C2C-B43E-D368130D061D}" srcOrd="0" destOrd="0" parTransId="{110AD1DE-78F5-4FAF-930F-1D13787C4EE1}" sibTransId="{81606A76-C433-43AC-B478-5994D36D959B}"/>
    <dgm:cxn modelId="{22123CA3-F681-4BDC-ACAA-2DEDF53CA760}" type="presOf" srcId="{59A81540-05F0-4858-8216-3B7C30A258AE}" destId="{C18556C0-8F75-400C-B196-96FFD080FDCE}" srcOrd="0" destOrd="0" presId="urn:microsoft.com/office/officeart/2005/8/layout/chevron1"/>
    <dgm:cxn modelId="{5D75B9AA-A1EF-4FEC-8614-FDE11A61D2D6}" srcId="{59A81540-05F0-4858-8216-3B7C30A258AE}" destId="{8F60C1B9-AF48-4DD3-BA8A-3C88A864B6B9}" srcOrd="2" destOrd="0" parTransId="{DDB4C804-F779-4D33-8DD9-F8902DD5D52A}" sibTransId="{079AB632-FD57-4E97-9972-63A938C97130}"/>
    <dgm:cxn modelId="{AE3249AB-6075-4C11-8DBE-9F3F5E27F5C8}" type="presOf" srcId="{B5CDC4E8-7C40-4C2C-B43E-D368130D061D}" destId="{38A35AD6-BBE1-4622-B7F4-FA85A8A9B29C}" srcOrd="0" destOrd="0" presId="urn:microsoft.com/office/officeart/2005/8/layout/chevron1"/>
    <dgm:cxn modelId="{086785C8-C5A1-438F-8707-B2D3C732ADD5}" type="presOf" srcId="{80DFA3D0-55DC-4F9D-BB6F-CD2CF4D98786}" destId="{382B6380-604F-45F9-B45C-9C3CFFADF17B}" srcOrd="0" destOrd="0" presId="urn:microsoft.com/office/officeart/2005/8/layout/chevron1"/>
    <dgm:cxn modelId="{745D4BD0-4E27-44D0-A91C-79D0DEB66B6F}" type="presOf" srcId="{8F60C1B9-AF48-4DD3-BA8A-3C88A864B6B9}" destId="{08552E98-86DE-4132-B937-5E06A976365B}" srcOrd="0" destOrd="0" presId="urn:microsoft.com/office/officeart/2005/8/layout/chevron1"/>
    <dgm:cxn modelId="{DD061DD7-BDAA-4B57-8977-AD292179178F}" srcId="{59A81540-05F0-4858-8216-3B7C30A258AE}" destId="{80DFA3D0-55DC-4F9D-BB6F-CD2CF4D98786}" srcOrd="3" destOrd="0" parTransId="{EB7C06DF-3635-4E01-95D7-C8F2970FAA8D}" sibTransId="{4D6C79C3-37E1-44BC-917C-CFAA0D7BEB2D}"/>
    <dgm:cxn modelId="{2E54BDD8-AFD9-4B47-BC62-91000F8BC7CE}" srcId="{59A81540-05F0-4858-8216-3B7C30A258AE}" destId="{41081FC8-7574-40DF-8049-AD1EF3420B41}" srcOrd="1" destOrd="0" parTransId="{E7C11B4A-0E3F-4981-8D8C-56F2597349E4}" sibTransId="{F7963072-73CB-44E7-9D01-47A0FD57562F}"/>
    <dgm:cxn modelId="{00E01EDD-013F-4D14-9650-06ED329E2E1A}" type="presOf" srcId="{41081FC8-7574-40DF-8049-AD1EF3420B41}" destId="{3297BA29-BB4E-48A8-98D3-4FF6DD0B260C}" srcOrd="0" destOrd="0" presId="urn:microsoft.com/office/officeart/2005/8/layout/chevron1"/>
    <dgm:cxn modelId="{2F662C9F-EC03-49EB-9408-12EE797C96DA}" type="presParOf" srcId="{C18556C0-8F75-400C-B196-96FFD080FDCE}" destId="{38A35AD6-BBE1-4622-B7F4-FA85A8A9B29C}" srcOrd="0" destOrd="0" presId="urn:microsoft.com/office/officeart/2005/8/layout/chevron1"/>
    <dgm:cxn modelId="{7C1E22EB-E92D-4456-A6D3-A075EFBC48F8}" type="presParOf" srcId="{C18556C0-8F75-400C-B196-96FFD080FDCE}" destId="{BD009F91-4D17-4ED6-9411-01C0A6C7F983}" srcOrd="1" destOrd="0" presId="urn:microsoft.com/office/officeart/2005/8/layout/chevron1"/>
    <dgm:cxn modelId="{3AC68FEA-5AB7-45D4-B557-B97BDF693B0D}" type="presParOf" srcId="{C18556C0-8F75-400C-B196-96FFD080FDCE}" destId="{3297BA29-BB4E-48A8-98D3-4FF6DD0B260C}" srcOrd="2" destOrd="0" presId="urn:microsoft.com/office/officeart/2005/8/layout/chevron1"/>
    <dgm:cxn modelId="{3C3ECE36-E442-4D1B-8DC2-2A6C9DD6384B}" type="presParOf" srcId="{C18556C0-8F75-400C-B196-96FFD080FDCE}" destId="{FA18A531-362E-4A5F-B565-FA8A47481FC3}" srcOrd="3" destOrd="0" presId="urn:microsoft.com/office/officeart/2005/8/layout/chevron1"/>
    <dgm:cxn modelId="{A35067D7-00CF-447C-AA0F-885AC1722FC7}" type="presParOf" srcId="{C18556C0-8F75-400C-B196-96FFD080FDCE}" destId="{08552E98-86DE-4132-B937-5E06A976365B}" srcOrd="4" destOrd="0" presId="urn:microsoft.com/office/officeart/2005/8/layout/chevron1"/>
    <dgm:cxn modelId="{FF9AB3A3-6812-4590-AF7B-14BE8CA3EC37}" type="presParOf" srcId="{C18556C0-8F75-400C-B196-96FFD080FDCE}" destId="{09284C15-493B-440D-9C27-F1AEA9B12562}" srcOrd="5" destOrd="0" presId="urn:microsoft.com/office/officeart/2005/8/layout/chevron1"/>
    <dgm:cxn modelId="{0AFB8147-96E8-4330-8D99-B17958297153}" type="presParOf" srcId="{C18556C0-8F75-400C-B196-96FFD080FDCE}" destId="{382B6380-604F-45F9-B45C-9C3CFFADF17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B886B3-35EB-4A49-88DF-0764CFFBA21F}" type="doc">
      <dgm:prSet loTypeId="urn:microsoft.com/office/officeart/2005/8/layout/chevron1" loCatId="process" qsTypeId="urn:microsoft.com/office/officeart/2005/8/quickstyle/simple1" qsCatId="simple" csTypeId="urn:microsoft.com/office/officeart/2005/8/colors/colorful1" csCatId="colorful" phldr="1"/>
      <dgm:spPr/>
    </dgm:pt>
    <dgm:pt modelId="{11A22227-3709-4A69-A2FC-820AC2713898}">
      <dgm:prSet phldrT="[Text]" custT="1"/>
      <dgm:spPr/>
      <dgm:t>
        <a:bodyPr/>
        <a:lstStyle/>
        <a:p>
          <a:r>
            <a:rPr lang="en-US" sz="1200">
              <a:latin typeface="Poppins SemiBold" panose="00000700000000000000" pitchFamily="2" charset="0"/>
              <a:cs typeface="Poppins SemiBold" panose="00000700000000000000" pitchFamily="2" charset="0"/>
            </a:rPr>
            <a:t>Awareness</a:t>
          </a:r>
          <a:endParaRPr lang="en-GB" sz="1200">
            <a:latin typeface="Poppins SemiBold" panose="00000700000000000000" pitchFamily="2" charset="0"/>
            <a:cs typeface="Poppins SemiBold" panose="00000700000000000000" pitchFamily="2" charset="0"/>
          </a:endParaRPr>
        </a:p>
      </dgm:t>
    </dgm:pt>
    <dgm:pt modelId="{079B086B-122B-437F-810C-2DB34937431C}" type="parTrans" cxnId="{6D387DA8-9F87-4163-B1DE-1C4BC06B4BA4}">
      <dgm:prSet/>
      <dgm:spPr/>
      <dgm:t>
        <a:bodyPr/>
        <a:lstStyle/>
        <a:p>
          <a:endParaRPr lang="en-GB" sz="1200"/>
        </a:p>
      </dgm:t>
    </dgm:pt>
    <dgm:pt modelId="{ECDDCF9E-31FE-4EF2-B0F5-B4062ACA1DB1}" type="sibTrans" cxnId="{6D387DA8-9F87-4163-B1DE-1C4BC06B4BA4}">
      <dgm:prSet/>
      <dgm:spPr/>
      <dgm:t>
        <a:bodyPr/>
        <a:lstStyle/>
        <a:p>
          <a:endParaRPr lang="en-GB" sz="1200"/>
        </a:p>
      </dgm:t>
    </dgm:pt>
    <dgm:pt modelId="{EF247D63-B58A-484C-84AA-E5088EC0B1CD}">
      <dgm:prSet phldrT="[Text]" custT="1"/>
      <dgm:spPr/>
      <dgm:t>
        <a:bodyPr/>
        <a:lstStyle/>
        <a:p>
          <a:r>
            <a:rPr lang="en-US" sz="1200">
              <a:latin typeface="Poppins SemiBold" panose="00000700000000000000" pitchFamily="2" charset="0"/>
              <a:cs typeface="Poppins SemiBold" panose="00000700000000000000" pitchFamily="2" charset="0"/>
            </a:rPr>
            <a:t>Consideration</a:t>
          </a:r>
          <a:endParaRPr lang="en-GB" sz="1200">
            <a:latin typeface="Poppins SemiBold" panose="00000700000000000000" pitchFamily="2" charset="0"/>
            <a:cs typeface="Poppins SemiBold" panose="00000700000000000000" pitchFamily="2" charset="0"/>
          </a:endParaRPr>
        </a:p>
      </dgm:t>
    </dgm:pt>
    <dgm:pt modelId="{09FEDDC7-9C31-4FB1-A046-78837438AEA6}" type="parTrans" cxnId="{CA80E377-D18B-41C5-B76E-0FEBBD63363D}">
      <dgm:prSet/>
      <dgm:spPr/>
      <dgm:t>
        <a:bodyPr/>
        <a:lstStyle/>
        <a:p>
          <a:endParaRPr lang="en-GB" sz="1200"/>
        </a:p>
      </dgm:t>
    </dgm:pt>
    <dgm:pt modelId="{8B73F565-DF17-4CAA-849F-1671A0C3BCC0}" type="sibTrans" cxnId="{CA80E377-D18B-41C5-B76E-0FEBBD63363D}">
      <dgm:prSet/>
      <dgm:spPr/>
      <dgm:t>
        <a:bodyPr/>
        <a:lstStyle/>
        <a:p>
          <a:endParaRPr lang="en-GB" sz="1200"/>
        </a:p>
      </dgm:t>
    </dgm:pt>
    <dgm:pt modelId="{45AF3689-465C-4868-B938-39023BCD9CAC}">
      <dgm:prSet phldrT="[Text]" custT="1"/>
      <dgm:spPr/>
      <dgm:t>
        <a:bodyPr/>
        <a:lstStyle/>
        <a:p>
          <a:r>
            <a:rPr lang="en-US" sz="1200">
              <a:latin typeface="Poppins SemiBold" panose="00000700000000000000" pitchFamily="2" charset="0"/>
              <a:cs typeface="Poppins SemiBold" panose="00000700000000000000" pitchFamily="2" charset="0"/>
            </a:rPr>
            <a:t>Purchase</a:t>
          </a:r>
          <a:endParaRPr lang="en-GB" sz="1200">
            <a:latin typeface="Poppins SemiBold" panose="00000700000000000000" pitchFamily="2" charset="0"/>
            <a:cs typeface="Poppins SemiBold" panose="00000700000000000000" pitchFamily="2" charset="0"/>
          </a:endParaRPr>
        </a:p>
      </dgm:t>
    </dgm:pt>
    <dgm:pt modelId="{9AD79B4C-854D-47B5-9200-08A44542BDA8}" type="parTrans" cxnId="{405EF8A8-5B6B-415C-AED6-BF0A315F52DD}">
      <dgm:prSet/>
      <dgm:spPr/>
      <dgm:t>
        <a:bodyPr/>
        <a:lstStyle/>
        <a:p>
          <a:endParaRPr lang="en-GB" sz="1200"/>
        </a:p>
      </dgm:t>
    </dgm:pt>
    <dgm:pt modelId="{0660FE31-FBF6-4A0B-B758-0F3D19A7F9FE}" type="sibTrans" cxnId="{405EF8A8-5B6B-415C-AED6-BF0A315F52DD}">
      <dgm:prSet/>
      <dgm:spPr/>
      <dgm:t>
        <a:bodyPr/>
        <a:lstStyle/>
        <a:p>
          <a:endParaRPr lang="en-GB" sz="1200"/>
        </a:p>
      </dgm:t>
    </dgm:pt>
    <dgm:pt modelId="{2BF81131-A08A-4DB9-94E4-07E5308E800F}">
      <dgm:prSet custT="1"/>
      <dgm:spPr/>
      <dgm:t>
        <a:bodyPr/>
        <a:lstStyle/>
        <a:p>
          <a:r>
            <a:rPr lang="en-US" sz="1200">
              <a:latin typeface="Poppins SemiBold" panose="00000700000000000000" pitchFamily="2" charset="0"/>
              <a:cs typeface="Poppins SemiBold" panose="00000700000000000000" pitchFamily="2" charset="0"/>
            </a:rPr>
            <a:t>Service</a:t>
          </a:r>
          <a:endParaRPr lang="en-GB" sz="1200">
            <a:latin typeface="Poppins SemiBold" panose="00000700000000000000" pitchFamily="2" charset="0"/>
            <a:cs typeface="Poppins SemiBold" panose="00000700000000000000" pitchFamily="2" charset="0"/>
          </a:endParaRPr>
        </a:p>
      </dgm:t>
    </dgm:pt>
    <dgm:pt modelId="{FBEC2EFE-2327-4368-942F-D7862D94A45E}" type="parTrans" cxnId="{1E33DE26-1B25-4795-B742-80354F699757}">
      <dgm:prSet/>
      <dgm:spPr/>
      <dgm:t>
        <a:bodyPr/>
        <a:lstStyle/>
        <a:p>
          <a:endParaRPr lang="en-GB" sz="1200"/>
        </a:p>
      </dgm:t>
    </dgm:pt>
    <dgm:pt modelId="{A6AE3BE8-4B6C-4758-99E1-E94A12D822E6}" type="sibTrans" cxnId="{1E33DE26-1B25-4795-B742-80354F699757}">
      <dgm:prSet/>
      <dgm:spPr/>
      <dgm:t>
        <a:bodyPr/>
        <a:lstStyle/>
        <a:p>
          <a:endParaRPr lang="en-GB" sz="1200"/>
        </a:p>
      </dgm:t>
    </dgm:pt>
    <dgm:pt modelId="{89DB83D7-484F-47B6-9677-E1E55E3C28B3}">
      <dgm:prSet custT="1"/>
      <dgm:spPr/>
      <dgm:t>
        <a:bodyPr/>
        <a:lstStyle/>
        <a:p>
          <a:r>
            <a:rPr lang="en-US" sz="1200">
              <a:latin typeface="Poppins SemiBold" panose="00000700000000000000" pitchFamily="2" charset="0"/>
              <a:cs typeface="Poppins SemiBold" panose="00000700000000000000" pitchFamily="2" charset="0"/>
            </a:rPr>
            <a:t>Loyalty</a:t>
          </a:r>
          <a:endParaRPr lang="en-GB" sz="1200">
            <a:latin typeface="Poppins SemiBold" panose="00000700000000000000" pitchFamily="2" charset="0"/>
            <a:cs typeface="Poppins SemiBold" panose="00000700000000000000" pitchFamily="2" charset="0"/>
          </a:endParaRPr>
        </a:p>
      </dgm:t>
    </dgm:pt>
    <dgm:pt modelId="{189EEC28-C043-4A96-8BAB-42275B7C675A}" type="parTrans" cxnId="{65A29FC9-6B5B-41E8-B397-F4043B727840}">
      <dgm:prSet/>
      <dgm:spPr/>
      <dgm:t>
        <a:bodyPr/>
        <a:lstStyle/>
        <a:p>
          <a:endParaRPr lang="en-GB" sz="1200"/>
        </a:p>
      </dgm:t>
    </dgm:pt>
    <dgm:pt modelId="{3B320992-2E8E-4FCD-8056-71715EB72C6D}" type="sibTrans" cxnId="{65A29FC9-6B5B-41E8-B397-F4043B727840}">
      <dgm:prSet/>
      <dgm:spPr/>
      <dgm:t>
        <a:bodyPr/>
        <a:lstStyle/>
        <a:p>
          <a:endParaRPr lang="en-GB" sz="1200"/>
        </a:p>
      </dgm:t>
    </dgm:pt>
    <dgm:pt modelId="{42B075D8-AFCB-4D7A-A365-8E4814BB4A50}" type="pres">
      <dgm:prSet presAssocID="{61B886B3-35EB-4A49-88DF-0764CFFBA21F}" presName="Name0" presStyleCnt="0">
        <dgm:presLayoutVars>
          <dgm:dir/>
          <dgm:animLvl val="lvl"/>
          <dgm:resizeHandles val="exact"/>
        </dgm:presLayoutVars>
      </dgm:prSet>
      <dgm:spPr/>
    </dgm:pt>
    <dgm:pt modelId="{085D1D2A-1ED5-48F4-A12A-B249ABA08D23}" type="pres">
      <dgm:prSet presAssocID="{11A22227-3709-4A69-A2FC-820AC2713898}" presName="parTxOnly" presStyleLbl="node1" presStyleIdx="0" presStyleCnt="5">
        <dgm:presLayoutVars>
          <dgm:chMax val="0"/>
          <dgm:chPref val="0"/>
          <dgm:bulletEnabled val="1"/>
        </dgm:presLayoutVars>
      </dgm:prSet>
      <dgm:spPr/>
    </dgm:pt>
    <dgm:pt modelId="{218B578F-80EA-403A-9FB6-3E41BABD48ED}" type="pres">
      <dgm:prSet presAssocID="{ECDDCF9E-31FE-4EF2-B0F5-B4062ACA1DB1}" presName="parTxOnlySpace" presStyleCnt="0"/>
      <dgm:spPr/>
    </dgm:pt>
    <dgm:pt modelId="{83F18F4B-1C33-48A6-A5E8-43D39720FF29}" type="pres">
      <dgm:prSet presAssocID="{EF247D63-B58A-484C-84AA-E5088EC0B1CD}" presName="parTxOnly" presStyleLbl="node1" presStyleIdx="1" presStyleCnt="5">
        <dgm:presLayoutVars>
          <dgm:chMax val="0"/>
          <dgm:chPref val="0"/>
          <dgm:bulletEnabled val="1"/>
        </dgm:presLayoutVars>
      </dgm:prSet>
      <dgm:spPr/>
    </dgm:pt>
    <dgm:pt modelId="{638D1916-EA08-49D9-9C3F-D012BDE25C0C}" type="pres">
      <dgm:prSet presAssocID="{8B73F565-DF17-4CAA-849F-1671A0C3BCC0}" presName="parTxOnlySpace" presStyleCnt="0"/>
      <dgm:spPr/>
    </dgm:pt>
    <dgm:pt modelId="{2DCF2ACB-4BED-4001-AD1B-DA8172988A05}" type="pres">
      <dgm:prSet presAssocID="{45AF3689-465C-4868-B938-39023BCD9CAC}" presName="parTxOnly" presStyleLbl="node1" presStyleIdx="2" presStyleCnt="5">
        <dgm:presLayoutVars>
          <dgm:chMax val="0"/>
          <dgm:chPref val="0"/>
          <dgm:bulletEnabled val="1"/>
        </dgm:presLayoutVars>
      </dgm:prSet>
      <dgm:spPr/>
    </dgm:pt>
    <dgm:pt modelId="{3464B525-D872-4C9D-AD33-6A14BD0E6FDC}" type="pres">
      <dgm:prSet presAssocID="{0660FE31-FBF6-4A0B-B758-0F3D19A7F9FE}" presName="parTxOnlySpace" presStyleCnt="0"/>
      <dgm:spPr/>
    </dgm:pt>
    <dgm:pt modelId="{AC3F2CCC-FAE7-4EBB-8D92-E757EAB3D2B7}" type="pres">
      <dgm:prSet presAssocID="{2BF81131-A08A-4DB9-94E4-07E5308E800F}" presName="parTxOnly" presStyleLbl="node1" presStyleIdx="3" presStyleCnt="5">
        <dgm:presLayoutVars>
          <dgm:chMax val="0"/>
          <dgm:chPref val="0"/>
          <dgm:bulletEnabled val="1"/>
        </dgm:presLayoutVars>
      </dgm:prSet>
      <dgm:spPr/>
    </dgm:pt>
    <dgm:pt modelId="{0DED1407-08E7-4D91-BEC9-DECBA926446C}" type="pres">
      <dgm:prSet presAssocID="{A6AE3BE8-4B6C-4758-99E1-E94A12D822E6}" presName="parTxOnlySpace" presStyleCnt="0"/>
      <dgm:spPr/>
    </dgm:pt>
    <dgm:pt modelId="{D69A443D-F1E1-47A8-8AAA-630D095BB4E8}" type="pres">
      <dgm:prSet presAssocID="{89DB83D7-484F-47B6-9677-E1E55E3C28B3}" presName="parTxOnly" presStyleLbl="node1" presStyleIdx="4" presStyleCnt="5">
        <dgm:presLayoutVars>
          <dgm:chMax val="0"/>
          <dgm:chPref val="0"/>
          <dgm:bulletEnabled val="1"/>
        </dgm:presLayoutVars>
      </dgm:prSet>
      <dgm:spPr/>
    </dgm:pt>
  </dgm:ptLst>
  <dgm:cxnLst>
    <dgm:cxn modelId="{5727670F-1425-40E4-AC83-3E5B1F654031}" type="presOf" srcId="{2BF81131-A08A-4DB9-94E4-07E5308E800F}" destId="{AC3F2CCC-FAE7-4EBB-8D92-E757EAB3D2B7}" srcOrd="0" destOrd="0" presId="urn:microsoft.com/office/officeart/2005/8/layout/chevron1"/>
    <dgm:cxn modelId="{1E33DE26-1B25-4795-B742-80354F699757}" srcId="{61B886B3-35EB-4A49-88DF-0764CFFBA21F}" destId="{2BF81131-A08A-4DB9-94E4-07E5308E800F}" srcOrd="3" destOrd="0" parTransId="{FBEC2EFE-2327-4368-942F-D7862D94A45E}" sibTransId="{A6AE3BE8-4B6C-4758-99E1-E94A12D822E6}"/>
    <dgm:cxn modelId="{97466971-F571-42DE-84A5-406C436E93A5}" type="presOf" srcId="{45AF3689-465C-4868-B938-39023BCD9CAC}" destId="{2DCF2ACB-4BED-4001-AD1B-DA8172988A05}" srcOrd="0" destOrd="0" presId="urn:microsoft.com/office/officeart/2005/8/layout/chevron1"/>
    <dgm:cxn modelId="{5603B655-159F-43F4-A4FE-57AC09F8FE30}" type="presOf" srcId="{EF247D63-B58A-484C-84AA-E5088EC0B1CD}" destId="{83F18F4B-1C33-48A6-A5E8-43D39720FF29}" srcOrd="0" destOrd="0" presId="urn:microsoft.com/office/officeart/2005/8/layout/chevron1"/>
    <dgm:cxn modelId="{CA80E377-D18B-41C5-B76E-0FEBBD63363D}" srcId="{61B886B3-35EB-4A49-88DF-0764CFFBA21F}" destId="{EF247D63-B58A-484C-84AA-E5088EC0B1CD}" srcOrd="1" destOrd="0" parTransId="{09FEDDC7-9C31-4FB1-A046-78837438AEA6}" sibTransId="{8B73F565-DF17-4CAA-849F-1671A0C3BCC0}"/>
    <dgm:cxn modelId="{AAF83199-7292-4019-958D-18F862C4380B}" type="presOf" srcId="{11A22227-3709-4A69-A2FC-820AC2713898}" destId="{085D1D2A-1ED5-48F4-A12A-B249ABA08D23}" srcOrd="0" destOrd="0" presId="urn:microsoft.com/office/officeart/2005/8/layout/chevron1"/>
    <dgm:cxn modelId="{6D387DA8-9F87-4163-B1DE-1C4BC06B4BA4}" srcId="{61B886B3-35EB-4A49-88DF-0764CFFBA21F}" destId="{11A22227-3709-4A69-A2FC-820AC2713898}" srcOrd="0" destOrd="0" parTransId="{079B086B-122B-437F-810C-2DB34937431C}" sibTransId="{ECDDCF9E-31FE-4EF2-B0F5-B4062ACA1DB1}"/>
    <dgm:cxn modelId="{405EF8A8-5B6B-415C-AED6-BF0A315F52DD}" srcId="{61B886B3-35EB-4A49-88DF-0764CFFBA21F}" destId="{45AF3689-465C-4868-B938-39023BCD9CAC}" srcOrd="2" destOrd="0" parTransId="{9AD79B4C-854D-47B5-9200-08A44542BDA8}" sibTransId="{0660FE31-FBF6-4A0B-B758-0F3D19A7F9FE}"/>
    <dgm:cxn modelId="{958016AE-B54B-43CC-82D4-F7634197BBE5}" type="presOf" srcId="{89DB83D7-484F-47B6-9677-E1E55E3C28B3}" destId="{D69A443D-F1E1-47A8-8AAA-630D095BB4E8}" srcOrd="0" destOrd="0" presId="urn:microsoft.com/office/officeart/2005/8/layout/chevron1"/>
    <dgm:cxn modelId="{65A29FC9-6B5B-41E8-B397-F4043B727840}" srcId="{61B886B3-35EB-4A49-88DF-0764CFFBA21F}" destId="{89DB83D7-484F-47B6-9677-E1E55E3C28B3}" srcOrd="4" destOrd="0" parTransId="{189EEC28-C043-4A96-8BAB-42275B7C675A}" sibTransId="{3B320992-2E8E-4FCD-8056-71715EB72C6D}"/>
    <dgm:cxn modelId="{B73F0AE5-8A9D-4FE0-A884-A081F1100E0E}" type="presOf" srcId="{61B886B3-35EB-4A49-88DF-0764CFFBA21F}" destId="{42B075D8-AFCB-4D7A-A365-8E4814BB4A50}" srcOrd="0" destOrd="0" presId="urn:microsoft.com/office/officeart/2005/8/layout/chevron1"/>
    <dgm:cxn modelId="{8FDA43D8-DC09-4977-BFDB-BDEAF9E7864C}" type="presParOf" srcId="{42B075D8-AFCB-4D7A-A365-8E4814BB4A50}" destId="{085D1D2A-1ED5-48F4-A12A-B249ABA08D23}" srcOrd="0" destOrd="0" presId="urn:microsoft.com/office/officeart/2005/8/layout/chevron1"/>
    <dgm:cxn modelId="{47851635-1456-4CA5-8B31-E4AE12090597}" type="presParOf" srcId="{42B075D8-AFCB-4D7A-A365-8E4814BB4A50}" destId="{218B578F-80EA-403A-9FB6-3E41BABD48ED}" srcOrd="1" destOrd="0" presId="urn:microsoft.com/office/officeart/2005/8/layout/chevron1"/>
    <dgm:cxn modelId="{88C277C7-0A3F-45C2-92FE-87180F6BF939}" type="presParOf" srcId="{42B075D8-AFCB-4D7A-A365-8E4814BB4A50}" destId="{83F18F4B-1C33-48A6-A5E8-43D39720FF29}" srcOrd="2" destOrd="0" presId="urn:microsoft.com/office/officeart/2005/8/layout/chevron1"/>
    <dgm:cxn modelId="{25F08F74-6240-4F00-A056-F408E33FF139}" type="presParOf" srcId="{42B075D8-AFCB-4D7A-A365-8E4814BB4A50}" destId="{638D1916-EA08-49D9-9C3F-D012BDE25C0C}" srcOrd="3" destOrd="0" presId="urn:microsoft.com/office/officeart/2005/8/layout/chevron1"/>
    <dgm:cxn modelId="{B6ED9A19-B072-48DF-96E7-CA963BC15D85}" type="presParOf" srcId="{42B075D8-AFCB-4D7A-A365-8E4814BB4A50}" destId="{2DCF2ACB-4BED-4001-AD1B-DA8172988A05}" srcOrd="4" destOrd="0" presId="urn:microsoft.com/office/officeart/2005/8/layout/chevron1"/>
    <dgm:cxn modelId="{22595074-396B-40A1-B71C-7D3A10B11DEC}" type="presParOf" srcId="{42B075D8-AFCB-4D7A-A365-8E4814BB4A50}" destId="{3464B525-D872-4C9D-AD33-6A14BD0E6FDC}" srcOrd="5" destOrd="0" presId="urn:microsoft.com/office/officeart/2005/8/layout/chevron1"/>
    <dgm:cxn modelId="{7E13A979-6115-4DF4-B9C0-2B3A4C5BA2AC}" type="presParOf" srcId="{42B075D8-AFCB-4D7A-A365-8E4814BB4A50}" destId="{AC3F2CCC-FAE7-4EBB-8D92-E757EAB3D2B7}" srcOrd="6" destOrd="0" presId="urn:microsoft.com/office/officeart/2005/8/layout/chevron1"/>
    <dgm:cxn modelId="{A56C5C33-B70E-46BE-A499-1A1EBF08489A}" type="presParOf" srcId="{42B075D8-AFCB-4D7A-A365-8E4814BB4A50}" destId="{0DED1407-08E7-4D91-BEC9-DECBA926446C}" srcOrd="7" destOrd="0" presId="urn:microsoft.com/office/officeart/2005/8/layout/chevron1"/>
    <dgm:cxn modelId="{72BAAB71-26D5-4EA9-A685-2F701FACA649}" type="presParOf" srcId="{42B075D8-AFCB-4D7A-A365-8E4814BB4A50}" destId="{D69A443D-F1E1-47A8-8AAA-630D095BB4E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541E19-C222-4196-8AC9-03742F14F85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1C3F36D0-FC23-4F07-B47D-8F1B0848AD5D}">
      <dgm:prSet phldrT="[Text]" custT="1">
        <dgm:style>
          <a:lnRef idx="2">
            <a:schemeClr val="accent6"/>
          </a:lnRef>
          <a:fillRef idx="1">
            <a:schemeClr val="lt1"/>
          </a:fillRef>
          <a:effectRef idx="0">
            <a:schemeClr val="accent6"/>
          </a:effectRef>
          <a:fontRef idx="minor">
            <a:schemeClr val="dk1"/>
          </a:fontRef>
        </dgm:style>
      </dgm:prSet>
      <dgm:spPr>
        <a:xfrm>
          <a:off x="3176"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Identify internal and external customers</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52029B27-5CB8-4342-9F20-A0E80124E2BD}" type="parTrans" cxnId="{D017BB5B-D74A-4185-9990-96923B25A420}">
      <dgm:prSet/>
      <dgm:spPr/>
      <dgm:t>
        <a:bodyPr/>
        <a:lstStyle/>
        <a:p>
          <a:endParaRPr lang="en-GB" sz="1200">
            <a:latin typeface="Poppins Light" panose="00000400000000000000" pitchFamily="2" charset="0"/>
            <a:cs typeface="Poppins Light" panose="00000400000000000000" pitchFamily="2" charset="0"/>
          </a:endParaRPr>
        </a:p>
      </dgm:t>
    </dgm:pt>
    <dgm:pt modelId="{B20E0FD4-528F-48AD-9CF1-66DDFFB803FE}" type="sibTrans" cxnId="{D017BB5B-D74A-4185-9990-96923B25A420}">
      <dgm:prSet custT="1"/>
      <dgm:spPr>
        <a:xfrm>
          <a:off x="1326535"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7A44E38C-5F9E-4C25-802E-5A3BD435ACB8}">
      <dgm:prSet phldrT="[Text]" custT="1">
        <dgm:style>
          <a:lnRef idx="2">
            <a:schemeClr val="accent6"/>
          </a:lnRef>
          <a:fillRef idx="1">
            <a:schemeClr val="lt1"/>
          </a:fillRef>
          <a:effectRef idx="0">
            <a:schemeClr val="accent6"/>
          </a:effectRef>
          <a:fontRef idx="minor">
            <a:schemeClr val="dk1"/>
          </a:fontRef>
        </dgm:style>
      </dgm:prSet>
      <dgm:spPr>
        <a:xfrm>
          <a:off x="1687451"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List and prioritise the customer</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A37305C6-27ED-4735-B01A-6370B65F97A8}" type="parTrans" cxnId="{2BAB9949-178E-4237-A29F-FA80D0F1755A}">
      <dgm:prSet/>
      <dgm:spPr/>
      <dgm:t>
        <a:bodyPr/>
        <a:lstStyle/>
        <a:p>
          <a:endParaRPr lang="en-GB" sz="1200">
            <a:latin typeface="Poppins Light" panose="00000400000000000000" pitchFamily="2" charset="0"/>
            <a:cs typeface="Poppins Light" panose="00000400000000000000" pitchFamily="2" charset="0"/>
          </a:endParaRPr>
        </a:p>
      </dgm:t>
    </dgm:pt>
    <dgm:pt modelId="{3FD210C2-CB1B-4B76-892D-709377A57500}" type="sibTrans" cxnId="{2BAB9949-178E-4237-A29F-FA80D0F1755A}">
      <dgm:prSet custT="1"/>
      <dgm:spPr>
        <a:xfrm>
          <a:off x="3010809"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1B80730D-10BF-43FD-990A-C486294A15CD}">
      <dgm:prSet phldrT="[Text]" custT="1">
        <dgm:style>
          <a:lnRef idx="2">
            <a:schemeClr val="accent6"/>
          </a:lnRef>
          <a:fillRef idx="1">
            <a:schemeClr val="lt1"/>
          </a:fillRef>
          <a:effectRef idx="0">
            <a:schemeClr val="accent6"/>
          </a:effectRef>
          <a:fontRef idx="minor">
            <a:schemeClr val="dk1"/>
          </a:fontRef>
        </dgm:style>
      </dgm:prSet>
      <dgm:spPr>
        <a:xfrm>
          <a:off x="3371725"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Plan VOC data collection</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EBAEC97B-36CF-4A46-AC4A-2417E8BDC1EE}" type="parTrans" cxnId="{CCF85451-37DC-455C-89B8-F4C69139676C}">
      <dgm:prSet/>
      <dgm:spPr/>
      <dgm:t>
        <a:bodyPr/>
        <a:lstStyle/>
        <a:p>
          <a:endParaRPr lang="en-GB" sz="1200">
            <a:latin typeface="Poppins Light" panose="00000400000000000000" pitchFamily="2" charset="0"/>
            <a:cs typeface="Poppins Light" panose="00000400000000000000" pitchFamily="2" charset="0"/>
          </a:endParaRPr>
        </a:p>
      </dgm:t>
    </dgm:pt>
    <dgm:pt modelId="{328E2E72-1805-4083-88F6-1F22A8E3F1B1}" type="sibTrans" cxnId="{CCF85451-37DC-455C-89B8-F4C69139676C}">
      <dgm:prSet custT="1"/>
      <dgm:spPr>
        <a:xfrm>
          <a:off x="4695084"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AF031370-ED1C-4C23-86CE-BD10895A8E62}">
      <dgm:prSet custT="1">
        <dgm:style>
          <a:lnRef idx="2">
            <a:schemeClr val="accent6"/>
          </a:lnRef>
          <a:fillRef idx="1">
            <a:schemeClr val="lt1"/>
          </a:fillRef>
          <a:effectRef idx="0">
            <a:schemeClr val="accent6"/>
          </a:effectRef>
          <a:fontRef idx="minor">
            <a:schemeClr val="dk1"/>
          </a:fontRef>
        </dgm:style>
      </dgm:prSet>
      <dgm:spPr>
        <a:xfrm>
          <a:off x="5056000"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Collect VOC data</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B3AFBF73-DE87-4358-A7D3-2D225B8DB294}" type="parTrans" cxnId="{70B0337D-BA37-48BC-B97C-4FE0D8B9791D}">
      <dgm:prSet/>
      <dgm:spPr/>
      <dgm:t>
        <a:bodyPr/>
        <a:lstStyle/>
        <a:p>
          <a:endParaRPr lang="en-GB" sz="1200">
            <a:latin typeface="Poppins Light" panose="00000400000000000000" pitchFamily="2" charset="0"/>
            <a:cs typeface="Poppins Light" panose="00000400000000000000" pitchFamily="2" charset="0"/>
          </a:endParaRPr>
        </a:p>
      </dgm:t>
    </dgm:pt>
    <dgm:pt modelId="{CF15E396-C1D6-4B8D-977D-7D7B832D6D6A}" type="sibTrans" cxnId="{70B0337D-BA37-48BC-B97C-4FE0D8B9791D}">
      <dgm:prSet custT="1"/>
      <dgm:spPr>
        <a:xfrm>
          <a:off x="6379358"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1A93022C-CE37-4FCA-977A-B25144DB1444}">
      <dgm:prSet custT="1">
        <dgm:style>
          <a:lnRef idx="2">
            <a:schemeClr val="accent6"/>
          </a:lnRef>
          <a:fillRef idx="1">
            <a:schemeClr val="lt1"/>
          </a:fillRef>
          <a:effectRef idx="0">
            <a:schemeClr val="accent6"/>
          </a:effectRef>
          <a:fontRef idx="minor">
            <a:schemeClr val="dk1"/>
          </a:fontRef>
        </dgm:style>
      </dgm:prSet>
      <dgm:spPr>
        <a:xfrm>
          <a:off x="6740274"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Translate CTCs into CTQs</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C0CA3B87-ED73-4FA5-A82B-FF8D54DBB03B}" type="parTrans" cxnId="{88D86DD4-B584-4819-90AB-1936223369BC}">
      <dgm:prSet/>
      <dgm:spPr/>
      <dgm:t>
        <a:bodyPr/>
        <a:lstStyle/>
        <a:p>
          <a:endParaRPr lang="en-GB" sz="1200">
            <a:latin typeface="Poppins Light" panose="00000400000000000000" pitchFamily="2" charset="0"/>
            <a:cs typeface="Poppins Light" panose="00000400000000000000" pitchFamily="2" charset="0"/>
          </a:endParaRPr>
        </a:p>
      </dgm:t>
    </dgm:pt>
    <dgm:pt modelId="{263C5684-634E-4A80-A8EA-6D4D4530DC49}" type="sibTrans" cxnId="{88D86DD4-B584-4819-90AB-1936223369BC}">
      <dgm:prSet custT="1"/>
      <dgm:spPr>
        <a:xfrm>
          <a:off x="8063633"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049EBF07-1782-4D8F-9CE8-7B2277ED1BAE}">
      <dgm:prSet custT="1">
        <dgm:style>
          <a:lnRef idx="2">
            <a:schemeClr val="accent6"/>
          </a:lnRef>
          <a:fillRef idx="1">
            <a:schemeClr val="lt1"/>
          </a:fillRef>
          <a:effectRef idx="0">
            <a:schemeClr val="accent6"/>
          </a:effectRef>
          <a:fontRef idx="minor">
            <a:schemeClr val="dk1"/>
          </a:fontRef>
        </dgm:style>
      </dgm:prSet>
      <dgm:spPr>
        <a:xfrm>
          <a:off x="8424549"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Prioritise CTQs</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D32B1B1C-5799-4F34-8F3C-6AC50AB2A6F0}" type="parTrans" cxnId="{4C4D48AB-8F35-49EA-89CB-5F7553EBEF26}">
      <dgm:prSet/>
      <dgm:spPr/>
      <dgm:t>
        <a:bodyPr/>
        <a:lstStyle/>
        <a:p>
          <a:endParaRPr lang="en-GB" sz="1200">
            <a:latin typeface="Poppins Light" panose="00000400000000000000" pitchFamily="2" charset="0"/>
            <a:cs typeface="Poppins Light" panose="00000400000000000000" pitchFamily="2" charset="0"/>
          </a:endParaRPr>
        </a:p>
      </dgm:t>
    </dgm:pt>
    <dgm:pt modelId="{C9169591-49F1-4260-9A33-0E654E24ADEF}" type="sibTrans" cxnId="{4C4D48AB-8F35-49EA-89CB-5F7553EBEF26}">
      <dgm:prSet custT="1"/>
      <dgm:spPr>
        <a:xfrm>
          <a:off x="9747907" y="784871"/>
          <a:ext cx="255047" cy="298357"/>
        </a:xfrm>
        <a:prstGeom prst="rightArrow">
          <a:avLst>
            <a:gd name="adj1" fmla="val 60000"/>
            <a:gd name="adj2" fmla="val 50000"/>
          </a:avLst>
        </a:prstGeom>
        <a:solidFill>
          <a:srgbClr val="FFC000"/>
        </a:solidFill>
        <a:ln>
          <a:noFill/>
        </a:ln>
        <a:effectLst/>
      </dgm:spPr>
      <dgm:t>
        <a:bodyPr/>
        <a:lstStyle/>
        <a:p>
          <a:pPr>
            <a:buNone/>
          </a:pP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02CC8A8A-A56A-4E46-AB62-6752B8143FBC}">
      <dgm:prSet custT="1">
        <dgm:style>
          <a:lnRef idx="2">
            <a:schemeClr val="accent6"/>
          </a:lnRef>
          <a:fillRef idx="1">
            <a:schemeClr val="lt1"/>
          </a:fillRef>
          <a:effectRef idx="0">
            <a:schemeClr val="accent6"/>
          </a:effectRef>
          <a:fontRef idx="minor">
            <a:schemeClr val="dk1"/>
          </a:fontRef>
        </dgm:style>
      </dgm:prSet>
      <dgm:spPr>
        <a:xfrm>
          <a:off x="10108823" y="437791"/>
          <a:ext cx="1203053" cy="992518"/>
        </a:xfrm>
        <a:prstGeom prst="roundRect">
          <a:avLst>
            <a:gd name="adj" fmla="val 10000"/>
          </a:avLst>
        </a:prstGeom>
        <a:noFill/>
        <a:ln w="19050" cap="flat" cmpd="sng" algn="ctr">
          <a:solidFill>
            <a:srgbClr val="FFC000"/>
          </a:solidFill>
          <a:prstDash val="solid"/>
          <a:miter lim="800000"/>
        </a:ln>
        <a:effectLst/>
      </dgm:spPr>
      <dgm:t>
        <a:bodyPr/>
        <a:lstStyle/>
        <a:p>
          <a:pPr>
            <a:buNone/>
          </a:pPr>
          <a:r>
            <a:rPr lang="en-US" sz="1200">
              <a:solidFill>
                <a:srgbClr val="FFFFFF"/>
              </a:solidFill>
              <a:latin typeface="Poppins Light" panose="00000400000000000000" pitchFamily="2" charset="0"/>
              <a:ea typeface="+mn-ea"/>
              <a:cs typeface="Poppins Light" panose="00000400000000000000" pitchFamily="2" charset="0"/>
            </a:rPr>
            <a:t>Confirm CTQs with the customer</a:t>
          </a:r>
          <a:endParaRPr lang="en-GB" sz="1200">
            <a:solidFill>
              <a:srgbClr val="FFFFFF"/>
            </a:solidFill>
            <a:latin typeface="Poppins Light" panose="00000400000000000000" pitchFamily="2" charset="0"/>
            <a:ea typeface="+mn-ea"/>
            <a:cs typeface="Poppins Light" panose="00000400000000000000" pitchFamily="2" charset="0"/>
          </a:endParaRPr>
        </a:p>
      </dgm:t>
    </dgm:pt>
    <dgm:pt modelId="{32F08DEF-AA2C-447F-A3D3-F3C14D0CC635}" type="parTrans" cxnId="{589FD3FF-6E42-4391-8B29-53D5D978A30F}">
      <dgm:prSet/>
      <dgm:spPr/>
      <dgm:t>
        <a:bodyPr/>
        <a:lstStyle/>
        <a:p>
          <a:endParaRPr lang="en-GB" sz="1200">
            <a:latin typeface="Poppins Light" panose="00000400000000000000" pitchFamily="2" charset="0"/>
            <a:cs typeface="Poppins Light" panose="00000400000000000000" pitchFamily="2" charset="0"/>
          </a:endParaRPr>
        </a:p>
      </dgm:t>
    </dgm:pt>
    <dgm:pt modelId="{EF1B196D-4D33-45CF-B087-AC7207229040}" type="sibTrans" cxnId="{589FD3FF-6E42-4391-8B29-53D5D978A30F}">
      <dgm:prSet/>
      <dgm:spPr/>
      <dgm:t>
        <a:bodyPr/>
        <a:lstStyle/>
        <a:p>
          <a:endParaRPr lang="en-GB" sz="1200">
            <a:latin typeface="Poppins Light" panose="00000400000000000000" pitchFamily="2" charset="0"/>
            <a:cs typeface="Poppins Light" panose="00000400000000000000" pitchFamily="2" charset="0"/>
          </a:endParaRPr>
        </a:p>
      </dgm:t>
    </dgm:pt>
    <dgm:pt modelId="{E045B07C-36C2-44AB-8D1E-ABAC679E0AEB}" type="pres">
      <dgm:prSet presAssocID="{E5541E19-C222-4196-8AC9-03742F14F85B}" presName="Name0" presStyleCnt="0">
        <dgm:presLayoutVars>
          <dgm:dir/>
          <dgm:resizeHandles val="exact"/>
        </dgm:presLayoutVars>
      </dgm:prSet>
      <dgm:spPr/>
    </dgm:pt>
    <dgm:pt modelId="{52E11600-A83F-4A64-9BCB-A6A8A2ECBF9E}" type="pres">
      <dgm:prSet presAssocID="{1C3F36D0-FC23-4F07-B47D-8F1B0848AD5D}" presName="node" presStyleLbl="node1" presStyleIdx="0" presStyleCnt="7">
        <dgm:presLayoutVars>
          <dgm:bulletEnabled val="1"/>
        </dgm:presLayoutVars>
      </dgm:prSet>
      <dgm:spPr/>
    </dgm:pt>
    <dgm:pt modelId="{66B08E7C-C86C-4B49-B19C-D7DA01C05A34}" type="pres">
      <dgm:prSet presAssocID="{B20E0FD4-528F-48AD-9CF1-66DDFFB803FE}" presName="sibTrans" presStyleLbl="sibTrans2D1" presStyleIdx="0" presStyleCnt="6"/>
      <dgm:spPr/>
    </dgm:pt>
    <dgm:pt modelId="{7602AB9F-CAD6-4668-ABF0-7DC2151D3E4C}" type="pres">
      <dgm:prSet presAssocID="{B20E0FD4-528F-48AD-9CF1-66DDFFB803FE}" presName="connectorText" presStyleLbl="sibTrans2D1" presStyleIdx="0" presStyleCnt="6"/>
      <dgm:spPr/>
    </dgm:pt>
    <dgm:pt modelId="{6D15DC6E-CBEE-4F0E-AC8F-E118B3E1814F}" type="pres">
      <dgm:prSet presAssocID="{7A44E38C-5F9E-4C25-802E-5A3BD435ACB8}" presName="node" presStyleLbl="node1" presStyleIdx="1" presStyleCnt="7">
        <dgm:presLayoutVars>
          <dgm:bulletEnabled val="1"/>
        </dgm:presLayoutVars>
      </dgm:prSet>
      <dgm:spPr/>
    </dgm:pt>
    <dgm:pt modelId="{B5827ABE-B357-4731-A979-744B584D3C08}" type="pres">
      <dgm:prSet presAssocID="{3FD210C2-CB1B-4B76-892D-709377A57500}" presName="sibTrans" presStyleLbl="sibTrans2D1" presStyleIdx="1" presStyleCnt="6"/>
      <dgm:spPr/>
    </dgm:pt>
    <dgm:pt modelId="{EF535376-F48B-4E82-9CFC-F750E57A8DC3}" type="pres">
      <dgm:prSet presAssocID="{3FD210C2-CB1B-4B76-892D-709377A57500}" presName="connectorText" presStyleLbl="sibTrans2D1" presStyleIdx="1" presStyleCnt="6"/>
      <dgm:spPr/>
    </dgm:pt>
    <dgm:pt modelId="{1C499BFA-1A4F-4669-9780-A51B0F18B284}" type="pres">
      <dgm:prSet presAssocID="{1B80730D-10BF-43FD-990A-C486294A15CD}" presName="node" presStyleLbl="node1" presStyleIdx="2" presStyleCnt="7">
        <dgm:presLayoutVars>
          <dgm:bulletEnabled val="1"/>
        </dgm:presLayoutVars>
      </dgm:prSet>
      <dgm:spPr/>
    </dgm:pt>
    <dgm:pt modelId="{7DE5870D-7739-4C7E-B363-8DCD9A931CC3}" type="pres">
      <dgm:prSet presAssocID="{328E2E72-1805-4083-88F6-1F22A8E3F1B1}" presName="sibTrans" presStyleLbl="sibTrans2D1" presStyleIdx="2" presStyleCnt="6"/>
      <dgm:spPr/>
    </dgm:pt>
    <dgm:pt modelId="{379C2EC8-51F4-46A3-88DF-5293AEB2DB71}" type="pres">
      <dgm:prSet presAssocID="{328E2E72-1805-4083-88F6-1F22A8E3F1B1}" presName="connectorText" presStyleLbl="sibTrans2D1" presStyleIdx="2" presStyleCnt="6"/>
      <dgm:spPr/>
    </dgm:pt>
    <dgm:pt modelId="{2D0F56FA-2CDE-4AC1-A304-045129E278E9}" type="pres">
      <dgm:prSet presAssocID="{AF031370-ED1C-4C23-86CE-BD10895A8E62}" presName="node" presStyleLbl="node1" presStyleIdx="3" presStyleCnt="7">
        <dgm:presLayoutVars>
          <dgm:bulletEnabled val="1"/>
        </dgm:presLayoutVars>
      </dgm:prSet>
      <dgm:spPr/>
    </dgm:pt>
    <dgm:pt modelId="{B383D089-AD3E-4DD0-B001-4FEA68993F81}" type="pres">
      <dgm:prSet presAssocID="{CF15E396-C1D6-4B8D-977D-7D7B832D6D6A}" presName="sibTrans" presStyleLbl="sibTrans2D1" presStyleIdx="3" presStyleCnt="6"/>
      <dgm:spPr/>
    </dgm:pt>
    <dgm:pt modelId="{F15DB9B8-08A7-4B12-9881-ECA3E22691E3}" type="pres">
      <dgm:prSet presAssocID="{CF15E396-C1D6-4B8D-977D-7D7B832D6D6A}" presName="connectorText" presStyleLbl="sibTrans2D1" presStyleIdx="3" presStyleCnt="6"/>
      <dgm:spPr/>
    </dgm:pt>
    <dgm:pt modelId="{65269A2B-5296-42EB-A16F-68D2D8266BBC}" type="pres">
      <dgm:prSet presAssocID="{1A93022C-CE37-4FCA-977A-B25144DB1444}" presName="node" presStyleLbl="node1" presStyleIdx="4" presStyleCnt="7">
        <dgm:presLayoutVars>
          <dgm:bulletEnabled val="1"/>
        </dgm:presLayoutVars>
      </dgm:prSet>
      <dgm:spPr/>
    </dgm:pt>
    <dgm:pt modelId="{48823039-94F6-4741-A1AD-86A338C42D42}" type="pres">
      <dgm:prSet presAssocID="{263C5684-634E-4A80-A8EA-6D4D4530DC49}" presName="sibTrans" presStyleLbl="sibTrans2D1" presStyleIdx="4" presStyleCnt="6"/>
      <dgm:spPr/>
    </dgm:pt>
    <dgm:pt modelId="{DBB8E23D-2472-4F47-ACBB-F50656395292}" type="pres">
      <dgm:prSet presAssocID="{263C5684-634E-4A80-A8EA-6D4D4530DC49}" presName="connectorText" presStyleLbl="sibTrans2D1" presStyleIdx="4" presStyleCnt="6"/>
      <dgm:spPr/>
    </dgm:pt>
    <dgm:pt modelId="{30BBDC0A-845D-4795-9F6C-5D9072E60447}" type="pres">
      <dgm:prSet presAssocID="{049EBF07-1782-4D8F-9CE8-7B2277ED1BAE}" presName="node" presStyleLbl="node1" presStyleIdx="5" presStyleCnt="7">
        <dgm:presLayoutVars>
          <dgm:bulletEnabled val="1"/>
        </dgm:presLayoutVars>
      </dgm:prSet>
      <dgm:spPr/>
    </dgm:pt>
    <dgm:pt modelId="{10FCD297-71AC-40A2-B341-E2A9FC78A140}" type="pres">
      <dgm:prSet presAssocID="{C9169591-49F1-4260-9A33-0E654E24ADEF}" presName="sibTrans" presStyleLbl="sibTrans2D1" presStyleIdx="5" presStyleCnt="6"/>
      <dgm:spPr/>
    </dgm:pt>
    <dgm:pt modelId="{E14595DB-13A2-4B7E-B5FE-B81B5B62773E}" type="pres">
      <dgm:prSet presAssocID="{C9169591-49F1-4260-9A33-0E654E24ADEF}" presName="connectorText" presStyleLbl="sibTrans2D1" presStyleIdx="5" presStyleCnt="6"/>
      <dgm:spPr/>
    </dgm:pt>
    <dgm:pt modelId="{8592C1E0-D534-40CE-B17A-2EF349D36621}" type="pres">
      <dgm:prSet presAssocID="{02CC8A8A-A56A-4E46-AB62-6752B8143FBC}" presName="node" presStyleLbl="node1" presStyleIdx="6" presStyleCnt="7">
        <dgm:presLayoutVars>
          <dgm:bulletEnabled val="1"/>
        </dgm:presLayoutVars>
      </dgm:prSet>
      <dgm:spPr/>
    </dgm:pt>
  </dgm:ptLst>
  <dgm:cxnLst>
    <dgm:cxn modelId="{B8EBDC1C-E030-4641-8232-E22E7BB909F3}" type="presOf" srcId="{1A93022C-CE37-4FCA-977A-B25144DB1444}" destId="{65269A2B-5296-42EB-A16F-68D2D8266BBC}" srcOrd="0" destOrd="0" presId="urn:microsoft.com/office/officeart/2005/8/layout/process1"/>
    <dgm:cxn modelId="{2995512A-A637-445B-8039-60AD7B3D3F55}" type="presOf" srcId="{CF15E396-C1D6-4B8D-977D-7D7B832D6D6A}" destId="{F15DB9B8-08A7-4B12-9881-ECA3E22691E3}" srcOrd="1" destOrd="0" presId="urn:microsoft.com/office/officeart/2005/8/layout/process1"/>
    <dgm:cxn modelId="{A8C1EF31-D158-4782-AF08-EFF439C2288E}" type="presOf" srcId="{C9169591-49F1-4260-9A33-0E654E24ADEF}" destId="{E14595DB-13A2-4B7E-B5FE-B81B5B62773E}" srcOrd="1" destOrd="0" presId="urn:microsoft.com/office/officeart/2005/8/layout/process1"/>
    <dgm:cxn modelId="{B453AE33-398A-4E48-906A-8887CC0BA124}" type="presOf" srcId="{E5541E19-C222-4196-8AC9-03742F14F85B}" destId="{E045B07C-36C2-44AB-8D1E-ABAC679E0AEB}" srcOrd="0" destOrd="0" presId="urn:microsoft.com/office/officeart/2005/8/layout/process1"/>
    <dgm:cxn modelId="{D5DBA839-F1A5-4D02-A2E0-02C46C501B2E}" type="presOf" srcId="{328E2E72-1805-4083-88F6-1F22A8E3F1B1}" destId="{7DE5870D-7739-4C7E-B363-8DCD9A931CC3}" srcOrd="0" destOrd="0" presId="urn:microsoft.com/office/officeart/2005/8/layout/process1"/>
    <dgm:cxn modelId="{D017BB5B-D74A-4185-9990-96923B25A420}" srcId="{E5541E19-C222-4196-8AC9-03742F14F85B}" destId="{1C3F36D0-FC23-4F07-B47D-8F1B0848AD5D}" srcOrd="0" destOrd="0" parTransId="{52029B27-5CB8-4342-9F20-A0E80124E2BD}" sibTransId="{B20E0FD4-528F-48AD-9CF1-66DDFFB803FE}"/>
    <dgm:cxn modelId="{26C87B62-822F-434A-A464-3FBF7B94E598}" type="presOf" srcId="{C9169591-49F1-4260-9A33-0E654E24ADEF}" destId="{10FCD297-71AC-40A2-B341-E2A9FC78A140}" srcOrd="0" destOrd="0" presId="urn:microsoft.com/office/officeart/2005/8/layout/process1"/>
    <dgm:cxn modelId="{DAE38043-4B92-4247-8C52-4F86A0A27C13}" type="presOf" srcId="{B20E0FD4-528F-48AD-9CF1-66DDFFB803FE}" destId="{66B08E7C-C86C-4B49-B19C-D7DA01C05A34}" srcOrd="0" destOrd="0" presId="urn:microsoft.com/office/officeart/2005/8/layout/process1"/>
    <dgm:cxn modelId="{97137044-2D7F-4CAF-9C17-919572A5F9D3}" type="presOf" srcId="{328E2E72-1805-4083-88F6-1F22A8E3F1B1}" destId="{379C2EC8-51F4-46A3-88DF-5293AEB2DB71}" srcOrd="1" destOrd="0" presId="urn:microsoft.com/office/officeart/2005/8/layout/process1"/>
    <dgm:cxn modelId="{44F56D66-8743-4CE5-A359-CC789B1FF185}" type="presOf" srcId="{263C5684-634E-4A80-A8EA-6D4D4530DC49}" destId="{48823039-94F6-4741-A1AD-86A338C42D42}" srcOrd="0" destOrd="0" presId="urn:microsoft.com/office/officeart/2005/8/layout/process1"/>
    <dgm:cxn modelId="{C2337566-ED10-47C8-B7C9-7C4C0A34F6E5}" type="presOf" srcId="{B20E0FD4-528F-48AD-9CF1-66DDFFB803FE}" destId="{7602AB9F-CAD6-4668-ABF0-7DC2151D3E4C}" srcOrd="1" destOrd="0" presId="urn:microsoft.com/office/officeart/2005/8/layout/process1"/>
    <dgm:cxn modelId="{C218C148-342E-4A96-9E07-3D010C263BC0}" type="presOf" srcId="{1C3F36D0-FC23-4F07-B47D-8F1B0848AD5D}" destId="{52E11600-A83F-4A64-9BCB-A6A8A2ECBF9E}" srcOrd="0" destOrd="0" presId="urn:microsoft.com/office/officeart/2005/8/layout/process1"/>
    <dgm:cxn modelId="{2BAB9949-178E-4237-A29F-FA80D0F1755A}" srcId="{E5541E19-C222-4196-8AC9-03742F14F85B}" destId="{7A44E38C-5F9E-4C25-802E-5A3BD435ACB8}" srcOrd="1" destOrd="0" parTransId="{A37305C6-27ED-4735-B01A-6370B65F97A8}" sibTransId="{3FD210C2-CB1B-4B76-892D-709377A57500}"/>
    <dgm:cxn modelId="{CCF85451-37DC-455C-89B8-F4C69139676C}" srcId="{E5541E19-C222-4196-8AC9-03742F14F85B}" destId="{1B80730D-10BF-43FD-990A-C486294A15CD}" srcOrd="2" destOrd="0" parTransId="{EBAEC97B-36CF-4A46-AC4A-2417E8BDC1EE}" sibTransId="{328E2E72-1805-4083-88F6-1F22A8E3F1B1}"/>
    <dgm:cxn modelId="{70B0337D-BA37-48BC-B97C-4FE0D8B9791D}" srcId="{E5541E19-C222-4196-8AC9-03742F14F85B}" destId="{AF031370-ED1C-4C23-86CE-BD10895A8E62}" srcOrd="3" destOrd="0" parTransId="{B3AFBF73-DE87-4358-A7D3-2D225B8DB294}" sibTransId="{CF15E396-C1D6-4B8D-977D-7D7B832D6D6A}"/>
    <dgm:cxn modelId="{428F0F81-9951-4244-A978-9B2B29F5D58E}" type="presOf" srcId="{7A44E38C-5F9E-4C25-802E-5A3BD435ACB8}" destId="{6D15DC6E-CBEE-4F0E-AC8F-E118B3E1814F}" srcOrd="0" destOrd="0" presId="urn:microsoft.com/office/officeart/2005/8/layout/process1"/>
    <dgm:cxn modelId="{25341D88-318E-451A-920D-9099E350CA02}" type="presOf" srcId="{CF15E396-C1D6-4B8D-977D-7D7B832D6D6A}" destId="{B383D089-AD3E-4DD0-B001-4FEA68993F81}" srcOrd="0" destOrd="0" presId="urn:microsoft.com/office/officeart/2005/8/layout/process1"/>
    <dgm:cxn modelId="{EC4B9096-BB52-4A96-B630-DAA4E5CB1177}" type="presOf" srcId="{02CC8A8A-A56A-4E46-AB62-6752B8143FBC}" destId="{8592C1E0-D534-40CE-B17A-2EF349D36621}" srcOrd="0" destOrd="0" presId="urn:microsoft.com/office/officeart/2005/8/layout/process1"/>
    <dgm:cxn modelId="{03D1EAA6-108D-4271-AC60-1953F1296E58}" type="presOf" srcId="{1B80730D-10BF-43FD-990A-C486294A15CD}" destId="{1C499BFA-1A4F-4669-9780-A51B0F18B284}" srcOrd="0" destOrd="0" presId="urn:microsoft.com/office/officeart/2005/8/layout/process1"/>
    <dgm:cxn modelId="{4C4D48AB-8F35-49EA-89CB-5F7553EBEF26}" srcId="{E5541E19-C222-4196-8AC9-03742F14F85B}" destId="{049EBF07-1782-4D8F-9CE8-7B2277ED1BAE}" srcOrd="5" destOrd="0" parTransId="{D32B1B1C-5799-4F34-8F3C-6AC50AB2A6F0}" sibTransId="{C9169591-49F1-4260-9A33-0E654E24ADEF}"/>
    <dgm:cxn modelId="{BC9028AE-89B0-4B2C-958A-75277CB6D72E}" type="presOf" srcId="{AF031370-ED1C-4C23-86CE-BD10895A8E62}" destId="{2D0F56FA-2CDE-4AC1-A304-045129E278E9}" srcOrd="0" destOrd="0" presId="urn:microsoft.com/office/officeart/2005/8/layout/process1"/>
    <dgm:cxn modelId="{DE62B0C8-DA88-402B-8CA0-11EC4DC85C13}" type="presOf" srcId="{3FD210C2-CB1B-4B76-892D-709377A57500}" destId="{B5827ABE-B357-4731-A979-744B584D3C08}" srcOrd="0" destOrd="0" presId="urn:microsoft.com/office/officeart/2005/8/layout/process1"/>
    <dgm:cxn modelId="{3C91B7D3-323F-4259-A2C0-B2C9CED66D99}" type="presOf" srcId="{049EBF07-1782-4D8F-9CE8-7B2277ED1BAE}" destId="{30BBDC0A-845D-4795-9F6C-5D9072E60447}" srcOrd="0" destOrd="0" presId="urn:microsoft.com/office/officeart/2005/8/layout/process1"/>
    <dgm:cxn modelId="{88D86DD4-B584-4819-90AB-1936223369BC}" srcId="{E5541E19-C222-4196-8AC9-03742F14F85B}" destId="{1A93022C-CE37-4FCA-977A-B25144DB1444}" srcOrd="4" destOrd="0" parTransId="{C0CA3B87-ED73-4FA5-A82B-FF8D54DBB03B}" sibTransId="{263C5684-634E-4A80-A8EA-6D4D4530DC49}"/>
    <dgm:cxn modelId="{F3338FDF-CC95-4468-A15E-CDB5F629F597}" type="presOf" srcId="{3FD210C2-CB1B-4B76-892D-709377A57500}" destId="{EF535376-F48B-4E82-9CFC-F750E57A8DC3}" srcOrd="1" destOrd="0" presId="urn:microsoft.com/office/officeart/2005/8/layout/process1"/>
    <dgm:cxn modelId="{7F1B69F2-AFE4-47E2-BB46-C7DD7544BB11}" type="presOf" srcId="{263C5684-634E-4A80-A8EA-6D4D4530DC49}" destId="{DBB8E23D-2472-4F47-ACBB-F50656395292}" srcOrd="1" destOrd="0" presId="urn:microsoft.com/office/officeart/2005/8/layout/process1"/>
    <dgm:cxn modelId="{589FD3FF-6E42-4391-8B29-53D5D978A30F}" srcId="{E5541E19-C222-4196-8AC9-03742F14F85B}" destId="{02CC8A8A-A56A-4E46-AB62-6752B8143FBC}" srcOrd="6" destOrd="0" parTransId="{32F08DEF-AA2C-447F-A3D3-F3C14D0CC635}" sibTransId="{EF1B196D-4D33-45CF-B087-AC7207229040}"/>
    <dgm:cxn modelId="{8BC1483E-9AF5-4792-AE0A-50A2B653FAC9}" type="presParOf" srcId="{E045B07C-36C2-44AB-8D1E-ABAC679E0AEB}" destId="{52E11600-A83F-4A64-9BCB-A6A8A2ECBF9E}" srcOrd="0" destOrd="0" presId="urn:microsoft.com/office/officeart/2005/8/layout/process1"/>
    <dgm:cxn modelId="{A742BB3C-1A04-4E6A-BDB0-CD0AFE991EED}" type="presParOf" srcId="{E045B07C-36C2-44AB-8D1E-ABAC679E0AEB}" destId="{66B08E7C-C86C-4B49-B19C-D7DA01C05A34}" srcOrd="1" destOrd="0" presId="urn:microsoft.com/office/officeart/2005/8/layout/process1"/>
    <dgm:cxn modelId="{33DC0FB8-745A-490E-BD77-DAE6A20C5D5F}" type="presParOf" srcId="{66B08E7C-C86C-4B49-B19C-D7DA01C05A34}" destId="{7602AB9F-CAD6-4668-ABF0-7DC2151D3E4C}" srcOrd="0" destOrd="0" presId="urn:microsoft.com/office/officeart/2005/8/layout/process1"/>
    <dgm:cxn modelId="{74EFD8F3-4C6E-4891-8DB3-36701775F238}" type="presParOf" srcId="{E045B07C-36C2-44AB-8D1E-ABAC679E0AEB}" destId="{6D15DC6E-CBEE-4F0E-AC8F-E118B3E1814F}" srcOrd="2" destOrd="0" presId="urn:microsoft.com/office/officeart/2005/8/layout/process1"/>
    <dgm:cxn modelId="{CD846667-3883-4F2B-8EA4-6ED10D13BD04}" type="presParOf" srcId="{E045B07C-36C2-44AB-8D1E-ABAC679E0AEB}" destId="{B5827ABE-B357-4731-A979-744B584D3C08}" srcOrd="3" destOrd="0" presId="urn:microsoft.com/office/officeart/2005/8/layout/process1"/>
    <dgm:cxn modelId="{CABB8927-591A-4797-B4B2-BE51FDED566F}" type="presParOf" srcId="{B5827ABE-B357-4731-A979-744B584D3C08}" destId="{EF535376-F48B-4E82-9CFC-F750E57A8DC3}" srcOrd="0" destOrd="0" presId="urn:microsoft.com/office/officeart/2005/8/layout/process1"/>
    <dgm:cxn modelId="{59CFB120-5A3A-4CCD-A7B1-EE82DA1DCA64}" type="presParOf" srcId="{E045B07C-36C2-44AB-8D1E-ABAC679E0AEB}" destId="{1C499BFA-1A4F-4669-9780-A51B0F18B284}" srcOrd="4" destOrd="0" presId="urn:microsoft.com/office/officeart/2005/8/layout/process1"/>
    <dgm:cxn modelId="{723008C5-4AF7-4B9C-8055-5EC34C548102}" type="presParOf" srcId="{E045B07C-36C2-44AB-8D1E-ABAC679E0AEB}" destId="{7DE5870D-7739-4C7E-B363-8DCD9A931CC3}" srcOrd="5" destOrd="0" presId="urn:microsoft.com/office/officeart/2005/8/layout/process1"/>
    <dgm:cxn modelId="{D62855FF-4279-4CD1-ABB6-21649CC11E31}" type="presParOf" srcId="{7DE5870D-7739-4C7E-B363-8DCD9A931CC3}" destId="{379C2EC8-51F4-46A3-88DF-5293AEB2DB71}" srcOrd="0" destOrd="0" presId="urn:microsoft.com/office/officeart/2005/8/layout/process1"/>
    <dgm:cxn modelId="{A2B9FC7E-2C12-4428-8958-9CCD03D9603D}" type="presParOf" srcId="{E045B07C-36C2-44AB-8D1E-ABAC679E0AEB}" destId="{2D0F56FA-2CDE-4AC1-A304-045129E278E9}" srcOrd="6" destOrd="0" presId="urn:microsoft.com/office/officeart/2005/8/layout/process1"/>
    <dgm:cxn modelId="{B9646DB4-1A76-46CA-B9E8-D9C744FED9B8}" type="presParOf" srcId="{E045B07C-36C2-44AB-8D1E-ABAC679E0AEB}" destId="{B383D089-AD3E-4DD0-B001-4FEA68993F81}" srcOrd="7" destOrd="0" presId="urn:microsoft.com/office/officeart/2005/8/layout/process1"/>
    <dgm:cxn modelId="{68193F45-93D2-4606-A03F-19366EB8961A}" type="presParOf" srcId="{B383D089-AD3E-4DD0-B001-4FEA68993F81}" destId="{F15DB9B8-08A7-4B12-9881-ECA3E22691E3}" srcOrd="0" destOrd="0" presId="urn:microsoft.com/office/officeart/2005/8/layout/process1"/>
    <dgm:cxn modelId="{F7A958A1-5DF6-4DCD-ADCF-E7FF51CCAC63}" type="presParOf" srcId="{E045B07C-36C2-44AB-8D1E-ABAC679E0AEB}" destId="{65269A2B-5296-42EB-A16F-68D2D8266BBC}" srcOrd="8" destOrd="0" presId="urn:microsoft.com/office/officeart/2005/8/layout/process1"/>
    <dgm:cxn modelId="{ABCB1CB5-5D4D-4997-A50A-6514BD6B13E0}" type="presParOf" srcId="{E045B07C-36C2-44AB-8D1E-ABAC679E0AEB}" destId="{48823039-94F6-4741-A1AD-86A338C42D42}" srcOrd="9" destOrd="0" presId="urn:microsoft.com/office/officeart/2005/8/layout/process1"/>
    <dgm:cxn modelId="{56412AB2-4E20-4075-87DC-41A4C3A518CB}" type="presParOf" srcId="{48823039-94F6-4741-A1AD-86A338C42D42}" destId="{DBB8E23D-2472-4F47-ACBB-F50656395292}" srcOrd="0" destOrd="0" presId="urn:microsoft.com/office/officeart/2005/8/layout/process1"/>
    <dgm:cxn modelId="{1143F025-2892-4813-9EE5-5C4D6BC21883}" type="presParOf" srcId="{E045B07C-36C2-44AB-8D1E-ABAC679E0AEB}" destId="{30BBDC0A-845D-4795-9F6C-5D9072E60447}" srcOrd="10" destOrd="0" presId="urn:microsoft.com/office/officeart/2005/8/layout/process1"/>
    <dgm:cxn modelId="{EC9336D0-CD47-4461-B12E-F39CA766741E}" type="presParOf" srcId="{E045B07C-36C2-44AB-8D1E-ABAC679E0AEB}" destId="{10FCD297-71AC-40A2-B341-E2A9FC78A140}" srcOrd="11" destOrd="0" presId="urn:microsoft.com/office/officeart/2005/8/layout/process1"/>
    <dgm:cxn modelId="{5551D3A0-BF10-4E9B-BFC8-FBF5048292DE}" type="presParOf" srcId="{10FCD297-71AC-40A2-B341-E2A9FC78A140}" destId="{E14595DB-13A2-4B7E-B5FE-B81B5B62773E}" srcOrd="0" destOrd="0" presId="urn:microsoft.com/office/officeart/2005/8/layout/process1"/>
    <dgm:cxn modelId="{9746C418-A7B8-45B9-B65A-CEED7AF786A8}" type="presParOf" srcId="{E045B07C-36C2-44AB-8D1E-ABAC679E0AEB}" destId="{8592C1E0-D534-40CE-B17A-2EF349D36621}"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AB3736-6D69-49A3-93E0-BAA40750F5A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EA6738FD-B9B9-4295-A1D7-D2617DE124F7}">
      <dgm:prSet phldrT="[Text]"/>
      <dgm:spPr/>
      <dgm:t>
        <a:bodyPr/>
        <a:lstStyle/>
        <a:p>
          <a:r>
            <a:rPr lang="en-US">
              <a:latin typeface="Poppins SemiBold" panose="00000700000000000000" pitchFamily="2" charset="0"/>
              <a:cs typeface="Poppins SemiBold" panose="00000700000000000000" pitchFamily="2" charset="0"/>
            </a:rPr>
            <a:t>CoE</a:t>
          </a:r>
          <a:endParaRPr lang="en-GB">
            <a:latin typeface="Poppins SemiBold" panose="00000700000000000000" pitchFamily="2" charset="0"/>
            <a:cs typeface="Poppins SemiBold" panose="00000700000000000000" pitchFamily="2" charset="0"/>
          </a:endParaRPr>
        </a:p>
      </dgm:t>
    </dgm:pt>
    <dgm:pt modelId="{1DF38505-21DB-4090-B646-C7D66304CA76}" type="parTrans" cxnId="{F157FE1D-9751-4F16-A6EB-6A5BB16E684B}">
      <dgm:prSet/>
      <dgm:spPr/>
      <dgm:t>
        <a:bodyPr/>
        <a:lstStyle/>
        <a:p>
          <a:endParaRPr lang="en-GB"/>
        </a:p>
      </dgm:t>
    </dgm:pt>
    <dgm:pt modelId="{E972B4AB-3971-415F-BC16-57FBEF707E62}" type="sibTrans" cxnId="{F157FE1D-9751-4F16-A6EB-6A5BB16E684B}">
      <dgm:prSet/>
      <dgm:spPr/>
      <dgm:t>
        <a:bodyPr/>
        <a:lstStyle/>
        <a:p>
          <a:endParaRPr lang="en-GB"/>
        </a:p>
      </dgm:t>
    </dgm:pt>
    <dgm:pt modelId="{21737EE3-9EFF-4933-9A57-F733E9CE38B9}">
      <dgm:prSet phldrT="[Text]" custT="1"/>
      <dgm:spPr/>
      <dgm:t>
        <a:bodyPr/>
        <a:lstStyle/>
        <a:p>
          <a:r>
            <a:rPr lang="en-US" sz="1100">
              <a:latin typeface="Poppins SemiBold" panose="00000700000000000000" pitchFamily="2" charset="0"/>
              <a:cs typeface="Poppins SemiBold" panose="00000700000000000000" pitchFamily="2" charset="0"/>
            </a:rPr>
            <a:t>Functions</a:t>
          </a:r>
          <a:endParaRPr lang="en-GB" sz="1100">
            <a:latin typeface="Poppins SemiBold" panose="00000700000000000000" pitchFamily="2" charset="0"/>
            <a:cs typeface="Poppins SemiBold" panose="00000700000000000000" pitchFamily="2" charset="0"/>
          </a:endParaRPr>
        </a:p>
      </dgm:t>
    </dgm:pt>
    <dgm:pt modelId="{F1BFFF99-70E9-49A0-8159-237D0BD67479}" type="parTrans" cxnId="{59BFAFD2-4DCB-4A58-8DFC-08052CAC6899}">
      <dgm:prSet/>
      <dgm:spPr/>
      <dgm:t>
        <a:bodyPr/>
        <a:lstStyle/>
        <a:p>
          <a:endParaRPr lang="en-GB"/>
        </a:p>
      </dgm:t>
    </dgm:pt>
    <dgm:pt modelId="{6C2A92AA-816D-42D5-96E9-C8A2EAB049B0}" type="sibTrans" cxnId="{59BFAFD2-4DCB-4A58-8DFC-08052CAC6899}">
      <dgm:prSet/>
      <dgm:spPr/>
      <dgm:t>
        <a:bodyPr/>
        <a:lstStyle/>
        <a:p>
          <a:endParaRPr lang="en-GB"/>
        </a:p>
      </dgm:t>
    </dgm:pt>
    <dgm:pt modelId="{62DDDAFA-04E0-4CAD-BCBD-9E1578822D01}">
      <dgm:prSet phldrT="[Text]"/>
      <dgm:spPr/>
      <dgm:t>
        <a:bodyPr/>
        <a:lstStyle/>
        <a:p>
          <a:r>
            <a:rPr lang="en-US">
              <a:latin typeface="Poppins SemiBold" panose="00000700000000000000" pitchFamily="2" charset="0"/>
              <a:cs typeface="Poppins SemiBold" panose="00000700000000000000" pitchFamily="2" charset="0"/>
            </a:rPr>
            <a:t>Business Units</a:t>
          </a:r>
          <a:endParaRPr lang="en-GB">
            <a:latin typeface="Poppins SemiBold" panose="00000700000000000000" pitchFamily="2" charset="0"/>
            <a:cs typeface="Poppins SemiBold" panose="00000700000000000000" pitchFamily="2" charset="0"/>
          </a:endParaRPr>
        </a:p>
      </dgm:t>
    </dgm:pt>
    <dgm:pt modelId="{80D96135-AABD-414F-A128-72A717FD78AD}" type="parTrans" cxnId="{C28C8E0D-3900-4923-8813-24E75C86A020}">
      <dgm:prSet/>
      <dgm:spPr/>
      <dgm:t>
        <a:bodyPr/>
        <a:lstStyle/>
        <a:p>
          <a:endParaRPr lang="en-GB"/>
        </a:p>
      </dgm:t>
    </dgm:pt>
    <dgm:pt modelId="{0FFE8A5F-F69F-429A-8519-0276B661BC56}" type="sibTrans" cxnId="{C28C8E0D-3900-4923-8813-24E75C86A020}">
      <dgm:prSet/>
      <dgm:spPr/>
      <dgm:t>
        <a:bodyPr/>
        <a:lstStyle/>
        <a:p>
          <a:endParaRPr lang="en-GB"/>
        </a:p>
      </dgm:t>
    </dgm:pt>
    <dgm:pt modelId="{57E9F272-15B4-4AC8-B624-AA021FAE056A}">
      <dgm:prSet phldrT="[Text]"/>
      <dgm:spPr/>
      <dgm:t>
        <a:bodyPr/>
        <a:lstStyle/>
        <a:p>
          <a:r>
            <a:rPr lang="en-US">
              <a:latin typeface="Poppins SemiBold" panose="00000700000000000000" pitchFamily="2" charset="0"/>
              <a:cs typeface="Poppins SemiBold" panose="00000700000000000000" pitchFamily="2" charset="0"/>
            </a:rPr>
            <a:t>Shared Services</a:t>
          </a:r>
          <a:endParaRPr lang="en-GB">
            <a:latin typeface="Poppins SemiBold" panose="00000700000000000000" pitchFamily="2" charset="0"/>
            <a:cs typeface="Poppins SemiBold" panose="00000700000000000000" pitchFamily="2" charset="0"/>
          </a:endParaRPr>
        </a:p>
      </dgm:t>
    </dgm:pt>
    <dgm:pt modelId="{BB62E5A3-7A59-4D1C-A625-70F8709717F2}" type="parTrans" cxnId="{8487D365-4E1B-4CDE-AAD8-8F2E536DC0C2}">
      <dgm:prSet/>
      <dgm:spPr/>
      <dgm:t>
        <a:bodyPr/>
        <a:lstStyle/>
        <a:p>
          <a:endParaRPr lang="en-GB"/>
        </a:p>
      </dgm:t>
    </dgm:pt>
    <dgm:pt modelId="{4BD7B21B-BF18-4A4E-8906-7766BB03D2F3}" type="sibTrans" cxnId="{8487D365-4E1B-4CDE-AAD8-8F2E536DC0C2}">
      <dgm:prSet/>
      <dgm:spPr/>
      <dgm:t>
        <a:bodyPr/>
        <a:lstStyle/>
        <a:p>
          <a:endParaRPr lang="en-GB"/>
        </a:p>
      </dgm:t>
    </dgm:pt>
    <dgm:pt modelId="{2F3FC503-48F6-47E2-98E3-36643145B420}">
      <dgm:prSet phldrT="[Text]" custT="1"/>
      <dgm:spPr/>
      <dgm:t>
        <a:bodyPr/>
        <a:lstStyle/>
        <a:p>
          <a:r>
            <a:rPr lang="en-US" sz="1100">
              <a:latin typeface="Poppins SemiBold" panose="00000700000000000000" pitchFamily="2" charset="0"/>
              <a:cs typeface="Poppins SemiBold" panose="00000700000000000000" pitchFamily="2" charset="0"/>
            </a:rPr>
            <a:t>Technical Support</a:t>
          </a:r>
          <a:endParaRPr lang="en-GB" sz="1100">
            <a:latin typeface="Poppins SemiBold" panose="00000700000000000000" pitchFamily="2" charset="0"/>
            <a:cs typeface="Poppins SemiBold" panose="00000700000000000000" pitchFamily="2" charset="0"/>
          </a:endParaRPr>
        </a:p>
      </dgm:t>
    </dgm:pt>
    <dgm:pt modelId="{766C0149-6EB7-434E-862F-A1BE2EEE76DD}" type="parTrans" cxnId="{31C7B713-1BAA-4466-84B2-3CCE8EB63A7B}">
      <dgm:prSet/>
      <dgm:spPr/>
      <dgm:t>
        <a:bodyPr/>
        <a:lstStyle/>
        <a:p>
          <a:endParaRPr lang="en-GB"/>
        </a:p>
      </dgm:t>
    </dgm:pt>
    <dgm:pt modelId="{1A28B915-A0B8-46DF-854D-71CDC95658B3}" type="sibTrans" cxnId="{31C7B713-1BAA-4466-84B2-3CCE8EB63A7B}">
      <dgm:prSet/>
      <dgm:spPr/>
      <dgm:t>
        <a:bodyPr/>
        <a:lstStyle/>
        <a:p>
          <a:endParaRPr lang="en-GB"/>
        </a:p>
      </dgm:t>
    </dgm:pt>
    <dgm:pt modelId="{9CB3D638-5C91-4777-A087-CC345FB80AE9}" type="pres">
      <dgm:prSet presAssocID="{DDAB3736-6D69-49A3-93E0-BAA40750F5A4}" presName="Name0" presStyleCnt="0">
        <dgm:presLayoutVars>
          <dgm:chMax val="1"/>
          <dgm:dir/>
          <dgm:animLvl val="ctr"/>
          <dgm:resizeHandles val="exact"/>
        </dgm:presLayoutVars>
      </dgm:prSet>
      <dgm:spPr/>
    </dgm:pt>
    <dgm:pt modelId="{4AAA93BB-1636-419E-A387-AABDA529A337}" type="pres">
      <dgm:prSet presAssocID="{EA6738FD-B9B9-4295-A1D7-D2617DE124F7}" presName="centerShape" presStyleLbl="node0" presStyleIdx="0" presStyleCnt="1"/>
      <dgm:spPr/>
    </dgm:pt>
    <dgm:pt modelId="{C67CDE17-A39B-482F-A323-D99BB5B46F55}" type="pres">
      <dgm:prSet presAssocID="{21737EE3-9EFF-4933-9A57-F733E9CE38B9}" presName="node" presStyleLbl="node1" presStyleIdx="0" presStyleCnt="4" custRadScaleRad="97628" custRadScaleInc="-1562">
        <dgm:presLayoutVars>
          <dgm:bulletEnabled val="1"/>
        </dgm:presLayoutVars>
      </dgm:prSet>
      <dgm:spPr/>
    </dgm:pt>
    <dgm:pt modelId="{D8BC798D-B8A3-4CD2-91F1-43BE09F53E27}" type="pres">
      <dgm:prSet presAssocID="{21737EE3-9EFF-4933-9A57-F733E9CE38B9}" presName="dummy" presStyleCnt="0"/>
      <dgm:spPr/>
    </dgm:pt>
    <dgm:pt modelId="{E3881B6F-A287-49F7-B5F5-6447E483033C}" type="pres">
      <dgm:prSet presAssocID="{6C2A92AA-816D-42D5-96E9-C8A2EAB049B0}" presName="sibTrans" presStyleLbl="sibTrans2D1" presStyleIdx="0" presStyleCnt="4"/>
      <dgm:spPr/>
    </dgm:pt>
    <dgm:pt modelId="{A02C2D1B-5BA5-4A11-A31B-9DE7AB237094}" type="pres">
      <dgm:prSet presAssocID="{62DDDAFA-04E0-4CAD-BCBD-9E1578822D01}" presName="node" presStyleLbl="node1" presStyleIdx="1" presStyleCnt="4">
        <dgm:presLayoutVars>
          <dgm:bulletEnabled val="1"/>
        </dgm:presLayoutVars>
      </dgm:prSet>
      <dgm:spPr/>
    </dgm:pt>
    <dgm:pt modelId="{C6E5FD2C-0ED1-41D0-84D6-3C8A707518C4}" type="pres">
      <dgm:prSet presAssocID="{62DDDAFA-04E0-4CAD-BCBD-9E1578822D01}" presName="dummy" presStyleCnt="0"/>
      <dgm:spPr/>
    </dgm:pt>
    <dgm:pt modelId="{68939FB1-9A21-417D-AB6F-BF9D1E4DDFE8}" type="pres">
      <dgm:prSet presAssocID="{0FFE8A5F-F69F-429A-8519-0276B661BC56}" presName="sibTrans" presStyleLbl="sibTrans2D1" presStyleIdx="1" presStyleCnt="4"/>
      <dgm:spPr/>
    </dgm:pt>
    <dgm:pt modelId="{44D864B0-8A9A-45B1-AA85-FD3DE1495D89}" type="pres">
      <dgm:prSet presAssocID="{57E9F272-15B4-4AC8-B624-AA021FAE056A}" presName="node" presStyleLbl="node1" presStyleIdx="2" presStyleCnt="4">
        <dgm:presLayoutVars>
          <dgm:bulletEnabled val="1"/>
        </dgm:presLayoutVars>
      </dgm:prSet>
      <dgm:spPr/>
    </dgm:pt>
    <dgm:pt modelId="{BB893207-5FDB-4A0C-8ACD-ED46AA1D375D}" type="pres">
      <dgm:prSet presAssocID="{57E9F272-15B4-4AC8-B624-AA021FAE056A}" presName="dummy" presStyleCnt="0"/>
      <dgm:spPr/>
    </dgm:pt>
    <dgm:pt modelId="{8CEF2249-A6D5-4BBE-9D8D-8AB3133A01A2}" type="pres">
      <dgm:prSet presAssocID="{4BD7B21B-BF18-4A4E-8906-7766BB03D2F3}" presName="sibTrans" presStyleLbl="sibTrans2D1" presStyleIdx="2" presStyleCnt="4"/>
      <dgm:spPr/>
    </dgm:pt>
    <dgm:pt modelId="{BFBC8CD0-16F0-4635-89E1-86F9F6211815}" type="pres">
      <dgm:prSet presAssocID="{2F3FC503-48F6-47E2-98E3-36643145B420}" presName="node" presStyleLbl="node1" presStyleIdx="3" presStyleCnt="4">
        <dgm:presLayoutVars>
          <dgm:bulletEnabled val="1"/>
        </dgm:presLayoutVars>
      </dgm:prSet>
      <dgm:spPr/>
    </dgm:pt>
    <dgm:pt modelId="{4441EEE5-7766-4AF2-8A30-A4D85B6FAF7C}" type="pres">
      <dgm:prSet presAssocID="{2F3FC503-48F6-47E2-98E3-36643145B420}" presName="dummy" presStyleCnt="0"/>
      <dgm:spPr/>
    </dgm:pt>
    <dgm:pt modelId="{7D5496A0-33CC-44AA-BD66-623F2FC55683}" type="pres">
      <dgm:prSet presAssocID="{1A28B915-A0B8-46DF-854D-71CDC95658B3}" presName="sibTrans" presStyleLbl="sibTrans2D1" presStyleIdx="3" presStyleCnt="4"/>
      <dgm:spPr/>
    </dgm:pt>
  </dgm:ptLst>
  <dgm:cxnLst>
    <dgm:cxn modelId="{8DCE4207-C76D-4F3F-915C-B40DE4219AE4}" type="presOf" srcId="{DDAB3736-6D69-49A3-93E0-BAA40750F5A4}" destId="{9CB3D638-5C91-4777-A087-CC345FB80AE9}" srcOrd="0" destOrd="0" presId="urn:microsoft.com/office/officeart/2005/8/layout/radial6"/>
    <dgm:cxn modelId="{C28C8E0D-3900-4923-8813-24E75C86A020}" srcId="{EA6738FD-B9B9-4295-A1D7-D2617DE124F7}" destId="{62DDDAFA-04E0-4CAD-BCBD-9E1578822D01}" srcOrd="1" destOrd="0" parTransId="{80D96135-AABD-414F-A128-72A717FD78AD}" sibTransId="{0FFE8A5F-F69F-429A-8519-0276B661BC56}"/>
    <dgm:cxn modelId="{31C7B713-1BAA-4466-84B2-3CCE8EB63A7B}" srcId="{EA6738FD-B9B9-4295-A1D7-D2617DE124F7}" destId="{2F3FC503-48F6-47E2-98E3-36643145B420}" srcOrd="3" destOrd="0" parTransId="{766C0149-6EB7-434E-862F-A1BE2EEE76DD}" sibTransId="{1A28B915-A0B8-46DF-854D-71CDC95658B3}"/>
    <dgm:cxn modelId="{F157FE1D-9751-4F16-A6EB-6A5BB16E684B}" srcId="{DDAB3736-6D69-49A3-93E0-BAA40750F5A4}" destId="{EA6738FD-B9B9-4295-A1D7-D2617DE124F7}" srcOrd="0" destOrd="0" parTransId="{1DF38505-21DB-4090-B646-C7D66304CA76}" sibTransId="{E972B4AB-3971-415F-BC16-57FBEF707E62}"/>
    <dgm:cxn modelId="{ADF33C20-F87F-4290-A456-C42525F8C25F}" type="presOf" srcId="{57E9F272-15B4-4AC8-B624-AA021FAE056A}" destId="{44D864B0-8A9A-45B1-AA85-FD3DE1495D89}" srcOrd="0" destOrd="0" presId="urn:microsoft.com/office/officeart/2005/8/layout/radial6"/>
    <dgm:cxn modelId="{0B648B2F-670B-41A7-9E5E-9A22C1C48A33}" type="presOf" srcId="{2F3FC503-48F6-47E2-98E3-36643145B420}" destId="{BFBC8CD0-16F0-4635-89E1-86F9F6211815}" srcOrd="0" destOrd="0" presId="urn:microsoft.com/office/officeart/2005/8/layout/radial6"/>
    <dgm:cxn modelId="{8487D365-4E1B-4CDE-AAD8-8F2E536DC0C2}" srcId="{EA6738FD-B9B9-4295-A1D7-D2617DE124F7}" destId="{57E9F272-15B4-4AC8-B624-AA021FAE056A}" srcOrd="2" destOrd="0" parTransId="{BB62E5A3-7A59-4D1C-A625-70F8709717F2}" sibTransId="{4BD7B21B-BF18-4A4E-8906-7766BB03D2F3}"/>
    <dgm:cxn modelId="{DDD5A657-4B8A-4DAF-BE60-A8F56731C7FC}" type="presOf" srcId="{EA6738FD-B9B9-4295-A1D7-D2617DE124F7}" destId="{4AAA93BB-1636-419E-A387-AABDA529A337}" srcOrd="0" destOrd="0" presId="urn:microsoft.com/office/officeart/2005/8/layout/radial6"/>
    <dgm:cxn modelId="{B66169B0-4B8A-421E-BB98-2132CD97F435}" type="presOf" srcId="{6C2A92AA-816D-42D5-96E9-C8A2EAB049B0}" destId="{E3881B6F-A287-49F7-B5F5-6447E483033C}" srcOrd="0" destOrd="0" presId="urn:microsoft.com/office/officeart/2005/8/layout/radial6"/>
    <dgm:cxn modelId="{F7A9DDB7-88EF-45FB-B4B6-F850BF02A1A0}" type="presOf" srcId="{62DDDAFA-04E0-4CAD-BCBD-9E1578822D01}" destId="{A02C2D1B-5BA5-4A11-A31B-9DE7AB237094}" srcOrd="0" destOrd="0" presId="urn:microsoft.com/office/officeart/2005/8/layout/radial6"/>
    <dgm:cxn modelId="{26A555BC-D6EA-4A71-A5BC-9C3034DE4F4E}" type="presOf" srcId="{21737EE3-9EFF-4933-9A57-F733E9CE38B9}" destId="{C67CDE17-A39B-482F-A323-D99BB5B46F55}" srcOrd="0" destOrd="0" presId="urn:microsoft.com/office/officeart/2005/8/layout/radial6"/>
    <dgm:cxn modelId="{98E67EC0-FCC8-4A22-B6CD-2F578C00F4B4}" type="presOf" srcId="{0FFE8A5F-F69F-429A-8519-0276B661BC56}" destId="{68939FB1-9A21-417D-AB6F-BF9D1E4DDFE8}" srcOrd="0" destOrd="0" presId="urn:microsoft.com/office/officeart/2005/8/layout/radial6"/>
    <dgm:cxn modelId="{D4F32DC6-8595-47F0-917A-97103913875B}" type="presOf" srcId="{4BD7B21B-BF18-4A4E-8906-7766BB03D2F3}" destId="{8CEF2249-A6D5-4BBE-9D8D-8AB3133A01A2}" srcOrd="0" destOrd="0" presId="urn:microsoft.com/office/officeart/2005/8/layout/radial6"/>
    <dgm:cxn modelId="{AFFDDCCC-4706-42F4-9CC2-765D7E6585AE}" type="presOf" srcId="{1A28B915-A0B8-46DF-854D-71CDC95658B3}" destId="{7D5496A0-33CC-44AA-BD66-623F2FC55683}" srcOrd="0" destOrd="0" presId="urn:microsoft.com/office/officeart/2005/8/layout/radial6"/>
    <dgm:cxn modelId="{59BFAFD2-4DCB-4A58-8DFC-08052CAC6899}" srcId="{EA6738FD-B9B9-4295-A1D7-D2617DE124F7}" destId="{21737EE3-9EFF-4933-9A57-F733E9CE38B9}" srcOrd="0" destOrd="0" parTransId="{F1BFFF99-70E9-49A0-8159-237D0BD67479}" sibTransId="{6C2A92AA-816D-42D5-96E9-C8A2EAB049B0}"/>
    <dgm:cxn modelId="{D2ADECA0-A20E-4FC1-9915-22C0B751A443}" type="presParOf" srcId="{9CB3D638-5C91-4777-A087-CC345FB80AE9}" destId="{4AAA93BB-1636-419E-A387-AABDA529A337}" srcOrd="0" destOrd="0" presId="urn:microsoft.com/office/officeart/2005/8/layout/radial6"/>
    <dgm:cxn modelId="{6387E8DE-A58A-4934-939A-73626AD679A5}" type="presParOf" srcId="{9CB3D638-5C91-4777-A087-CC345FB80AE9}" destId="{C67CDE17-A39B-482F-A323-D99BB5B46F55}" srcOrd="1" destOrd="0" presId="urn:microsoft.com/office/officeart/2005/8/layout/radial6"/>
    <dgm:cxn modelId="{D987B402-F3C2-4841-A0A5-C0879D112D07}" type="presParOf" srcId="{9CB3D638-5C91-4777-A087-CC345FB80AE9}" destId="{D8BC798D-B8A3-4CD2-91F1-43BE09F53E27}" srcOrd="2" destOrd="0" presId="urn:microsoft.com/office/officeart/2005/8/layout/radial6"/>
    <dgm:cxn modelId="{3D28247E-749F-4FCB-85DE-1FC23736D428}" type="presParOf" srcId="{9CB3D638-5C91-4777-A087-CC345FB80AE9}" destId="{E3881B6F-A287-49F7-B5F5-6447E483033C}" srcOrd="3" destOrd="0" presId="urn:microsoft.com/office/officeart/2005/8/layout/radial6"/>
    <dgm:cxn modelId="{F5EA6DDA-043D-49CA-A4BB-B3A3363357C0}" type="presParOf" srcId="{9CB3D638-5C91-4777-A087-CC345FB80AE9}" destId="{A02C2D1B-5BA5-4A11-A31B-9DE7AB237094}" srcOrd="4" destOrd="0" presId="urn:microsoft.com/office/officeart/2005/8/layout/radial6"/>
    <dgm:cxn modelId="{B713070B-1FCF-4744-AF14-10A34B20725B}" type="presParOf" srcId="{9CB3D638-5C91-4777-A087-CC345FB80AE9}" destId="{C6E5FD2C-0ED1-41D0-84D6-3C8A707518C4}" srcOrd="5" destOrd="0" presId="urn:microsoft.com/office/officeart/2005/8/layout/radial6"/>
    <dgm:cxn modelId="{CBD17E88-2604-45F5-8C87-084EEE4BC37F}" type="presParOf" srcId="{9CB3D638-5C91-4777-A087-CC345FB80AE9}" destId="{68939FB1-9A21-417D-AB6F-BF9D1E4DDFE8}" srcOrd="6" destOrd="0" presId="urn:microsoft.com/office/officeart/2005/8/layout/radial6"/>
    <dgm:cxn modelId="{01CFFF64-8EF2-4B1F-A75C-C160DD446F16}" type="presParOf" srcId="{9CB3D638-5C91-4777-A087-CC345FB80AE9}" destId="{44D864B0-8A9A-45B1-AA85-FD3DE1495D89}" srcOrd="7" destOrd="0" presId="urn:microsoft.com/office/officeart/2005/8/layout/radial6"/>
    <dgm:cxn modelId="{59F3CD20-2341-4B28-92C7-C0175D2DF616}" type="presParOf" srcId="{9CB3D638-5C91-4777-A087-CC345FB80AE9}" destId="{BB893207-5FDB-4A0C-8ACD-ED46AA1D375D}" srcOrd="8" destOrd="0" presId="urn:microsoft.com/office/officeart/2005/8/layout/radial6"/>
    <dgm:cxn modelId="{DC75B186-8971-4DCF-B589-C63C6BA9DC75}" type="presParOf" srcId="{9CB3D638-5C91-4777-A087-CC345FB80AE9}" destId="{8CEF2249-A6D5-4BBE-9D8D-8AB3133A01A2}" srcOrd="9" destOrd="0" presId="urn:microsoft.com/office/officeart/2005/8/layout/radial6"/>
    <dgm:cxn modelId="{594006B6-B015-4F06-97AC-C2765AC1F5FF}" type="presParOf" srcId="{9CB3D638-5C91-4777-A087-CC345FB80AE9}" destId="{BFBC8CD0-16F0-4635-89E1-86F9F6211815}" srcOrd="10" destOrd="0" presId="urn:microsoft.com/office/officeart/2005/8/layout/radial6"/>
    <dgm:cxn modelId="{AD22EB69-BD18-48F1-9353-69CCB0BC397A}" type="presParOf" srcId="{9CB3D638-5C91-4777-A087-CC345FB80AE9}" destId="{4441EEE5-7766-4AF2-8A30-A4D85B6FAF7C}" srcOrd="11" destOrd="0" presId="urn:microsoft.com/office/officeart/2005/8/layout/radial6"/>
    <dgm:cxn modelId="{711D35CD-AA9D-4434-BCF7-EF4A53077CC8}" type="presParOf" srcId="{9CB3D638-5C91-4777-A087-CC345FB80AE9}" destId="{7D5496A0-33CC-44AA-BD66-623F2FC55683}"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128655-7C4D-4BF6-901A-779C8CF271A7}" type="doc">
      <dgm:prSet loTypeId="urn:microsoft.com/office/officeart/2011/layout/HexagonRadial" loCatId="cycle" qsTypeId="urn:microsoft.com/office/officeart/2005/8/quickstyle/simple1" qsCatId="simple" csTypeId="urn:microsoft.com/office/officeart/2005/8/colors/accent4_5" csCatId="accent4" phldr="1"/>
      <dgm:spPr/>
      <dgm:t>
        <a:bodyPr/>
        <a:lstStyle/>
        <a:p>
          <a:endParaRPr lang="en-GB"/>
        </a:p>
      </dgm:t>
    </dgm:pt>
    <dgm:pt modelId="{B22390D0-1985-434D-86BE-F82DB0D7301C}">
      <dgm:prSet phldrT="[Text]" custT="1"/>
      <dgm:spPr/>
      <dgm:t>
        <a:bodyPr/>
        <a:lstStyle/>
        <a:p>
          <a:r>
            <a:rPr lang="en-GB" sz="1100" b="1">
              <a:latin typeface="Poppins SemiBold" panose="00000700000000000000" pitchFamily="2" charset="0"/>
              <a:cs typeface="Poppins SemiBold" panose="00000700000000000000" pitchFamily="2" charset="0"/>
            </a:rPr>
            <a:t>Centre of excellence</a:t>
          </a:r>
        </a:p>
      </dgm:t>
    </dgm:pt>
    <dgm:pt modelId="{1A50B2FF-1E96-41A4-8326-B6A7A547B045}" type="parTrans" cxnId="{EA343D07-1F21-4F6E-826D-09947B3FCDE2}">
      <dgm:prSet/>
      <dgm:spPr/>
      <dgm:t>
        <a:bodyPr/>
        <a:lstStyle/>
        <a:p>
          <a:endParaRPr lang="en-GB">
            <a:latin typeface="Poppins SemiBold" panose="00000700000000000000" pitchFamily="2" charset="0"/>
            <a:cs typeface="Poppins SemiBold" panose="00000700000000000000" pitchFamily="2" charset="0"/>
          </a:endParaRPr>
        </a:p>
      </dgm:t>
    </dgm:pt>
    <dgm:pt modelId="{845C59D7-DFF8-4224-8F7D-CD20710B3185}" type="sibTrans" cxnId="{EA343D07-1F21-4F6E-826D-09947B3FCDE2}">
      <dgm:prSet/>
      <dgm:spPr/>
      <dgm:t>
        <a:bodyPr/>
        <a:lstStyle/>
        <a:p>
          <a:endParaRPr lang="en-GB">
            <a:latin typeface="Poppins SemiBold" panose="00000700000000000000" pitchFamily="2" charset="0"/>
            <a:cs typeface="Poppins SemiBold" panose="00000700000000000000" pitchFamily="2" charset="0"/>
          </a:endParaRPr>
        </a:p>
      </dgm:t>
    </dgm:pt>
    <dgm:pt modelId="{9676B9ED-0FAA-4CBE-BDD2-563807A2BD6F}">
      <dgm:prSet phldrT="[Text]"/>
      <dgm:spPr/>
      <dgm:t>
        <a:bodyPr/>
        <a:lstStyle/>
        <a:p>
          <a:r>
            <a:rPr lang="en-GB">
              <a:latin typeface="Poppins SemiBold" panose="00000700000000000000" pitchFamily="2" charset="0"/>
              <a:cs typeface="Poppins SemiBold" panose="00000700000000000000" pitchFamily="2" charset="0"/>
            </a:rPr>
            <a:t>Continuously improving processes</a:t>
          </a:r>
        </a:p>
      </dgm:t>
    </dgm:pt>
    <dgm:pt modelId="{4DC9413A-EFA7-40FA-BC22-7BC4E7676379}" type="parTrans" cxnId="{0E3EB4C7-6FBA-4D56-92D9-7F5BA6E26D1E}">
      <dgm:prSet/>
      <dgm:spPr/>
      <dgm:t>
        <a:bodyPr/>
        <a:lstStyle/>
        <a:p>
          <a:endParaRPr lang="en-GB">
            <a:latin typeface="Poppins SemiBold" panose="00000700000000000000" pitchFamily="2" charset="0"/>
            <a:cs typeface="Poppins SemiBold" panose="00000700000000000000" pitchFamily="2" charset="0"/>
          </a:endParaRPr>
        </a:p>
      </dgm:t>
    </dgm:pt>
    <dgm:pt modelId="{FA81E101-9A09-4C6D-8F02-21713926ABEB}" type="sibTrans" cxnId="{0E3EB4C7-6FBA-4D56-92D9-7F5BA6E26D1E}">
      <dgm:prSet/>
      <dgm:spPr/>
      <dgm:t>
        <a:bodyPr/>
        <a:lstStyle/>
        <a:p>
          <a:endParaRPr lang="en-GB">
            <a:latin typeface="Poppins SemiBold" panose="00000700000000000000" pitchFamily="2" charset="0"/>
            <a:cs typeface="Poppins SemiBold" panose="00000700000000000000" pitchFamily="2" charset="0"/>
          </a:endParaRPr>
        </a:p>
      </dgm:t>
    </dgm:pt>
    <dgm:pt modelId="{ECCC0935-901E-4993-983E-605A1B7BFD5B}">
      <dgm:prSet phldrT="[Text]"/>
      <dgm:spPr/>
      <dgm:t>
        <a:bodyPr/>
        <a:lstStyle/>
        <a:p>
          <a:r>
            <a:rPr lang="en-GB" b="0">
              <a:latin typeface="Poppins SemiBold" panose="00000700000000000000" pitchFamily="2" charset="0"/>
              <a:cs typeface="Poppins SemiBold" panose="00000700000000000000" pitchFamily="2" charset="0"/>
            </a:rPr>
            <a:t>Strong, representative team with solid knowledge</a:t>
          </a:r>
        </a:p>
      </dgm:t>
    </dgm:pt>
    <dgm:pt modelId="{7C42B206-05D4-421E-A3F8-A5A41CDE1662}" type="parTrans" cxnId="{8E23B17B-DD7F-4C16-9228-E534FA20EEC6}">
      <dgm:prSet/>
      <dgm:spPr/>
      <dgm:t>
        <a:bodyPr/>
        <a:lstStyle/>
        <a:p>
          <a:endParaRPr lang="en-GB">
            <a:latin typeface="Poppins SemiBold" panose="00000700000000000000" pitchFamily="2" charset="0"/>
            <a:cs typeface="Poppins SemiBold" panose="00000700000000000000" pitchFamily="2" charset="0"/>
          </a:endParaRPr>
        </a:p>
      </dgm:t>
    </dgm:pt>
    <dgm:pt modelId="{F74589B1-F339-49E8-8E8F-269053289701}" type="sibTrans" cxnId="{8E23B17B-DD7F-4C16-9228-E534FA20EEC6}">
      <dgm:prSet/>
      <dgm:spPr/>
      <dgm:t>
        <a:bodyPr/>
        <a:lstStyle/>
        <a:p>
          <a:endParaRPr lang="en-GB">
            <a:latin typeface="Poppins SemiBold" panose="00000700000000000000" pitchFamily="2" charset="0"/>
            <a:cs typeface="Poppins SemiBold" panose="00000700000000000000" pitchFamily="2" charset="0"/>
          </a:endParaRPr>
        </a:p>
      </dgm:t>
    </dgm:pt>
    <dgm:pt modelId="{8EBDBA8D-44A6-45A2-87F0-DCDA99A26A9A}">
      <dgm:prSet phldrT="[Text]"/>
      <dgm:spPr/>
      <dgm:t>
        <a:bodyPr/>
        <a:lstStyle/>
        <a:p>
          <a:r>
            <a:rPr lang="en-GB">
              <a:latin typeface="Poppins SemiBold" panose="00000700000000000000" pitchFamily="2" charset="0"/>
              <a:cs typeface="Poppins SemiBold" panose="00000700000000000000" pitchFamily="2" charset="0"/>
            </a:rPr>
            <a:t>Reusable components</a:t>
          </a:r>
        </a:p>
        <a:p>
          <a:r>
            <a:rPr lang="en-GB">
              <a:latin typeface="Poppins SemiBold" panose="00000700000000000000" pitchFamily="2" charset="0"/>
              <a:cs typeface="Poppins SemiBold" panose="00000700000000000000" pitchFamily="2" charset="0"/>
            </a:rPr>
            <a:t>‘Work smart not hard’ </a:t>
          </a:r>
        </a:p>
      </dgm:t>
    </dgm:pt>
    <dgm:pt modelId="{CFF17AFE-5C40-4016-B175-44FFF61BE912}" type="parTrans" cxnId="{57CF93B9-A5DC-4181-A7E5-3B35CC47DFC7}">
      <dgm:prSet/>
      <dgm:spPr/>
      <dgm:t>
        <a:bodyPr/>
        <a:lstStyle/>
        <a:p>
          <a:endParaRPr lang="en-GB">
            <a:latin typeface="Poppins SemiBold" panose="00000700000000000000" pitchFamily="2" charset="0"/>
            <a:cs typeface="Poppins SemiBold" panose="00000700000000000000" pitchFamily="2" charset="0"/>
          </a:endParaRPr>
        </a:p>
      </dgm:t>
    </dgm:pt>
    <dgm:pt modelId="{248BC582-DAE5-442C-9A69-0CAFBC16B67E}" type="sibTrans" cxnId="{57CF93B9-A5DC-4181-A7E5-3B35CC47DFC7}">
      <dgm:prSet/>
      <dgm:spPr/>
      <dgm:t>
        <a:bodyPr/>
        <a:lstStyle/>
        <a:p>
          <a:endParaRPr lang="en-GB">
            <a:latin typeface="Poppins SemiBold" panose="00000700000000000000" pitchFamily="2" charset="0"/>
            <a:cs typeface="Poppins SemiBold" panose="00000700000000000000" pitchFamily="2" charset="0"/>
          </a:endParaRPr>
        </a:p>
      </dgm:t>
    </dgm:pt>
    <dgm:pt modelId="{0091B61C-A4BA-45DF-8AE0-61D9821FED7D}">
      <dgm:prSet phldrT="[Text]"/>
      <dgm:spPr/>
      <dgm:t>
        <a:bodyPr/>
        <a:lstStyle/>
        <a:p>
          <a:r>
            <a:rPr lang="en-GB">
              <a:latin typeface="Poppins SemiBold" panose="00000700000000000000" pitchFamily="2" charset="0"/>
              <a:cs typeface="Poppins SemiBold" panose="00000700000000000000" pitchFamily="2" charset="0"/>
            </a:rPr>
            <a:t>Design standards &amp; best practice</a:t>
          </a:r>
        </a:p>
      </dgm:t>
    </dgm:pt>
    <dgm:pt modelId="{31B7A7C5-37C3-437C-B7CB-473E03C5F2F2}" type="parTrans" cxnId="{2C5D1809-6443-4938-90B4-0BE0E1804ABD}">
      <dgm:prSet/>
      <dgm:spPr/>
      <dgm:t>
        <a:bodyPr/>
        <a:lstStyle/>
        <a:p>
          <a:endParaRPr lang="en-GB">
            <a:latin typeface="Poppins SemiBold" panose="00000700000000000000" pitchFamily="2" charset="0"/>
            <a:cs typeface="Poppins SemiBold" panose="00000700000000000000" pitchFamily="2" charset="0"/>
          </a:endParaRPr>
        </a:p>
      </dgm:t>
    </dgm:pt>
    <dgm:pt modelId="{8634A65E-C91F-42DC-B143-538638BB5717}" type="sibTrans" cxnId="{2C5D1809-6443-4938-90B4-0BE0E1804ABD}">
      <dgm:prSet/>
      <dgm:spPr/>
      <dgm:t>
        <a:bodyPr/>
        <a:lstStyle/>
        <a:p>
          <a:endParaRPr lang="en-GB">
            <a:latin typeface="Poppins SemiBold" panose="00000700000000000000" pitchFamily="2" charset="0"/>
            <a:cs typeface="Poppins SemiBold" panose="00000700000000000000" pitchFamily="2" charset="0"/>
          </a:endParaRPr>
        </a:p>
      </dgm:t>
    </dgm:pt>
    <dgm:pt modelId="{7CC276E3-792C-4791-9F08-DB02DE7176D0}">
      <dgm:prSet phldrT="[Text]"/>
      <dgm:spPr/>
      <dgm:t>
        <a:bodyPr/>
        <a:lstStyle/>
        <a:p>
          <a:r>
            <a:rPr lang="en-GB">
              <a:latin typeface="Poppins SemiBold" panose="00000700000000000000" pitchFamily="2" charset="0"/>
              <a:cs typeface="Poppins SemiBold" panose="00000700000000000000" pitchFamily="2" charset="0"/>
            </a:rPr>
            <a:t>Stable monitored environments</a:t>
          </a:r>
        </a:p>
      </dgm:t>
    </dgm:pt>
    <dgm:pt modelId="{5682B264-8426-44FE-9277-ECF63CDE0E4C}" type="parTrans" cxnId="{4A3D1343-FA22-4EF3-A7C3-16C7705BF549}">
      <dgm:prSet/>
      <dgm:spPr/>
      <dgm:t>
        <a:bodyPr/>
        <a:lstStyle/>
        <a:p>
          <a:endParaRPr lang="en-GB">
            <a:latin typeface="Poppins SemiBold" panose="00000700000000000000" pitchFamily="2" charset="0"/>
            <a:cs typeface="Poppins SemiBold" panose="00000700000000000000" pitchFamily="2" charset="0"/>
          </a:endParaRPr>
        </a:p>
      </dgm:t>
    </dgm:pt>
    <dgm:pt modelId="{CCE68D63-CAEC-47FE-9495-B955AB9F7295}" type="sibTrans" cxnId="{4A3D1343-FA22-4EF3-A7C3-16C7705BF549}">
      <dgm:prSet/>
      <dgm:spPr/>
      <dgm:t>
        <a:bodyPr/>
        <a:lstStyle/>
        <a:p>
          <a:endParaRPr lang="en-GB">
            <a:latin typeface="Poppins SemiBold" panose="00000700000000000000" pitchFamily="2" charset="0"/>
            <a:cs typeface="Poppins SemiBold" panose="00000700000000000000" pitchFamily="2" charset="0"/>
          </a:endParaRPr>
        </a:p>
      </dgm:t>
    </dgm:pt>
    <dgm:pt modelId="{CB1B2ED3-4DCD-45A5-8DA3-BAFA88ACED3B}">
      <dgm:prSet phldrT="[Text]"/>
      <dgm:spPr/>
      <dgm:t>
        <a:bodyPr/>
        <a:lstStyle/>
        <a:p>
          <a:r>
            <a:rPr lang="en-GB">
              <a:latin typeface="Poppins SemiBold" panose="00000700000000000000" pitchFamily="2" charset="0"/>
              <a:cs typeface="Poppins SemiBold" panose="00000700000000000000" pitchFamily="2" charset="0"/>
            </a:rPr>
            <a:t>Lightweight but consistent governance</a:t>
          </a:r>
        </a:p>
      </dgm:t>
    </dgm:pt>
    <dgm:pt modelId="{6D588A4C-5F4C-4005-96B5-7F0E7FF6C374}" type="parTrans" cxnId="{7E9B1686-1D3D-42B6-A85D-CC97F9C7018A}">
      <dgm:prSet/>
      <dgm:spPr/>
      <dgm:t>
        <a:bodyPr/>
        <a:lstStyle/>
        <a:p>
          <a:endParaRPr lang="en-GB">
            <a:latin typeface="Poppins SemiBold" panose="00000700000000000000" pitchFamily="2" charset="0"/>
            <a:cs typeface="Poppins SemiBold" panose="00000700000000000000" pitchFamily="2" charset="0"/>
          </a:endParaRPr>
        </a:p>
      </dgm:t>
    </dgm:pt>
    <dgm:pt modelId="{2F6077D3-A579-41C5-A37E-9917BA130CEF}" type="sibTrans" cxnId="{7E9B1686-1D3D-42B6-A85D-CC97F9C7018A}">
      <dgm:prSet/>
      <dgm:spPr/>
      <dgm:t>
        <a:bodyPr/>
        <a:lstStyle/>
        <a:p>
          <a:endParaRPr lang="en-GB">
            <a:latin typeface="Poppins SemiBold" panose="00000700000000000000" pitchFamily="2" charset="0"/>
            <a:cs typeface="Poppins SemiBold" panose="00000700000000000000" pitchFamily="2" charset="0"/>
          </a:endParaRPr>
        </a:p>
      </dgm:t>
    </dgm:pt>
    <dgm:pt modelId="{1603ED82-D2BC-475F-B226-C60E82D29F79}" type="pres">
      <dgm:prSet presAssocID="{10128655-7C4D-4BF6-901A-779C8CF271A7}" presName="Name0" presStyleCnt="0">
        <dgm:presLayoutVars>
          <dgm:chMax val="1"/>
          <dgm:chPref val="1"/>
          <dgm:dir/>
          <dgm:animOne val="branch"/>
          <dgm:animLvl val="lvl"/>
        </dgm:presLayoutVars>
      </dgm:prSet>
      <dgm:spPr/>
    </dgm:pt>
    <dgm:pt modelId="{A58A4CE6-053E-4042-A3E2-85A4FAEF09C2}" type="pres">
      <dgm:prSet presAssocID="{B22390D0-1985-434D-86BE-F82DB0D7301C}" presName="Parent" presStyleLbl="node0" presStyleIdx="0" presStyleCnt="1">
        <dgm:presLayoutVars>
          <dgm:chMax val="6"/>
          <dgm:chPref val="6"/>
        </dgm:presLayoutVars>
      </dgm:prSet>
      <dgm:spPr/>
    </dgm:pt>
    <dgm:pt modelId="{11F924A3-8146-4008-AE97-7866F26F0C17}" type="pres">
      <dgm:prSet presAssocID="{9676B9ED-0FAA-4CBE-BDD2-563807A2BD6F}" presName="Accent1" presStyleCnt="0"/>
      <dgm:spPr/>
    </dgm:pt>
    <dgm:pt modelId="{4CFAD50F-E080-4054-B406-52F023682E84}" type="pres">
      <dgm:prSet presAssocID="{9676B9ED-0FAA-4CBE-BDD2-563807A2BD6F}" presName="Accent" presStyleLbl="bgShp" presStyleIdx="0" presStyleCnt="6"/>
      <dgm:spPr/>
    </dgm:pt>
    <dgm:pt modelId="{40397DF9-3AE6-47EC-BB9E-9463BD9D00E7}" type="pres">
      <dgm:prSet presAssocID="{9676B9ED-0FAA-4CBE-BDD2-563807A2BD6F}" presName="Child1" presStyleLbl="node1" presStyleIdx="0" presStyleCnt="6" custLinFactNeighborX="1883">
        <dgm:presLayoutVars>
          <dgm:chMax val="0"/>
          <dgm:chPref val="0"/>
          <dgm:bulletEnabled val="1"/>
        </dgm:presLayoutVars>
      </dgm:prSet>
      <dgm:spPr/>
    </dgm:pt>
    <dgm:pt modelId="{796636D8-AA45-4325-A2B4-AFC542800962}" type="pres">
      <dgm:prSet presAssocID="{ECCC0935-901E-4993-983E-605A1B7BFD5B}" presName="Accent2" presStyleCnt="0"/>
      <dgm:spPr/>
    </dgm:pt>
    <dgm:pt modelId="{32368B18-B45A-4AE1-AA3A-F1EBA34E2B43}" type="pres">
      <dgm:prSet presAssocID="{ECCC0935-901E-4993-983E-605A1B7BFD5B}" presName="Accent" presStyleLbl="bgShp" presStyleIdx="1" presStyleCnt="6"/>
      <dgm:spPr/>
    </dgm:pt>
    <dgm:pt modelId="{AA608656-61A5-45D2-864D-887591AB2722}" type="pres">
      <dgm:prSet presAssocID="{ECCC0935-901E-4993-983E-605A1B7BFD5B}" presName="Child2" presStyleLbl="node1" presStyleIdx="1" presStyleCnt="6">
        <dgm:presLayoutVars>
          <dgm:chMax val="0"/>
          <dgm:chPref val="0"/>
          <dgm:bulletEnabled val="1"/>
        </dgm:presLayoutVars>
      </dgm:prSet>
      <dgm:spPr/>
    </dgm:pt>
    <dgm:pt modelId="{4B3DF4F6-C3D0-4953-8199-3F92A5AD5174}" type="pres">
      <dgm:prSet presAssocID="{8EBDBA8D-44A6-45A2-87F0-DCDA99A26A9A}" presName="Accent3" presStyleCnt="0"/>
      <dgm:spPr/>
    </dgm:pt>
    <dgm:pt modelId="{7B3CD7B5-790B-4E12-A51C-D2ACBB33DED3}" type="pres">
      <dgm:prSet presAssocID="{8EBDBA8D-44A6-45A2-87F0-DCDA99A26A9A}" presName="Accent" presStyleLbl="bgShp" presStyleIdx="2" presStyleCnt="6"/>
      <dgm:spPr/>
    </dgm:pt>
    <dgm:pt modelId="{8430115F-DCDB-4708-B434-6A2F40849E34}" type="pres">
      <dgm:prSet presAssocID="{8EBDBA8D-44A6-45A2-87F0-DCDA99A26A9A}" presName="Child3" presStyleLbl="node1" presStyleIdx="2" presStyleCnt="6">
        <dgm:presLayoutVars>
          <dgm:chMax val="0"/>
          <dgm:chPref val="0"/>
          <dgm:bulletEnabled val="1"/>
        </dgm:presLayoutVars>
      </dgm:prSet>
      <dgm:spPr/>
    </dgm:pt>
    <dgm:pt modelId="{3D0E3FA1-7F84-4964-AE5A-BB3EC229E4B0}" type="pres">
      <dgm:prSet presAssocID="{0091B61C-A4BA-45DF-8AE0-61D9821FED7D}" presName="Accent4" presStyleCnt="0"/>
      <dgm:spPr/>
    </dgm:pt>
    <dgm:pt modelId="{F77A78FB-35A1-491B-BF37-FB23103016B6}" type="pres">
      <dgm:prSet presAssocID="{0091B61C-A4BA-45DF-8AE0-61D9821FED7D}" presName="Accent" presStyleLbl="bgShp" presStyleIdx="3" presStyleCnt="6"/>
      <dgm:spPr/>
    </dgm:pt>
    <dgm:pt modelId="{53A94870-9188-4AE3-8978-CBF58C84266C}" type="pres">
      <dgm:prSet presAssocID="{0091B61C-A4BA-45DF-8AE0-61D9821FED7D}" presName="Child4" presStyleLbl="node1" presStyleIdx="3" presStyleCnt="6">
        <dgm:presLayoutVars>
          <dgm:chMax val="0"/>
          <dgm:chPref val="0"/>
          <dgm:bulletEnabled val="1"/>
        </dgm:presLayoutVars>
      </dgm:prSet>
      <dgm:spPr/>
    </dgm:pt>
    <dgm:pt modelId="{1927C0E4-107C-49D1-A430-E0E950CDC350}" type="pres">
      <dgm:prSet presAssocID="{7CC276E3-792C-4791-9F08-DB02DE7176D0}" presName="Accent5" presStyleCnt="0"/>
      <dgm:spPr/>
    </dgm:pt>
    <dgm:pt modelId="{FD803AAA-8699-45BE-B400-53918E3ACB9C}" type="pres">
      <dgm:prSet presAssocID="{7CC276E3-792C-4791-9F08-DB02DE7176D0}" presName="Accent" presStyleLbl="bgShp" presStyleIdx="4" presStyleCnt="6"/>
      <dgm:spPr/>
    </dgm:pt>
    <dgm:pt modelId="{3D5B3428-68C6-424E-B945-350100454905}" type="pres">
      <dgm:prSet presAssocID="{7CC276E3-792C-4791-9F08-DB02DE7176D0}" presName="Child5" presStyleLbl="node1" presStyleIdx="4" presStyleCnt="6">
        <dgm:presLayoutVars>
          <dgm:chMax val="0"/>
          <dgm:chPref val="0"/>
          <dgm:bulletEnabled val="1"/>
        </dgm:presLayoutVars>
      </dgm:prSet>
      <dgm:spPr/>
    </dgm:pt>
    <dgm:pt modelId="{263CCDDA-B1C7-48B4-9D9B-3053B9132C90}" type="pres">
      <dgm:prSet presAssocID="{CB1B2ED3-4DCD-45A5-8DA3-BAFA88ACED3B}" presName="Accent6" presStyleCnt="0"/>
      <dgm:spPr/>
    </dgm:pt>
    <dgm:pt modelId="{FBC82B4B-C44A-4151-B498-C07C94518809}" type="pres">
      <dgm:prSet presAssocID="{CB1B2ED3-4DCD-45A5-8DA3-BAFA88ACED3B}" presName="Accent" presStyleLbl="bgShp" presStyleIdx="5" presStyleCnt="6"/>
      <dgm:spPr/>
    </dgm:pt>
    <dgm:pt modelId="{C3E0F40F-6320-4FCA-BF80-52063230EDC1}" type="pres">
      <dgm:prSet presAssocID="{CB1B2ED3-4DCD-45A5-8DA3-BAFA88ACED3B}" presName="Child6" presStyleLbl="node1" presStyleIdx="5" presStyleCnt="6">
        <dgm:presLayoutVars>
          <dgm:chMax val="0"/>
          <dgm:chPref val="0"/>
          <dgm:bulletEnabled val="1"/>
        </dgm:presLayoutVars>
      </dgm:prSet>
      <dgm:spPr/>
    </dgm:pt>
  </dgm:ptLst>
  <dgm:cxnLst>
    <dgm:cxn modelId="{EA343D07-1F21-4F6E-826D-09947B3FCDE2}" srcId="{10128655-7C4D-4BF6-901A-779C8CF271A7}" destId="{B22390D0-1985-434D-86BE-F82DB0D7301C}" srcOrd="0" destOrd="0" parTransId="{1A50B2FF-1E96-41A4-8326-B6A7A547B045}" sibTransId="{845C59D7-DFF8-4224-8F7D-CD20710B3185}"/>
    <dgm:cxn modelId="{2C5D1809-6443-4938-90B4-0BE0E1804ABD}" srcId="{B22390D0-1985-434D-86BE-F82DB0D7301C}" destId="{0091B61C-A4BA-45DF-8AE0-61D9821FED7D}" srcOrd="3" destOrd="0" parTransId="{31B7A7C5-37C3-437C-B7CB-473E03C5F2F2}" sibTransId="{8634A65E-C91F-42DC-B143-538638BB5717}"/>
    <dgm:cxn modelId="{0F7C9414-7F5E-4DB7-94E6-5DBE95BDEA4E}" type="presOf" srcId="{0091B61C-A4BA-45DF-8AE0-61D9821FED7D}" destId="{53A94870-9188-4AE3-8978-CBF58C84266C}" srcOrd="0" destOrd="0" presId="urn:microsoft.com/office/officeart/2011/layout/HexagonRadial"/>
    <dgm:cxn modelId="{811A1128-EBEF-48F6-B0F9-C7F1EEDEED99}" type="presOf" srcId="{8EBDBA8D-44A6-45A2-87F0-DCDA99A26A9A}" destId="{8430115F-DCDB-4708-B434-6A2F40849E34}" srcOrd="0" destOrd="0" presId="urn:microsoft.com/office/officeart/2011/layout/HexagonRadial"/>
    <dgm:cxn modelId="{0025C137-BAE9-45BF-AB46-E72606315D14}" type="presOf" srcId="{CB1B2ED3-4DCD-45A5-8DA3-BAFA88ACED3B}" destId="{C3E0F40F-6320-4FCA-BF80-52063230EDC1}" srcOrd="0" destOrd="0" presId="urn:microsoft.com/office/officeart/2011/layout/HexagonRadial"/>
    <dgm:cxn modelId="{4A3D1343-FA22-4EF3-A7C3-16C7705BF549}" srcId="{B22390D0-1985-434D-86BE-F82DB0D7301C}" destId="{7CC276E3-792C-4791-9F08-DB02DE7176D0}" srcOrd="4" destOrd="0" parTransId="{5682B264-8426-44FE-9277-ECF63CDE0E4C}" sibTransId="{CCE68D63-CAEC-47FE-9495-B955AB9F7295}"/>
    <dgm:cxn modelId="{8E23B17B-DD7F-4C16-9228-E534FA20EEC6}" srcId="{B22390D0-1985-434D-86BE-F82DB0D7301C}" destId="{ECCC0935-901E-4993-983E-605A1B7BFD5B}" srcOrd="1" destOrd="0" parTransId="{7C42B206-05D4-421E-A3F8-A5A41CDE1662}" sibTransId="{F74589B1-F339-49E8-8E8F-269053289701}"/>
    <dgm:cxn modelId="{7E01D17D-D1F0-41BF-A2C6-98608303EC78}" type="presOf" srcId="{ECCC0935-901E-4993-983E-605A1B7BFD5B}" destId="{AA608656-61A5-45D2-864D-887591AB2722}" srcOrd="0" destOrd="0" presId="urn:microsoft.com/office/officeart/2011/layout/HexagonRadial"/>
    <dgm:cxn modelId="{7E9B1686-1D3D-42B6-A85D-CC97F9C7018A}" srcId="{B22390D0-1985-434D-86BE-F82DB0D7301C}" destId="{CB1B2ED3-4DCD-45A5-8DA3-BAFA88ACED3B}" srcOrd="5" destOrd="0" parTransId="{6D588A4C-5F4C-4005-96B5-7F0E7FF6C374}" sibTransId="{2F6077D3-A579-41C5-A37E-9917BA130CEF}"/>
    <dgm:cxn modelId="{16C4E990-57FE-45E8-A8F7-BD91C59B61FB}" type="presOf" srcId="{7CC276E3-792C-4791-9F08-DB02DE7176D0}" destId="{3D5B3428-68C6-424E-B945-350100454905}" srcOrd="0" destOrd="0" presId="urn:microsoft.com/office/officeart/2011/layout/HexagonRadial"/>
    <dgm:cxn modelId="{B9669296-FD5E-408F-8DB5-7D3B6EE5D770}" type="presOf" srcId="{10128655-7C4D-4BF6-901A-779C8CF271A7}" destId="{1603ED82-D2BC-475F-B226-C60E82D29F79}" srcOrd="0" destOrd="0" presId="urn:microsoft.com/office/officeart/2011/layout/HexagonRadial"/>
    <dgm:cxn modelId="{61A84D9B-E2E5-4887-9160-6D29A664FA3A}" type="presOf" srcId="{9676B9ED-0FAA-4CBE-BDD2-563807A2BD6F}" destId="{40397DF9-3AE6-47EC-BB9E-9463BD9D00E7}" srcOrd="0" destOrd="0" presId="urn:microsoft.com/office/officeart/2011/layout/HexagonRadial"/>
    <dgm:cxn modelId="{57CF93B9-A5DC-4181-A7E5-3B35CC47DFC7}" srcId="{B22390D0-1985-434D-86BE-F82DB0D7301C}" destId="{8EBDBA8D-44A6-45A2-87F0-DCDA99A26A9A}" srcOrd="2" destOrd="0" parTransId="{CFF17AFE-5C40-4016-B175-44FFF61BE912}" sibTransId="{248BC582-DAE5-442C-9A69-0CAFBC16B67E}"/>
    <dgm:cxn modelId="{0E3EB4C7-6FBA-4D56-92D9-7F5BA6E26D1E}" srcId="{B22390D0-1985-434D-86BE-F82DB0D7301C}" destId="{9676B9ED-0FAA-4CBE-BDD2-563807A2BD6F}" srcOrd="0" destOrd="0" parTransId="{4DC9413A-EFA7-40FA-BC22-7BC4E7676379}" sibTransId="{FA81E101-9A09-4C6D-8F02-21713926ABEB}"/>
    <dgm:cxn modelId="{48FAD0CC-EDB7-4F74-A83A-E8403C7C7EB9}" type="presOf" srcId="{B22390D0-1985-434D-86BE-F82DB0D7301C}" destId="{A58A4CE6-053E-4042-A3E2-85A4FAEF09C2}" srcOrd="0" destOrd="0" presId="urn:microsoft.com/office/officeart/2011/layout/HexagonRadial"/>
    <dgm:cxn modelId="{27A5F217-3C4F-459C-9B31-15440829E80F}" type="presParOf" srcId="{1603ED82-D2BC-475F-B226-C60E82D29F79}" destId="{A58A4CE6-053E-4042-A3E2-85A4FAEF09C2}" srcOrd="0" destOrd="0" presId="urn:microsoft.com/office/officeart/2011/layout/HexagonRadial"/>
    <dgm:cxn modelId="{5364806C-2544-4CD0-9E6D-9EE709D0F2A7}" type="presParOf" srcId="{1603ED82-D2BC-475F-B226-C60E82D29F79}" destId="{11F924A3-8146-4008-AE97-7866F26F0C17}" srcOrd="1" destOrd="0" presId="urn:microsoft.com/office/officeart/2011/layout/HexagonRadial"/>
    <dgm:cxn modelId="{E1636309-7A9E-4393-A844-9F1A63978DDD}" type="presParOf" srcId="{11F924A3-8146-4008-AE97-7866F26F0C17}" destId="{4CFAD50F-E080-4054-B406-52F023682E84}" srcOrd="0" destOrd="0" presId="urn:microsoft.com/office/officeart/2011/layout/HexagonRadial"/>
    <dgm:cxn modelId="{43CE6F65-1A3E-4788-95CE-F8DC1B3AD430}" type="presParOf" srcId="{1603ED82-D2BC-475F-B226-C60E82D29F79}" destId="{40397DF9-3AE6-47EC-BB9E-9463BD9D00E7}" srcOrd="2" destOrd="0" presId="urn:microsoft.com/office/officeart/2011/layout/HexagonRadial"/>
    <dgm:cxn modelId="{AAE2D320-232E-4074-B55E-E31AA8665D15}" type="presParOf" srcId="{1603ED82-D2BC-475F-B226-C60E82D29F79}" destId="{796636D8-AA45-4325-A2B4-AFC542800962}" srcOrd="3" destOrd="0" presId="urn:microsoft.com/office/officeart/2011/layout/HexagonRadial"/>
    <dgm:cxn modelId="{EEC1E154-FB48-414C-BBC5-6D693F440CE3}" type="presParOf" srcId="{796636D8-AA45-4325-A2B4-AFC542800962}" destId="{32368B18-B45A-4AE1-AA3A-F1EBA34E2B43}" srcOrd="0" destOrd="0" presId="urn:microsoft.com/office/officeart/2011/layout/HexagonRadial"/>
    <dgm:cxn modelId="{24E67FC0-F2CE-4738-A7E0-5C8FD2C788E2}" type="presParOf" srcId="{1603ED82-D2BC-475F-B226-C60E82D29F79}" destId="{AA608656-61A5-45D2-864D-887591AB2722}" srcOrd="4" destOrd="0" presId="urn:microsoft.com/office/officeart/2011/layout/HexagonRadial"/>
    <dgm:cxn modelId="{5EF593E9-F4E1-4F0A-A84A-EBD05800E9E4}" type="presParOf" srcId="{1603ED82-D2BC-475F-B226-C60E82D29F79}" destId="{4B3DF4F6-C3D0-4953-8199-3F92A5AD5174}" srcOrd="5" destOrd="0" presId="urn:microsoft.com/office/officeart/2011/layout/HexagonRadial"/>
    <dgm:cxn modelId="{408DC503-10D4-4E94-9494-5021C2B116EB}" type="presParOf" srcId="{4B3DF4F6-C3D0-4953-8199-3F92A5AD5174}" destId="{7B3CD7B5-790B-4E12-A51C-D2ACBB33DED3}" srcOrd="0" destOrd="0" presId="urn:microsoft.com/office/officeart/2011/layout/HexagonRadial"/>
    <dgm:cxn modelId="{B5338FD8-F914-4DC0-9D50-D744AC3AFB52}" type="presParOf" srcId="{1603ED82-D2BC-475F-B226-C60E82D29F79}" destId="{8430115F-DCDB-4708-B434-6A2F40849E34}" srcOrd="6" destOrd="0" presId="urn:microsoft.com/office/officeart/2011/layout/HexagonRadial"/>
    <dgm:cxn modelId="{11249F4C-F72B-46A9-8BA7-F5B96AD4212D}" type="presParOf" srcId="{1603ED82-D2BC-475F-B226-C60E82D29F79}" destId="{3D0E3FA1-7F84-4964-AE5A-BB3EC229E4B0}" srcOrd="7" destOrd="0" presId="urn:microsoft.com/office/officeart/2011/layout/HexagonRadial"/>
    <dgm:cxn modelId="{09C035EC-4880-478D-A37E-732EF62D378B}" type="presParOf" srcId="{3D0E3FA1-7F84-4964-AE5A-BB3EC229E4B0}" destId="{F77A78FB-35A1-491B-BF37-FB23103016B6}" srcOrd="0" destOrd="0" presId="urn:microsoft.com/office/officeart/2011/layout/HexagonRadial"/>
    <dgm:cxn modelId="{5D1A44B6-96C3-4CD3-A803-547A0D3B7681}" type="presParOf" srcId="{1603ED82-D2BC-475F-B226-C60E82D29F79}" destId="{53A94870-9188-4AE3-8978-CBF58C84266C}" srcOrd="8" destOrd="0" presId="urn:microsoft.com/office/officeart/2011/layout/HexagonRadial"/>
    <dgm:cxn modelId="{1C4758F7-7B57-467C-B328-F210D128AF70}" type="presParOf" srcId="{1603ED82-D2BC-475F-B226-C60E82D29F79}" destId="{1927C0E4-107C-49D1-A430-E0E950CDC350}" srcOrd="9" destOrd="0" presId="urn:microsoft.com/office/officeart/2011/layout/HexagonRadial"/>
    <dgm:cxn modelId="{970205DB-4FA4-4E2D-A60E-D7D96AD15055}" type="presParOf" srcId="{1927C0E4-107C-49D1-A430-E0E950CDC350}" destId="{FD803AAA-8699-45BE-B400-53918E3ACB9C}" srcOrd="0" destOrd="0" presId="urn:microsoft.com/office/officeart/2011/layout/HexagonRadial"/>
    <dgm:cxn modelId="{F75FB076-C843-42A5-B2F6-7DCA0C32DEB2}" type="presParOf" srcId="{1603ED82-D2BC-475F-B226-C60E82D29F79}" destId="{3D5B3428-68C6-424E-B945-350100454905}" srcOrd="10" destOrd="0" presId="urn:microsoft.com/office/officeart/2011/layout/HexagonRadial"/>
    <dgm:cxn modelId="{BFD40C1E-C891-4039-94C0-ACCD96126D15}" type="presParOf" srcId="{1603ED82-D2BC-475F-B226-C60E82D29F79}" destId="{263CCDDA-B1C7-48B4-9D9B-3053B9132C90}" srcOrd="11" destOrd="0" presId="urn:microsoft.com/office/officeart/2011/layout/HexagonRadial"/>
    <dgm:cxn modelId="{3888255C-6074-4990-959B-CAAC501E7899}" type="presParOf" srcId="{263CCDDA-B1C7-48B4-9D9B-3053B9132C90}" destId="{FBC82B4B-C44A-4151-B498-C07C94518809}" srcOrd="0" destOrd="0" presId="urn:microsoft.com/office/officeart/2011/layout/HexagonRadial"/>
    <dgm:cxn modelId="{2BB0A48C-1774-45C9-9284-0C8BC2DEE2DD}" type="presParOf" srcId="{1603ED82-D2BC-475F-B226-C60E82D29F79}" destId="{C3E0F40F-6320-4FCA-BF80-52063230EDC1}"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35AD6-BBE1-4622-B7F4-FA85A8A9B29C}">
      <dsp:nvSpPr>
        <dsp:cNvPr id="0" name=""/>
        <dsp:cNvSpPr/>
      </dsp:nvSpPr>
      <dsp:spPr>
        <a:xfrm>
          <a:off x="3470" y="188041"/>
          <a:ext cx="2020394" cy="552101"/>
        </a:xfrm>
        <a:prstGeom prst="chevron">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Light" panose="00000400000000000000" pitchFamily="2" charset="0"/>
              <a:cs typeface="Poppins Light" panose="00000400000000000000" pitchFamily="2" charset="0"/>
            </a:rPr>
            <a:t>design </a:t>
          </a:r>
          <a:r>
            <a:rPr lang="en-US" sz="1200" b="1" kern="1200">
              <a:latin typeface="Poppins Light" panose="00000400000000000000" pitchFamily="2" charset="0"/>
              <a:cs typeface="Poppins Light" panose="00000400000000000000" pitchFamily="2" charset="0"/>
            </a:rPr>
            <a:t>“one” </a:t>
          </a:r>
          <a:r>
            <a:rPr lang="en-US" sz="1200" kern="1200">
              <a:latin typeface="Poppins Light" panose="00000400000000000000" pitchFamily="2" charset="0"/>
              <a:cs typeface="Poppins Light" panose="00000400000000000000" pitchFamily="2" charset="0"/>
            </a:rPr>
            <a:t>process </a:t>
          </a:r>
          <a:endParaRPr lang="en-GB" sz="1200" kern="1200">
            <a:latin typeface="Poppins Light" panose="00000400000000000000" pitchFamily="2" charset="0"/>
            <a:cs typeface="Poppins Light" panose="00000400000000000000" pitchFamily="2" charset="0"/>
          </a:endParaRPr>
        </a:p>
      </dsp:txBody>
      <dsp:txXfrm>
        <a:off x="279521" y="188041"/>
        <a:ext cx="1468293" cy="552101"/>
      </dsp:txXfrm>
    </dsp:sp>
    <dsp:sp modelId="{3297BA29-BB4E-48A8-98D3-4FF6DD0B260C}">
      <dsp:nvSpPr>
        <dsp:cNvPr id="0" name=""/>
        <dsp:cNvSpPr/>
      </dsp:nvSpPr>
      <dsp:spPr>
        <a:xfrm>
          <a:off x="1821826" y="188041"/>
          <a:ext cx="2020394" cy="552101"/>
        </a:xfrm>
        <a:prstGeom prst="chevron">
          <a:avLst/>
        </a:prstGeom>
        <a:solidFill>
          <a:schemeClr val="accent4">
            <a:hueOff val="1305795"/>
            <a:satOff val="2648"/>
            <a:lumOff val="333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Light" panose="00000400000000000000" pitchFamily="2" charset="0"/>
              <a:cs typeface="Poppins Light" panose="00000400000000000000" pitchFamily="2" charset="0"/>
            </a:rPr>
            <a:t>measure performance</a:t>
          </a:r>
          <a:endParaRPr lang="en-GB" sz="1200" kern="1200">
            <a:latin typeface="Poppins Light" panose="00000400000000000000" pitchFamily="2" charset="0"/>
            <a:cs typeface="Poppins Light" panose="00000400000000000000" pitchFamily="2" charset="0"/>
          </a:endParaRPr>
        </a:p>
      </dsp:txBody>
      <dsp:txXfrm>
        <a:off x="2097877" y="188041"/>
        <a:ext cx="1468293" cy="552101"/>
      </dsp:txXfrm>
    </dsp:sp>
    <dsp:sp modelId="{08552E98-86DE-4132-B937-5E06A976365B}">
      <dsp:nvSpPr>
        <dsp:cNvPr id="0" name=""/>
        <dsp:cNvSpPr/>
      </dsp:nvSpPr>
      <dsp:spPr>
        <a:xfrm>
          <a:off x="3640181" y="188041"/>
          <a:ext cx="2020394" cy="552101"/>
        </a:xfrm>
        <a:prstGeom prst="chevron">
          <a:avLst/>
        </a:prstGeom>
        <a:solidFill>
          <a:schemeClr val="accent4">
            <a:hueOff val="2611589"/>
            <a:satOff val="5295"/>
            <a:lumOff val="666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Light" panose="00000400000000000000" pitchFamily="2" charset="0"/>
              <a:cs typeface="Poppins Light" panose="00000400000000000000" pitchFamily="2" charset="0"/>
            </a:rPr>
            <a:t>apply best fit technologies</a:t>
          </a:r>
          <a:endParaRPr lang="en-GB" sz="1200" kern="1200">
            <a:latin typeface="Poppins Light" panose="00000400000000000000" pitchFamily="2" charset="0"/>
            <a:cs typeface="Poppins Light" panose="00000400000000000000" pitchFamily="2" charset="0"/>
          </a:endParaRPr>
        </a:p>
      </dsp:txBody>
      <dsp:txXfrm>
        <a:off x="3916232" y="188041"/>
        <a:ext cx="1468293" cy="552101"/>
      </dsp:txXfrm>
    </dsp:sp>
    <dsp:sp modelId="{382B6380-604F-45F9-B45C-9C3CFFADF17B}">
      <dsp:nvSpPr>
        <dsp:cNvPr id="0" name=""/>
        <dsp:cNvSpPr/>
      </dsp:nvSpPr>
      <dsp:spPr>
        <a:xfrm>
          <a:off x="5458536" y="188041"/>
          <a:ext cx="2020394" cy="552101"/>
        </a:xfrm>
        <a:prstGeom prst="chevron">
          <a:avLst/>
        </a:prstGeom>
        <a:solidFill>
          <a:schemeClr val="accent4">
            <a:hueOff val="3917384"/>
            <a:satOff val="7943"/>
            <a:lumOff val="1000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Light" panose="00000400000000000000" pitchFamily="2" charset="0"/>
              <a:cs typeface="Poppins Light" panose="00000400000000000000" pitchFamily="2" charset="0"/>
            </a:rPr>
            <a:t>right size, RACI &amp; train</a:t>
          </a:r>
          <a:endParaRPr lang="en-GB" sz="1200" kern="1200">
            <a:latin typeface="Poppins Light" panose="00000400000000000000" pitchFamily="2" charset="0"/>
            <a:cs typeface="Poppins Light" panose="00000400000000000000" pitchFamily="2" charset="0"/>
          </a:endParaRPr>
        </a:p>
      </dsp:txBody>
      <dsp:txXfrm>
        <a:off x="5734587" y="188041"/>
        <a:ext cx="1468293" cy="552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35AD6-BBE1-4622-B7F4-FA85A8A9B29C}">
      <dsp:nvSpPr>
        <dsp:cNvPr id="0" name=""/>
        <dsp:cNvSpPr/>
      </dsp:nvSpPr>
      <dsp:spPr>
        <a:xfrm>
          <a:off x="5052" y="2159991"/>
          <a:ext cx="2941163" cy="11764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latin typeface="Poppins Light" panose="00000400000000000000" pitchFamily="2" charset="0"/>
              <a:cs typeface="Poppins Light" panose="00000400000000000000" pitchFamily="2" charset="0"/>
            </a:rPr>
            <a:t>1. design “one” process </a:t>
          </a:r>
          <a:endParaRPr lang="en-GB" sz="1800" b="1" kern="1200">
            <a:latin typeface="Poppins Light" panose="00000400000000000000" pitchFamily="2" charset="0"/>
            <a:cs typeface="Poppins Light" panose="00000400000000000000" pitchFamily="2" charset="0"/>
          </a:endParaRPr>
        </a:p>
      </dsp:txBody>
      <dsp:txXfrm>
        <a:off x="593285" y="2159991"/>
        <a:ext cx="1764698" cy="1176465"/>
      </dsp:txXfrm>
    </dsp:sp>
    <dsp:sp modelId="{3297BA29-BB4E-48A8-98D3-4FF6DD0B260C}">
      <dsp:nvSpPr>
        <dsp:cNvPr id="0" name=""/>
        <dsp:cNvSpPr/>
      </dsp:nvSpPr>
      <dsp:spPr>
        <a:xfrm>
          <a:off x="2652100" y="2159991"/>
          <a:ext cx="2941163" cy="1176465"/>
        </a:xfrm>
        <a:prstGeom prst="chevron">
          <a:avLst/>
        </a:prstGeom>
        <a:solidFill>
          <a:schemeClr val="accent4">
            <a:hueOff val="1305795"/>
            <a:satOff val="2648"/>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ensure performance can be measured</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3240333" y="2159991"/>
        <a:ext cx="1764698" cy="1176465"/>
      </dsp:txXfrm>
    </dsp:sp>
    <dsp:sp modelId="{08552E98-86DE-4132-B937-5E06A976365B}">
      <dsp:nvSpPr>
        <dsp:cNvPr id="0" name=""/>
        <dsp:cNvSpPr/>
      </dsp:nvSpPr>
      <dsp:spPr>
        <a:xfrm>
          <a:off x="5299147" y="2159991"/>
          <a:ext cx="2941163" cy="1176465"/>
        </a:xfrm>
        <a:prstGeom prst="chevron">
          <a:avLst/>
        </a:prstGeom>
        <a:solidFill>
          <a:schemeClr val="accent4">
            <a:hueOff val="2611589"/>
            <a:satOff val="5295"/>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apply best fit technologies</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887380" y="2159991"/>
        <a:ext cx="1764698" cy="1176465"/>
      </dsp:txXfrm>
    </dsp:sp>
    <dsp:sp modelId="{382B6380-604F-45F9-B45C-9C3CFFADF17B}">
      <dsp:nvSpPr>
        <dsp:cNvPr id="0" name=""/>
        <dsp:cNvSpPr/>
      </dsp:nvSpPr>
      <dsp:spPr>
        <a:xfrm>
          <a:off x="7946195" y="2159991"/>
          <a:ext cx="2941163" cy="1176465"/>
        </a:xfrm>
        <a:prstGeom prst="chevron">
          <a:avLst/>
        </a:prstGeom>
        <a:solidFill>
          <a:srgbClr val="EB50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right size, RACI &amp; train</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8534428" y="2159991"/>
        <a:ext cx="1764698" cy="1176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35AD6-BBE1-4622-B7F4-FA85A8A9B29C}">
      <dsp:nvSpPr>
        <dsp:cNvPr id="0" name=""/>
        <dsp:cNvSpPr/>
      </dsp:nvSpPr>
      <dsp:spPr>
        <a:xfrm>
          <a:off x="5052" y="2159991"/>
          <a:ext cx="2941163" cy="11764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design “one” process </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93285" y="2159991"/>
        <a:ext cx="1764698" cy="1176465"/>
      </dsp:txXfrm>
    </dsp:sp>
    <dsp:sp modelId="{3297BA29-BB4E-48A8-98D3-4FF6DD0B260C}">
      <dsp:nvSpPr>
        <dsp:cNvPr id="0" name=""/>
        <dsp:cNvSpPr/>
      </dsp:nvSpPr>
      <dsp:spPr>
        <a:xfrm>
          <a:off x="2652100" y="2159991"/>
          <a:ext cx="2941163" cy="1176465"/>
        </a:xfrm>
        <a:prstGeom prst="chevron">
          <a:avLst/>
        </a:prstGeom>
        <a:solidFill>
          <a:schemeClr val="accent4">
            <a:hueOff val="1305795"/>
            <a:satOff val="2648"/>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Poppins Light" panose="00000400000000000000" pitchFamily="2" charset="0"/>
              <a:cs typeface="Poppins Light" panose="00000400000000000000" pitchFamily="2" charset="0"/>
            </a:rPr>
            <a:t>2. ensure performance can be measured</a:t>
          </a:r>
          <a:endParaRPr lang="en-GB" sz="1800" b="1" kern="1200">
            <a:solidFill>
              <a:schemeClr val="bg1"/>
            </a:solidFill>
            <a:latin typeface="Poppins Light" panose="00000400000000000000" pitchFamily="2" charset="0"/>
            <a:cs typeface="Poppins Light" panose="00000400000000000000" pitchFamily="2" charset="0"/>
          </a:endParaRPr>
        </a:p>
      </dsp:txBody>
      <dsp:txXfrm>
        <a:off x="3240333" y="2159991"/>
        <a:ext cx="1764698" cy="1176465"/>
      </dsp:txXfrm>
    </dsp:sp>
    <dsp:sp modelId="{08552E98-86DE-4132-B937-5E06A976365B}">
      <dsp:nvSpPr>
        <dsp:cNvPr id="0" name=""/>
        <dsp:cNvSpPr/>
      </dsp:nvSpPr>
      <dsp:spPr>
        <a:xfrm>
          <a:off x="5299147" y="2159991"/>
          <a:ext cx="2941163" cy="1176465"/>
        </a:xfrm>
        <a:prstGeom prst="chevron">
          <a:avLst/>
        </a:prstGeom>
        <a:solidFill>
          <a:schemeClr val="accent4">
            <a:hueOff val="2611589"/>
            <a:satOff val="5295"/>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apply best fit technologies</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887380" y="2159991"/>
        <a:ext cx="1764698" cy="1176465"/>
      </dsp:txXfrm>
    </dsp:sp>
    <dsp:sp modelId="{382B6380-604F-45F9-B45C-9C3CFFADF17B}">
      <dsp:nvSpPr>
        <dsp:cNvPr id="0" name=""/>
        <dsp:cNvSpPr/>
      </dsp:nvSpPr>
      <dsp:spPr>
        <a:xfrm>
          <a:off x="7946195" y="2159991"/>
          <a:ext cx="2941163" cy="1176465"/>
        </a:xfrm>
        <a:prstGeom prst="chevron">
          <a:avLst/>
        </a:prstGeom>
        <a:solidFill>
          <a:srgbClr val="EB50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right size, RACI &amp; train</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8534428" y="2159991"/>
        <a:ext cx="1764698" cy="11764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35AD6-BBE1-4622-B7F4-FA85A8A9B29C}">
      <dsp:nvSpPr>
        <dsp:cNvPr id="0" name=""/>
        <dsp:cNvSpPr/>
      </dsp:nvSpPr>
      <dsp:spPr>
        <a:xfrm>
          <a:off x="5052" y="2159991"/>
          <a:ext cx="2941163" cy="11764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design “one” process </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93285" y="2159991"/>
        <a:ext cx="1764698" cy="1176465"/>
      </dsp:txXfrm>
    </dsp:sp>
    <dsp:sp modelId="{3297BA29-BB4E-48A8-98D3-4FF6DD0B260C}">
      <dsp:nvSpPr>
        <dsp:cNvPr id="0" name=""/>
        <dsp:cNvSpPr/>
      </dsp:nvSpPr>
      <dsp:spPr>
        <a:xfrm>
          <a:off x="2652100" y="2159991"/>
          <a:ext cx="2941163" cy="1176465"/>
        </a:xfrm>
        <a:prstGeom prst="chevron">
          <a:avLst/>
        </a:prstGeom>
        <a:solidFill>
          <a:schemeClr val="accent4">
            <a:hueOff val="1305795"/>
            <a:satOff val="2648"/>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ensure performance can be measured</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3240333" y="2159991"/>
        <a:ext cx="1764698" cy="1176465"/>
      </dsp:txXfrm>
    </dsp:sp>
    <dsp:sp modelId="{08552E98-86DE-4132-B937-5E06A976365B}">
      <dsp:nvSpPr>
        <dsp:cNvPr id="0" name=""/>
        <dsp:cNvSpPr/>
      </dsp:nvSpPr>
      <dsp:spPr>
        <a:xfrm>
          <a:off x="5299147" y="2159991"/>
          <a:ext cx="2941163" cy="1176465"/>
        </a:xfrm>
        <a:prstGeom prst="chevron">
          <a:avLst/>
        </a:prstGeom>
        <a:solidFill>
          <a:schemeClr val="accent4">
            <a:hueOff val="2611589"/>
            <a:satOff val="5295"/>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Poppins Light" panose="00000400000000000000" pitchFamily="2" charset="0"/>
              <a:cs typeface="Poppins Light" panose="00000400000000000000" pitchFamily="2" charset="0"/>
            </a:rPr>
            <a:t>3. apply best fit technologies</a:t>
          </a:r>
          <a:endParaRPr lang="en-GB" sz="1800" b="1" kern="1200">
            <a:solidFill>
              <a:schemeClr val="bg1"/>
            </a:solidFill>
            <a:latin typeface="Poppins Light" panose="00000400000000000000" pitchFamily="2" charset="0"/>
            <a:cs typeface="Poppins Light" panose="00000400000000000000" pitchFamily="2" charset="0"/>
          </a:endParaRPr>
        </a:p>
      </dsp:txBody>
      <dsp:txXfrm>
        <a:off x="5887380" y="2159991"/>
        <a:ext cx="1764698" cy="1176465"/>
      </dsp:txXfrm>
    </dsp:sp>
    <dsp:sp modelId="{382B6380-604F-45F9-B45C-9C3CFFADF17B}">
      <dsp:nvSpPr>
        <dsp:cNvPr id="0" name=""/>
        <dsp:cNvSpPr/>
      </dsp:nvSpPr>
      <dsp:spPr>
        <a:xfrm>
          <a:off x="7946195" y="2159991"/>
          <a:ext cx="2941163" cy="1176465"/>
        </a:xfrm>
        <a:prstGeom prst="chevron">
          <a:avLst/>
        </a:prstGeom>
        <a:solidFill>
          <a:srgbClr val="EB50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right size, RACI &amp; train</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8534428" y="2159991"/>
        <a:ext cx="1764698" cy="11764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35AD6-BBE1-4622-B7F4-FA85A8A9B29C}">
      <dsp:nvSpPr>
        <dsp:cNvPr id="0" name=""/>
        <dsp:cNvSpPr/>
      </dsp:nvSpPr>
      <dsp:spPr>
        <a:xfrm>
          <a:off x="5052" y="2159991"/>
          <a:ext cx="2941163" cy="1176465"/>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design “one” process </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93285" y="2159991"/>
        <a:ext cx="1764698" cy="1176465"/>
      </dsp:txXfrm>
    </dsp:sp>
    <dsp:sp modelId="{3297BA29-BB4E-48A8-98D3-4FF6DD0B260C}">
      <dsp:nvSpPr>
        <dsp:cNvPr id="0" name=""/>
        <dsp:cNvSpPr/>
      </dsp:nvSpPr>
      <dsp:spPr>
        <a:xfrm>
          <a:off x="2652100" y="2159991"/>
          <a:ext cx="2941163" cy="1176465"/>
        </a:xfrm>
        <a:prstGeom prst="chevron">
          <a:avLst/>
        </a:prstGeom>
        <a:solidFill>
          <a:schemeClr val="accent4">
            <a:hueOff val="1305795"/>
            <a:satOff val="2648"/>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ensure performance can be measured</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3240333" y="2159991"/>
        <a:ext cx="1764698" cy="1176465"/>
      </dsp:txXfrm>
    </dsp:sp>
    <dsp:sp modelId="{08552E98-86DE-4132-B937-5E06A976365B}">
      <dsp:nvSpPr>
        <dsp:cNvPr id="0" name=""/>
        <dsp:cNvSpPr/>
      </dsp:nvSpPr>
      <dsp:spPr>
        <a:xfrm>
          <a:off x="5299147" y="2159991"/>
          <a:ext cx="2941163" cy="1176465"/>
        </a:xfrm>
        <a:prstGeom prst="chevron">
          <a:avLst/>
        </a:prstGeom>
        <a:solidFill>
          <a:schemeClr val="accent4">
            <a:hueOff val="2611589"/>
            <a:satOff val="5295"/>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Poppins Light" panose="00000400000000000000" pitchFamily="2" charset="0"/>
              <a:cs typeface="Poppins Light" panose="00000400000000000000" pitchFamily="2" charset="0"/>
            </a:rPr>
            <a:t>apply best fit technologies</a:t>
          </a:r>
          <a:endParaRPr lang="en-GB" sz="1400" b="1" kern="1200">
            <a:solidFill>
              <a:schemeClr val="tx1"/>
            </a:solidFill>
            <a:latin typeface="Poppins Light" panose="00000400000000000000" pitchFamily="2" charset="0"/>
            <a:cs typeface="Poppins Light" panose="00000400000000000000" pitchFamily="2" charset="0"/>
          </a:endParaRPr>
        </a:p>
      </dsp:txBody>
      <dsp:txXfrm>
        <a:off x="5887380" y="2159991"/>
        <a:ext cx="1764698" cy="1176465"/>
      </dsp:txXfrm>
    </dsp:sp>
    <dsp:sp modelId="{382B6380-604F-45F9-B45C-9C3CFFADF17B}">
      <dsp:nvSpPr>
        <dsp:cNvPr id="0" name=""/>
        <dsp:cNvSpPr/>
      </dsp:nvSpPr>
      <dsp:spPr>
        <a:xfrm>
          <a:off x="7946195" y="2159991"/>
          <a:ext cx="2941163" cy="1176465"/>
        </a:xfrm>
        <a:prstGeom prst="chevron">
          <a:avLst/>
        </a:prstGeom>
        <a:solidFill>
          <a:srgbClr val="EB50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Poppins Light" panose="00000400000000000000" pitchFamily="2" charset="0"/>
              <a:cs typeface="Poppins Light" panose="00000400000000000000" pitchFamily="2" charset="0"/>
            </a:rPr>
            <a:t>4. right size, RACI &amp; train</a:t>
          </a:r>
          <a:endParaRPr lang="en-GB" sz="1800" b="1" kern="1200">
            <a:solidFill>
              <a:schemeClr val="bg1"/>
            </a:solidFill>
            <a:latin typeface="Poppins Light" panose="00000400000000000000" pitchFamily="2" charset="0"/>
            <a:cs typeface="Poppins Light" panose="00000400000000000000" pitchFamily="2" charset="0"/>
          </a:endParaRPr>
        </a:p>
      </dsp:txBody>
      <dsp:txXfrm>
        <a:off x="8534428" y="2159991"/>
        <a:ext cx="1764698" cy="11764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D1D2A-1ED5-48F4-A12A-B249ABA08D23}">
      <dsp:nvSpPr>
        <dsp:cNvPr id="0" name=""/>
        <dsp:cNvSpPr/>
      </dsp:nvSpPr>
      <dsp:spPr>
        <a:xfrm>
          <a:off x="2428" y="0"/>
          <a:ext cx="2161471" cy="61011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Awareness</a:t>
          </a:r>
          <a:endParaRPr lang="en-GB" sz="1200" kern="1200">
            <a:latin typeface="Poppins SemiBold" panose="00000700000000000000" pitchFamily="2" charset="0"/>
            <a:cs typeface="Poppins SemiBold" panose="00000700000000000000" pitchFamily="2" charset="0"/>
          </a:endParaRPr>
        </a:p>
      </dsp:txBody>
      <dsp:txXfrm>
        <a:off x="307484" y="0"/>
        <a:ext cx="1551360" cy="610111"/>
      </dsp:txXfrm>
    </dsp:sp>
    <dsp:sp modelId="{83F18F4B-1C33-48A6-A5E8-43D39720FF29}">
      <dsp:nvSpPr>
        <dsp:cNvPr id="0" name=""/>
        <dsp:cNvSpPr/>
      </dsp:nvSpPr>
      <dsp:spPr>
        <a:xfrm>
          <a:off x="1947752" y="0"/>
          <a:ext cx="2161471" cy="61011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Consideration</a:t>
          </a:r>
          <a:endParaRPr lang="en-GB" sz="1200" kern="1200">
            <a:latin typeface="Poppins SemiBold" panose="00000700000000000000" pitchFamily="2" charset="0"/>
            <a:cs typeface="Poppins SemiBold" panose="00000700000000000000" pitchFamily="2" charset="0"/>
          </a:endParaRPr>
        </a:p>
      </dsp:txBody>
      <dsp:txXfrm>
        <a:off x="2252808" y="0"/>
        <a:ext cx="1551360" cy="610111"/>
      </dsp:txXfrm>
    </dsp:sp>
    <dsp:sp modelId="{2DCF2ACB-4BED-4001-AD1B-DA8172988A05}">
      <dsp:nvSpPr>
        <dsp:cNvPr id="0" name=""/>
        <dsp:cNvSpPr/>
      </dsp:nvSpPr>
      <dsp:spPr>
        <a:xfrm>
          <a:off x="3893076" y="0"/>
          <a:ext cx="2161471" cy="61011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Purchase</a:t>
          </a:r>
          <a:endParaRPr lang="en-GB" sz="1200" kern="1200">
            <a:latin typeface="Poppins SemiBold" panose="00000700000000000000" pitchFamily="2" charset="0"/>
            <a:cs typeface="Poppins SemiBold" panose="00000700000000000000" pitchFamily="2" charset="0"/>
          </a:endParaRPr>
        </a:p>
      </dsp:txBody>
      <dsp:txXfrm>
        <a:off x="4198132" y="0"/>
        <a:ext cx="1551360" cy="610111"/>
      </dsp:txXfrm>
    </dsp:sp>
    <dsp:sp modelId="{AC3F2CCC-FAE7-4EBB-8D92-E757EAB3D2B7}">
      <dsp:nvSpPr>
        <dsp:cNvPr id="0" name=""/>
        <dsp:cNvSpPr/>
      </dsp:nvSpPr>
      <dsp:spPr>
        <a:xfrm>
          <a:off x="5838401" y="0"/>
          <a:ext cx="2161471" cy="61011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Service</a:t>
          </a:r>
          <a:endParaRPr lang="en-GB" sz="1200" kern="1200">
            <a:latin typeface="Poppins SemiBold" panose="00000700000000000000" pitchFamily="2" charset="0"/>
            <a:cs typeface="Poppins SemiBold" panose="00000700000000000000" pitchFamily="2" charset="0"/>
          </a:endParaRPr>
        </a:p>
      </dsp:txBody>
      <dsp:txXfrm>
        <a:off x="6143457" y="0"/>
        <a:ext cx="1551360" cy="610111"/>
      </dsp:txXfrm>
    </dsp:sp>
    <dsp:sp modelId="{D69A443D-F1E1-47A8-8AAA-630D095BB4E8}">
      <dsp:nvSpPr>
        <dsp:cNvPr id="0" name=""/>
        <dsp:cNvSpPr/>
      </dsp:nvSpPr>
      <dsp:spPr>
        <a:xfrm>
          <a:off x="7783725" y="0"/>
          <a:ext cx="2161471" cy="61011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Loyalty</a:t>
          </a:r>
          <a:endParaRPr lang="en-GB" sz="1200" kern="1200">
            <a:latin typeface="Poppins SemiBold" panose="00000700000000000000" pitchFamily="2" charset="0"/>
            <a:cs typeface="Poppins SemiBold" panose="00000700000000000000" pitchFamily="2" charset="0"/>
          </a:endParaRPr>
        </a:p>
      </dsp:txBody>
      <dsp:txXfrm>
        <a:off x="8088781" y="0"/>
        <a:ext cx="1551360" cy="6101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11600-A83F-4A64-9BCB-A6A8A2ECBF9E}">
      <dsp:nvSpPr>
        <dsp:cNvPr id="0" name=""/>
        <dsp:cNvSpPr/>
      </dsp:nvSpPr>
      <dsp:spPr>
        <a:xfrm>
          <a:off x="3176"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Identify internal and external customers</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32246" y="466861"/>
        <a:ext cx="1144913" cy="934378"/>
      </dsp:txXfrm>
    </dsp:sp>
    <dsp:sp modelId="{66B08E7C-C86C-4B49-B19C-D7DA01C05A34}">
      <dsp:nvSpPr>
        <dsp:cNvPr id="0" name=""/>
        <dsp:cNvSpPr/>
      </dsp:nvSpPr>
      <dsp:spPr>
        <a:xfrm>
          <a:off x="1326535"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1326535" y="844542"/>
        <a:ext cx="178533" cy="179015"/>
      </dsp:txXfrm>
    </dsp:sp>
    <dsp:sp modelId="{6D15DC6E-CBEE-4F0E-AC8F-E118B3E1814F}">
      <dsp:nvSpPr>
        <dsp:cNvPr id="0" name=""/>
        <dsp:cNvSpPr/>
      </dsp:nvSpPr>
      <dsp:spPr>
        <a:xfrm>
          <a:off x="1687451"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List and prioritise the customer</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1716521" y="466861"/>
        <a:ext cx="1144913" cy="934378"/>
      </dsp:txXfrm>
    </dsp:sp>
    <dsp:sp modelId="{B5827ABE-B357-4731-A979-744B584D3C08}">
      <dsp:nvSpPr>
        <dsp:cNvPr id="0" name=""/>
        <dsp:cNvSpPr/>
      </dsp:nvSpPr>
      <dsp:spPr>
        <a:xfrm>
          <a:off x="3010809"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3010809" y="844542"/>
        <a:ext cx="178533" cy="179015"/>
      </dsp:txXfrm>
    </dsp:sp>
    <dsp:sp modelId="{1C499BFA-1A4F-4669-9780-A51B0F18B284}">
      <dsp:nvSpPr>
        <dsp:cNvPr id="0" name=""/>
        <dsp:cNvSpPr/>
      </dsp:nvSpPr>
      <dsp:spPr>
        <a:xfrm>
          <a:off x="3371725"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Plan VOC data collection</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3400795" y="466861"/>
        <a:ext cx="1144913" cy="934378"/>
      </dsp:txXfrm>
    </dsp:sp>
    <dsp:sp modelId="{7DE5870D-7739-4C7E-B363-8DCD9A931CC3}">
      <dsp:nvSpPr>
        <dsp:cNvPr id="0" name=""/>
        <dsp:cNvSpPr/>
      </dsp:nvSpPr>
      <dsp:spPr>
        <a:xfrm>
          <a:off x="4695084"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4695084" y="844542"/>
        <a:ext cx="178533" cy="179015"/>
      </dsp:txXfrm>
    </dsp:sp>
    <dsp:sp modelId="{2D0F56FA-2CDE-4AC1-A304-045129E278E9}">
      <dsp:nvSpPr>
        <dsp:cNvPr id="0" name=""/>
        <dsp:cNvSpPr/>
      </dsp:nvSpPr>
      <dsp:spPr>
        <a:xfrm>
          <a:off x="5056000"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Collect VOC data</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5085070" y="466861"/>
        <a:ext cx="1144913" cy="934378"/>
      </dsp:txXfrm>
    </dsp:sp>
    <dsp:sp modelId="{B383D089-AD3E-4DD0-B001-4FEA68993F81}">
      <dsp:nvSpPr>
        <dsp:cNvPr id="0" name=""/>
        <dsp:cNvSpPr/>
      </dsp:nvSpPr>
      <dsp:spPr>
        <a:xfrm>
          <a:off x="6379358"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6379358" y="844542"/>
        <a:ext cx="178533" cy="179015"/>
      </dsp:txXfrm>
    </dsp:sp>
    <dsp:sp modelId="{65269A2B-5296-42EB-A16F-68D2D8266BBC}">
      <dsp:nvSpPr>
        <dsp:cNvPr id="0" name=""/>
        <dsp:cNvSpPr/>
      </dsp:nvSpPr>
      <dsp:spPr>
        <a:xfrm>
          <a:off x="6740274"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Translate CTCs into CTQs</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6769344" y="466861"/>
        <a:ext cx="1144913" cy="934378"/>
      </dsp:txXfrm>
    </dsp:sp>
    <dsp:sp modelId="{48823039-94F6-4741-A1AD-86A338C42D42}">
      <dsp:nvSpPr>
        <dsp:cNvPr id="0" name=""/>
        <dsp:cNvSpPr/>
      </dsp:nvSpPr>
      <dsp:spPr>
        <a:xfrm>
          <a:off x="8063633"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8063633" y="844542"/>
        <a:ext cx="178533" cy="179015"/>
      </dsp:txXfrm>
    </dsp:sp>
    <dsp:sp modelId="{30BBDC0A-845D-4795-9F6C-5D9072E60447}">
      <dsp:nvSpPr>
        <dsp:cNvPr id="0" name=""/>
        <dsp:cNvSpPr/>
      </dsp:nvSpPr>
      <dsp:spPr>
        <a:xfrm>
          <a:off x="8424549"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Prioritise CTQs</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8453619" y="466861"/>
        <a:ext cx="1144913" cy="934378"/>
      </dsp:txXfrm>
    </dsp:sp>
    <dsp:sp modelId="{10FCD297-71AC-40A2-B341-E2A9FC78A140}">
      <dsp:nvSpPr>
        <dsp:cNvPr id="0" name=""/>
        <dsp:cNvSpPr/>
      </dsp:nvSpPr>
      <dsp:spPr>
        <a:xfrm>
          <a:off x="9747907" y="784871"/>
          <a:ext cx="255047" cy="29835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9747907" y="844542"/>
        <a:ext cx="178533" cy="179015"/>
      </dsp:txXfrm>
    </dsp:sp>
    <dsp:sp modelId="{8592C1E0-D534-40CE-B17A-2EF349D36621}">
      <dsp:nvSpPr>
        <dsp:cNvPr id="0" name=""/>
        <dsp:cNvSpPr/>
      </dsp:nvSpPr>
      <dsp:spPr>
        <a:xfrm>
          <a:off x="10108823" y="437791"/>
          <a:ext cx="1203053" cy="992518"/>
        </a:xfrm>
        <a:prstGeom prst="roundRect">
          <a:avLst>
            <a:gd name="adj" fmla="val 10000"/>
          </a:avLst>
        </a:prstGeom>
        <a:noFill/>
        <a:ln w="19050" cap="flat" cmpd="sng" algn="ctr">
          <a:solidFill>
            <a:srgbClr val="FFC000"/>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Poppins Light" panose="00000400000000000000" pitchFamily="2" charset="0"/>
              <a:ea typeface="+mn-ea"/>
              <a:cs typeface="Poppins Light" panose="00000400000000000000" pitchFamily="2" charset="0"/>
            </a:rPr>
            <a:t>Confirm CTQs with the customer</a:t>
          </a:r>
          <a:endParaRPr lang="en-GB" sz="1200" kern="1200">
            <a:solidFill>
              <a:srgbClr val="FFFFFF"/>
            </a:solidFill>
            <a:latin typeface="Poppins Light" panose="00000400000000000000" pitchFamily="2" charset="0"/>
            <a:ea typeface="+mn-ea"/>
            <a:cs typeface="Poppins Light" panose="00000400000000000000" pitchFamily="2" charset="0"/>
          </a:endParaRPr>
        </a:p>
      </dsp:txBody>
      <dsp:txXfrm>
        <a:off x="10137893" y="466861"/>
        <a:ext cx="1144913" cy="9343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496A0-33CC-44AA-BD66-623F2FC55683}">
      <dsp:nvSpPr>
        <dsp:cNvPr id="0" name=""/>
        <dsp:cNvSpPr/>
      </dsp:nvSpPr>
      <dsp:spPr>
        <a:xfrm>
          <a:off x="1581492" y="519697"/>
          <a:ext cx="3221591" cy="3221591"/>
        </a:xfrm>
        <a:prstGeom prst="blockArc">
          <a:avLst>
            <a:gd name="adj1" fmla="val 10881561"/>
            <a:gd name="adj2" fmla="val 16173518"/>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EF2249-A6D5-4BBE-9D8D-8AB3133A01A2}">
      <dsp:nvSpPr>
        <dsp:cNvPr id="0" name=""/>
        <dsp:cNvSpPr/>
      </dsp:nvSpPr>
      <dsp:spPr>
        <a:xfrm>
          <a:off x="1581935" y="482371"/>
          <a:ext cx="3221591" cy="3221591"/>
        </a:xfrm>
        <a:prstGeom prst="blockArc">
          <a:avLst>
            <a:gd name="adj1" fmla="val 5400000"/>
            <a:gd name="adj2" fmla="val 108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939FB1-9A21-417D-AB6F-BF9D1E4DDFE8}">
      <dsp:nvSpPr>
        <dsp:cNvPr id="0" name=""/>
        <dsp:cNvSpPr/>
      </dsp:nvSpPr>
      <dsp:spPr>
        <a:xfrm>
          <a:off x="1581935" y="482371"/>
          <a:ext cx="3221591" cy="3221591"/>
        </a:xfrm>
        <a:prstGeom prst="blockArc">
          <a:avLst>
            <a:gd name="adj1" fmla="val 0"/>
            <a:gd name="adj2" fmla="val 54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881B6F-A287-49F7-B5F5-6447E483033C}">
      <dsp:nvSpPr>
        <dsp:cNvPr id="0" name=""/>
        <dsp:cNvSpPr/>
      </dsp:nvSpPr>
      <dsp:spPr>
        <a:xfrm>
          <a:off x="1582378" y="519690"/>
          <a:ext cx="3221591" cy="3221591"/>
        </a:xfrm>
        <a:prstGeom prst="blockArc">
          <a:avLst>
            <a:gd name="adj1" fmla="val 16171584"/>
            <a:gd name="adj2" fmla="val 21518454"/>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AA93BB-1636-419E-A387-AABDA529A337}">
      <dsp:nvSpPr>
        <dsp:cNvPr id="0" name=""/>
        <dsp:cNvSpPr/>
      </dsp:nvSpPr>
      <dsp:spPr>
        <a:xfrm>
          <a:off x="2450670" y="1351106"/>
          <a:ext cx="1484121" cy="1484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a:latin typeface="Poppins SemiBold" panose="00000700000000000000" pitchFamily="2" charset="0"/>
              <a:cs typeface="Poppins SemiBold" panose="00000700000000000000" pitchFamily="2" charset="0"/>
            </a:rPr>
            <a:t>CoE</a:t>
          </a:r>
          <a:endParaRPr lang="en-GB" sz="3800" kern="1200">
            <a:latin typeface="Poppins SemiBold" panose="00000700000000000000" pitchFamily="2" charset="0"/>
            <a:cs typeface="Poppins SemiBold" panose="00000700000000000000" pitchFamily="2" charset="0"/>
          </a:endParaRPr>
        </a:p>
      </dsp:txBody>
      <dsp:txXfrm>
        <a:off x="2668014" y="1568450"/>
        <a:ext cx="1049433" cy="1049433"/>
      </dsp:txXfrm>
    </dsp:sp>
    <dsp:sp modelId="{C67CDE17-A39B-482F-A323-D99BB5B46F55}">
      <dsp:nvSpPr>
        <dsp:cNvPr id="0" name=""/>
        <dsp:cNvSpPr/>
      </dsp:nvSpPr>
      <dsp:spPr>
        <a:xfrm>
          <a:off x="2660726" y="37701"/>
          <a:ext cx="1038884" cy="1038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Poppins SemiBold" panose="00000700000000000000" pitchFamily="2" charset="0"/>
              <a:cs typeface="Poppins SemiBold" panose="00000700000000000000" pitchFamily="2" charset="0"/>
            </a:rPr>
            <a:t>Functions</a:t>
          </a:r>
          <a:endParaRPr lang="en-GB" sz="1100" kern="1200">
            <a:latin typeface="Poppins SemiBold" panose="00000700000000000000" pitchFamily="2" charset="0"/>
            <a:cs typeface="Poppins SemiBold" panose="00000700000000000000" pitchFamily="2" charset="0"/>
          </a:endParaRPr>
        </a:p>
      </dsp:txBody>
      <dsp:txXfrm>
        <a:off x="2812867" y="189842"/>
        <a:ext cx="734602" cy="734602"/>
      </dsp:txXfrm>
    </dsp:sp>
    <dsp:sp modelId="{A02C2D1B-5BA5-4A11-A31B-9DE7AB237094}">
      <dsp:nvSpPr>
        <dsp:cNvPr id="0" name=""/>
        <dsp:cNvSpPr/>
      </dsp:nvSpPr>
      <dsp:spPr>
        <a:xfrm>
          <a:off x="4246685" y="1573725"/>
          <a:ext cx="1038884" cy="1038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Business Units</a:t>
          </a:r>
          <a:endParaRPr lang="en-GB" sz="1200" kern="1200">
            <a:latin typeface="Poppins SemiBold" panose="00000700000000000000" pitchFamily="2" charset="0"/>
            <a:cs typeface="Poppins SemiBold" panose="00000700000000000000" pitchFamily="2" charset="0"/>
          </a:endParaRPr>
        </a:p>
      </dsp:txBody>
      <dsp:txXfrm>
        <a:off x="4398826" y="1725866"/>
        <a:ext cx="734602" cy="734602"/>
      </dsp:txXfrm>
    </dsp:sp>
    <dsp:sp modelId="{44D864B0-8A9A-45B1-AA85-FD3DE1495D89}">
      <dsp:nvSpPr>
        <dsp:cNvPr id="0" name=""/>
        <dsp:cNvSpPr/>
      </dsp:nvSpPr>
      <dsp:spPr>
        <a:xfrm>
          <a:off x="2673289" y="3147121"/>
          <a:ext cx="1038884" cy="1038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Poppins SemiBold" panose="00000700000000000000" pitchFamily="2" charset="0"/>
              <a:cs typeface="Poppins SemiBold" panose="00000700000000000000" pitchFamily="2" charset="0"/>
            </a:rPr>
            <a:t>Shared Services</a:t>
          </a:r>
          <a:endParaRPr lang="en-GB" sz="1200" kern="1200">
            <a:latin typeface="Poppins SemiBold" panose="00000700000000000000" pitchFamily="2" charset="0"/>
            <a:cs typeface="Poppins SemiBold" panose="00000700000000000000" pitchFamily="2" charset="0"/>
          </a:endParaRPr>
        </a:p>
      </dsp:txBody>
      <dsp:txXfrm>
        <a:off x="2825430" y="3299262"/>
        <a:ext cx="734602" cy="734602"/>
      </dsp:txXfrm>
    </dsp:sp>
    <dsp:sp modelId="{BFBC8CD0-16F0-4635-89E1-86F9F6211815}">
      <dsp:nvSpPr>
        <dsp:cNvPr id="0" name=""/>
        <dsp:cNvSpPr/>
      </dsp:nvSpPr>
      <dsp:spPr>
        <a:xfrm>
          <a:off x="1099893" y="1573725"/>
          <a:ext cx="1038884" cy="10388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Poppins SemiBold" panose="00000700000000000000" pitchFamily="2" charset="0"/>
              <a:cs typeface="Poppins SemiBold" panose="00000700000000000000" pitchFamily="2" charset="0"/>
            </a:rPr>
            <a:t>Technical Support</a:t>
          </a:r>
          <a:endParaRPr lang="en-GB" sz="1100" kern="1200">
            <a:latin typeface="Poppins SemiBold" panose="00000700000000000000" pitchFamily="2" charset="0"/>
            <a:cs typeface="Poppins SemiBold" panose="00000700000000000000" pitchFamily="2" charset="0"/>
          </a:endParaRPr>
        </a:p>
      </dsp:txBody>
      <dsp:txXfrm>
        <a:off x="1252034" y="1725866"/>
        <a:ext cx="734602" cy="7346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A4CE6-053E-4042-A3E2-85A4FAEF09C2}">
      <dsp:nvSpPr>
        <dsp:cNvPr id="0" name=""/>
        <dsp:cNvSpPr/>
      </dsp:nvSpPr>
      <dsp:spPr>
        <a:xfrm>
          <a:off x="2973682" y="1449253"/>
          <a:ext cx="1842064" cy="1593459"/>
        </a:xfrm>
        <a:prstGeom prst="hexagon">
          <a:avLst>
            <a:gd name="adj" fmla="val 28570"/>
            <a:gd name="vf" fmla="val 115470"/>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latin typeface="Poppins SemiBold" panose="00000700000000000000" pitchFamily="2" charset="0"/>
              <a:cs typeface="Poppins SemiBold" panose="00000700000000000000" pitchFamily="2" charset="0"/>
            </a:rPr>
            <a:t>Centre of excellence</a:t>
          </a:r>
        </a:p>
      </dsp:txBody>
      <dsp:txXfrm>
        <a:off x="3278938" y="1713311"/>
        <a:ext cx="1231552" cy="1065343"/>
      </dsp:txXfrm>
    </dsp:sp>
    <dsp:sp modelId="{32368B18-B45A-4AE1-AA3A-F1EBA34E2B43}">
      <dsp:nvSpPr>
        <dsp:cNvPr id="0" name=""/>
        <dsp:cNvSpPr/>
      </dsp:nvSpPr>
      <dsp:spPr>
        <a:xfrm>
          <a:off x="4127168" y="686890"/>
          <a:ext cx="695005" cy="598839"/>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97DF9-3AE6-47EC-BB9E-9463BD9D00E7}">
      <dsp:nvSpPr>
        <dsp:cNvPr id="0" name=""/>
        <dsp:cNvSpPr/>
      </dsp:nvSpPr>
      <dsp:spPr>
        <a:xfrm>
          <a:off x="3171788" y="0"/>
          <a:ext cx="1509558" cy="1305945"/>
        </a:xfrm>
        <a:prstGeom prst="hexagon">
          <a:avLst>
            <a:gd name="adj" fmla="val 28570"/>
            <a:gd name="vf" fmla="val 11547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Continuously improving processes</a:t>
          </a:r>
        </a:p>
      </dsp:txBody>
      <dsp:txXfrm>
        <a:off x="3421954" y="216423"/>
        <a:ext cx="1009226" cy="873099"/>
      </dsp:txXfrm>
    </dsp:sp>
    <dsp:sp modelId="{7B3CD7B5-790B-4E12-A51C-D2ACBB33DED3}">
      <dsp:nvSpPr>
        <dsp:cNvPr id="0" name=""/>
        <dsp:cNvSpPr/>
      </dsp:nvSpPr>
      <dsp:spPr>
        <a:xfrm>
          <a:off x="4938293" y="1806400"/>
          <a:ext cx="695005" cy="598839"/>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08656-61A5-45D2-864D-887591AB2722}">
      <dsp:nvSpPr>
        <dsp:cNvPr id="0" name=""/>
        <dsp:cNvSpPr/>
      </dsp:nvSpPr>
      <dsp:spPr>
        <a:xfrm>
          <a:off x="4527803" y="803243"/>
          <a:ext cx="1509558" cy="1305945"/>
        </a:xfrm>
        <a:prstGeom prst="hexagon">
          <a:avLst>
            <a:gd name="adj" fmla="val 28570"/>
            <a:gd name="vf" fmla="val 115470"/>
          </a:avLst>
        </a:prstGeom>
        <a:solidFill>
          <a:schemeClr val="accent4">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0" kern="1200">
              <a:latin typeface="Poppins SemiBold" panose="00000700000000000000" pitchFamily="2" charset="0"/>
              <a:cs typeface="Poppins SemiBold" panose="00000700000000000000" pitchFamily="2" charset="0"/>
            </a:rPr>
            <a:t>Strong, representative team with solid knowledge</a:t>
          </a:r>
        </a:p>
      </dsp:txBody>
      <dsp:txXfrm>
        <a:off x="4777969" y="1019666"/>
        <a:ext cx="1009226" cy="873099"/>
      </dsp:txXfrm>
    </dsp:sp>
    <dsp:sp modelId="{F77A78FB-35A1-491B-BF37-FB23103016B6}">
      <dsp:nvSpPr>
        <dsp:cNvPr id="0" name=""/>
        <dsp:cNvSpPr/>
      </dsp:nvSpPr>
      <dsp:spPr>
        <a:xfrm>
          <a:off x="4374834" y="3070117"/>
          <a:ext cx="695005" cy="598839"/>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0115F-DCDB-4708-B434-6A2F40849E34}">
      <dsp:nvSpPr>
        <dsp:cNvPr id="0" name=""/>
        <dsp:cNvSpPr/>
      </dsp:nvSpPr>
      <dsp:spPr>
        <a:xfrm>
          <a:off x="4527803" y="2382328"/>
          <a:ext cx="1509558" cy="1305945"/>
        </a:xfrm>
        <a:prstGeom prst="hexagon">
          <a:avLst>
            <a:gd name="adj" fmla="val 28570"/>
            <a:gd name="vf" fmla="val 115470"/>
          </a:avLst>
        </a:prstGeom>
        <a:solidFill>
          <a:schemeClr val="accent4">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Reusable components</a:t>
          </a:r>
        </a:p>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‘Work smart not hard’ </a:t>
          </a:r>
        </a:p>
      </dsp:txBody>
      <dsp:txXfrm>
        <a:off x="4777969" y="2598751"/>
        <a:ext cx="1009226" cy="873099"/>
      </dsp:txXfrm>
    </dsp:sp>
    <dsp:sp modelId="{FD803AAA-8699-45BE-B400-53918E3ACB9C}">
      <dsp:nvSpPr>
        <dsp:cNvPr id="0" name=""/>
        <dsp:cNvSpPr/>
      </dsp:nvSpPr>
      <dsp:spPr>
        <a:xfrm>
          <a:off x="2977110" y="3201295"/>
          <a:ext cx="695005" cy="598839"/>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94870-9188-4AE3-8978-CBF58C84266C}">
      <dsp:nvSpPr>
        <dsp:cNvPr id="0" name=""/>
        <dsp:cNvSpPr/>
      </dsp:nvSpPr>
      <dsp:spPr>
        <a:xfrm>
          <a:off x="3143363" y="3186470"/>
          <a:ext cx="1509558" cy="1305945"/>
        </a:xfrm>
        <a:prstGeom prst="hexagon">
          <a:avLst>
            <a:gd name="adj" fmla="val 28570"/>
            <a:gd name="vf" fmla="val 115470"/>
          </a:avLst>
        </a:prstGeom>
        <a:solidFill>
          <a:schemeClr val="accent4">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Design standards &amp; best practice</a:t>
          </a:r>
        </a:p>
      </dsp:txBody>
      <dsp:txXfrm>
        <a:off x="3393529" y="3402893"/>
        <a:ext cx="1009226" cy="873099"/>
      </dsp:txXfrm>
    </dsp:sp>
    <dsp:sp modelId="{FBC82B4B-C44A-4151-B498-C07C94518809}">
      <dsp:nvSpPr>
        <dsp:cNvPr id="0" name=""/>
        <dsp:cNvSpPr/>
      </dsp:nvSpPr>
      <dsp:spPr>
        <a:xfrm>
          <a:off x="2152702" y="2082234"/>
          <a:ext cx="695005" cy="598839"/>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B3428-68C6-424E-B945-350100454905}">
      <dsp:nvSpPr>
        <dsp:cNvPr id="0" name=""/>
        <dsp:cNvSpPr/>
      </dsp:nvSpPr>
      <dsp:spPr>
        <a:xfrm>
          <a:off x="1752495" y="2383226"/>
          <a:ext cx="1509558" cy="1305945"/>
        </a:xfrm>
        <a:prstGeom prst="hexagon">
          <a:avLst>
            <a:gd name="adj" fmla="val 28570"/>
            <a:gd name="vf" fmla="val 115470"/>
          </a:avLst>
        </a:prstGeom>
        <a:solidFill>
          <a:schemeClr val="accent4">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Stable monitored environments</a:t>
          </a:r>
        </a:p>
      </dsp:txBody>
      <dsp:txXfrm>
        <a:off x="2002661" y="2599649"/>
        <a:ext cx="1009226" cy="873099"/>
      </dsp:txXfrm>
    </dsp:sp>
    <dsp:sp modelId="{C3E0F40F-6320-4FCA-BF80-52063230EDC1}">
      <dsp:nvSpPr>
        <dsp:cNvPr id="0" name=""/>
        <dsp:cNvSpPr/>
      </dsp:nvSpPr>
      <dsp:spPr>
        <a:xfrm>
          <a:off x="1752495" y="801447"/>
          <a:ext cx="1509558" cy="1305945"/>
        </a:xfrm>
        <a:prstGeom prst="hexagon">
          <a:avLst>
            <a:gd name="adj" fmla="val 28570"/>
            <a:gd name="vf" fmla="val 11547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latin typeface="Poppins SemiBold" panose="00000700000000000000" pitchFamily="2" charset="0"/>
              <a:cs typeface="Poppins SemiBold" panose="00000700000000000000" pitchFamily="2" charset="0"/>
            </a:rPr>
            <a:t>Lightweight but consistent governance</a:t>
          </a:r>
        </a:p>
      </dsp:txBody>
      <dsp:txXfrm>
        <a:off x="2002661" y="1017870"/>
        <a:ext cx="1009226" cy="8730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59D5F8-98BB-5245-92A7-7AAC4EDCD9AB}"/>
              </a:ext>
            </a:extLst>
          </p:cNvPr>
          <p:cNvSpPr>
            <a:spLocks noGrp="1"/>
          </p:cNvSpPr>
          <p:nvPr>
            <p:ph type="hdr" sz="quarter"/>
          </p:nvPr>
        </p:nvSpPr>
        <p:spPr>
          <a:xfrm>
            <a:off x="0" y="0"/>
            <a:ext cx="2949787" cy="498693"/>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6CC3B389-FAF6-D540-BE4D-ADEC8530F3A9}"/>
              </a:ext>
            </a:extLst>
          </p:cNvPr>
          <p:cNvSpPr>
            <a:spLocks noGrp="1"/>
          </p:cNvSpPr>
          <p:nvPr>
            <p:ph type="dt" sz="quarter" idx="1"/>
          </p:nvPr>
        </p:nvSpPr>
        <p:spPr>
          <a:xfrm>
            <a:off x="3855838" y="0"/>
            <a:ext cx="2949787" cy="498693"/>
          </a:xfrm>
          <a:prstGeom prst="rect">
            <a:avLst/>
          </a:prstGeom>
        </p:spPr>
        <p:txBody>
          <a:bodyPr vert="horz" lIns="94229" tIns="47114" rIns="94229" bIns="47114" rtlCol="0"/>
          <a:lstStyle>
            <a:lvl1pPr algn="r">
              <a:defRPr sz="1200"/>
            </a:lvl1pPr>
          </a:lstStyle>
          <a:p>
            <a:fld id="{2C2A846E-F71B-824E-BB74-925AB5C8020D}" type="datetimeFigureOut">
              <a:rPr lang="en-US" smtClean="0"/>
              <a:t>8/20/2025</a:t>
            </a:fld>
            <a:endParaRPr lang="en-US"/>
          </a:p>
        </p:txBody>
      </p:sp>
      <p:sp>
        <p:nvSpPr>
          <p:cNvPr id="4" name="Footer Placeholder 3">
            <a:extLst>
              <a:ext uri="{FF2B5EF4-FFF2-40B4-BE49-F238E27FC236}">
                <a16:creationId xmlns:a16="http://schemas.microsoft.com/office/drawing/2014/main" id="{745E2E2E-FA6E-B241-8CAF-7F5CBCDC2DD0}"/>
              </a:ext>
            </a:extLst>
          </p:cNvPr>
          <p:cNvSpPr>
            <a:spLocks noGrp="1"/>
          </p:cNvSpPr>
          <p:nvPr>
            <p:ph type="ftr" sz="quarter" idx="2"/>
          </p:nvPr>
        </p:nvSpPr>
        <p:spPr>
          <a:xfrm>
            <a:off x="0" y="9440647"/>
            <a:ext cx="2949787" cy="498692"/>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421D991-50DC-6C44-B2A1-4ED18C63BD48}"/>
              </a:ext>
            </a:extLst>
          </p:cNvPr>
          <p:cNvSpPr>
            <a:spLocks noGrp="1"/>
          </p:cNvSpPr>
          <p:nvPr>
            <p:ph type="sldNum" sz="quarter" idx="3"/>
          </p:nvPr>
        </p:nvSpPr>
        <p:spPr>
          <a:xfrm>
            <a:off x="3855838" y="9440647"/>
            <a:ext cx="2949787" cy="498692"/>
          </a:xfrm>
          <a:prstGeom prst="rect">
            <a:avLst/>
          </a:prstGeom>
        </p:spPr>
        <p:txBody>
          <a:bodyPr vert="horz" lIns="94229" tIns="47114" rIns="94229" bIns="47114" rtlCol="0" anchor="b"/>
          <a:lstStyle>
            <a:lvl1pPr algn="r">
              <a:defRPr sz="1200"/>
            </a:lvl1pPr>
          </a:lstStyle>
          <a:p>
            <a:fld id="{7C29C980-A0DF-8D47-AF0D-1BCDDB4137E1}" type="slidenum">
              <a:rPr lang="en-US" smtClean="0"/>
              <a:t>‹#›</a:t>
            </a:fld>
            <a:endParaRPr lang="en-US"/>
          </a:p>
        </p:txBody>
      </p:sp>
    </p:spTree>
    <p:extLst>
      <p:ext uri="{BB962C8B-B14F-4D97-AF65-F5344CB8AC3E}">
        <p14:creationId xmlns:p14="http://schemas.microsoft.com/office/powerpoint/2010/main" val="3015408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193" cy="49747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5487" y="0"/>
            <a:ext cx="2950193" cy="497471"/>
          </a:xfrm>
          <a:prstGeom prst="rect">
            <a:avLst/>
          </a:prstGeom>
        </p:spPr>
        <p:txBody>
          <a:bodyPr vert="horz" lIns="91440" tIns="45720" rIns="91440" bIns="45720" rtlCol="0"/>
          <a:lstStyle>
            <a:lvl1pPr algn="r">
              <a:defRPr sz="1200"/>
            </a:lvl1pPr>
          </a:lstStyle>
          <a:p>
            <a:fld id="{48085458-4A75-4A3E-A3F5-08667C1A9CB5}" type="datetimeFigureOut">
              <a:rPr lang="en-GB" smtClean="0"/>
              <a:t>20/08/2025</a:t>
            </a:fld>
            <a:endParaRPr lang="en-GB"/>
          </a:p>
        </p:txBody>
      </p:sp>
      <p:sp>
        <p:nvSpPr>
          <p:cNvPr id="4" name="Slide Image Placeholder 3"/>
          <p:cNvSpPr>
            <a:spLocks noGrp="1" noRot="1" noChangeAspect="1"/>
          </p:cNvSpPr>
          <p:nvPr>
            <p:ph type="sldImg" idx="2"/>
          </p:nvPr>
        </p:nvSpPr>
        <p:spPr>
          <a:xfrm>
            <a:off x="422275" y="1241425"/>
            <a:ext cx="5962650" cy="3354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112" y="4783117"/>
            <a:ext cx="5446977" cy="391422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1867"/>
            <a:ext cx="2950193" cy="49747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5487" y="9441867"/>
            <a:ext cx="2950193" cy="497471"/>
          </a:xfrm>
          <a:prstGeom prst="rect">
            <a:avLst/>
          </a:prstGeom>
        </p:spPr>
        <p:txBody>
          <a:bodyPr vert="horz" lIns="91440" tIns="45720" rIns="91440" bIns="45720" rtlCol="0" anchor="b"/>
          <a:lstStyle>
            <a:lvl1pPr algn="r">
              <a:defRPr sz="1200"/>
            </a:lvl1pPr>
          </a:lstStyle>
          <a:p>
            <a:fld id="{B7F8883E-B092-4043-A2B4-834F2912D271}" type="slidenum">
              <a:rPr lang="en-GB" smtClean="0"/>
              <a:t>‹#›</a:t>
            </a:fld>
            <a:endParaRPr lang="en-GB"/>
          </a:p>
        </p:txBody>
      </p:sp>
    </p:spTree>
    <p:extLst>
      <p:ext uri="{BB962C8B-B14F-4D97-AF65-F5344CB8AC3E}">
        <p14:creationId xmlns:p14="http://schemas.microsoft.com/office/powerpoint/2010/main" val="4188602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accent4">
                    <a:lumMod val="60000"/>
                    <a:lumOff val="40000"/>
                  </a:schemeClr>
                </a:solidFill>
                <a:latin typeface="Poppins Light" pitchFamily="2" charset="77"/>
                <a:cs typeface="Poppins Light" pitchFamily="2" charset="77"/>
              </a:rPr>
              <a:t>Variation - </a:t>
            </a:r>
            <a:r>
              <a:rPr lang="en-GB" sz="1200" dirty="0">
                <a:solidFill>
                  <a:schemeClr val="bg1"/>
                </a:solidFill>
                <a:latin typeface="Poppins Light" pitchFamily="2" charset="77"/>
                <a:cs typeface="Poppins Light" pitchFamily="2" charset="77"/>
              </a:rPr>
              <a:t>PRS has a more complex asset approval and refurbishment process leading to variation in steps and the documentation produced</a:t>
            </a:r>
          </a:p>
          <a:p>
            <a:r>
              <a:rPr lang="en-GB" sz="1200" b="1" dirty="0">
                <a:solidFill>
                  <a:schemeClr val="accent4">
                    <a:lumMod val="60000"/>
                    <a:lumOff val="40000"/>
                  </a:schemeClr>
                </a:solidFill>
                <a:latin typeface="Poppins Light" pitchFamily="2" charset="77"/>
                <a:cs typeface="Poppins Light" pitchFamily="2" charset="77"/>
              </a:rPr>
              <a:t>Manual work - </a:t>
            </a:r>
            <a:r>
              <a:rPr lang="en-GB" sz="1200" dirty="0">
                <a:solidFill>
                  <a:schemeClr val="bg1"/>
                </a:solidFill>
                <a:latin typeface="Poppins Light" pitchFamily="2" charset="77"/>
                <a:cs typeface="Poppins Light" pitchFamily="2" charset="77"/>
              </a:rPr>
              <a:t>Process and technology changes over time have led to data being stored locally and not visible within systems, resulting in teams overprocessing</a:t>
            </a:r>
          </a:p>
          <a:p>
            <a:r>
              <a:rPr lang="en-GB" sz="1200" b="1" dirty="0">
                <a:solidFill>
                  <a:schemeClr val="accent4">
                    <a:lumMod val="60000"/>
                    <a:lumOff val="40000"/>
                  </a:schemeClr>
                </a:solidFill>
                <a:latin typeface="Poppins Light" pitchFamily="2" charset="77"/>
                <a:cs typeface="Poppins Light" pitchFamily="2" charset="77"/>
              </a:rPr>
              <a:t>Tracking MIMO across systems - </a:t>
            </a:r>
            <a:r>
              <a:rPr lang="en-GB" sz="1200" dirty="0">
                <a:solidFill>
                  <a:schemeClr val="bg1"/>
                </a:solidFill>
                <a:latin typeface="Poppins Light" pitchFamily="2" charset="77"/>
                <a:cs typeface="Poppins Light" pitchFamily="2" charset="77"/>
              </a:rPr>
              <a:t>Multiple business areas work across different systems preventing visibility of task statuses, creating inefficiency</a:t>
            </a:r>
          </a:p>
          <a:p>
            <a:r>
              <a:rPr lang="en-GB" sz="1200" b="1" dirty="0">
                <a:solidFill>
                  <a:schemeClr val="accent4">
                    <a:lumMod val="60000"/>
                    <a:lumOff val="40000"/>
                  </a:schemeClr>
                </a:solidFill>
                <a:latin typeface="Poppins Light" pitchFamily="2" charset="77"/>
                <a:cs typeface="Poppins Light" pitchFamily="2" charset="77"/>
              </a:rPr>
              <a:t>System limitations - </a:t>
            </a:r>
            <a:r>
              <a:rPr lang="en-GB" sz="1200" dirty="0">
                <a:solidFill>
                  <a:schemeClr val="bg1"/>
                </a:solidFill>
                <a:latin typeface="Poppins Light" pitchFamily="2" charset="77"/>
                <a:cs typeface="Poppins Light" pitchFamily="2" charset="77"/>
              </a:rPr>
              <a:t>There is a lack of accountability due to unclear handover points and field technology limitations resulting in missing or delayed data within systems and frustration between teams</a:t>
            </a:r>
            <a:endParaRPr lang="en-GB" sz="1200" b="1" dirty="0">
              <a:solidFill>
                <a:schemeClr val="accent4">
                  <a:lumMod val="60000"/>
                  <a:lumOff val="40000"/>
                </a:schemeClr>
              </a:solidFill>
              <a:latin typeface="Poppins Light" pitchFamily="2" charset="77"/>
              <a:cs typeface="Poppins Light" pitchFamily="2" charset="77"/>
            </a:endParaRPr>
          </a:p>
          <a:p>
            <a:r>
              <a:rPr lang="en-GB" sz="1200" b="1" dirty="0">
                <a:solidFill>
                  <a:schemeClr val="accent4">
                    <a:lumMod val="60000"/>
                    <a:lumOff val="40000"/>
                  </a:schemeClr>
                </a:solidFill>
                <a:latin typeface="Poppins Light" pitchFamily="2" charset="77"/>
                <a:cs typeface="Poppins Light" pitchFamily="2" charset="77"/>
              </a:rPr>
              <a:t>People &amp; training - </a:t>
            </a:r>
            <a:r>
              <a:rPr lang="en-GB" sz="1200" dirty="0">
                <a:solidFill>
                  <a:schemeClr val="bg1"/>
                </a:solidFill>
                <a:latin typeface="Poppins Light" pitchFamily="2" charset="77"/>
                <a:cs typeface="Poppins Light" pitchFamily="2" charset="77"/>
              </a:rPr>
              <a:t>Variance in sizing's </a:t>
            </a:r>
            <a:r>
              <a:rPr lang="en-GB" sz="1200" b="1" dirty="0">
                <a:solidFill>
                  <a:schemeClr val="bg1"/>
                </a:solidFill>
                <a:latin typeface="Poppins Light" pitchFamily="2" charset="77"/>
                <a:cs typeface="Poppins Light" pitchFamily="2" charset="77"/>
              </a:rPr>
              <a:t>- </a:t>
            </a:r>
            <a:r>
              <a:rPr lang="en-GB" sz="1200" dirty="0">
                <a:solidFill>
                  <a:schemeClr val="bg1"/>
                </a:solidFill>
                <a:latin typeface="Poppins Light" pitchFamily="2" charset="77"/>
                <a:cs typeface="Poppins Light" pitchFamily="2" charset="77"/>
              </a:rPr>
              <a:t>Different ratios of properties to managers and dedicated internal resource, north to south, have led to frustrations among people and delays in processing voids/ information gaps</a:t>
            </a:r>
          </a:p>
          <a:p>
            <a:r>
              <a:rPr lang="en-GB" sz="1200" b="1" dirty="0">
                <a:solidFill>
                  <a:schemeClr val="accent4">
                    <a:lumMod val="60000"/>
                    <a:lumOff val="40000"/>
                  </a:schemeClr>
                </a:solidFill>
                <a:latin typeface="Poppins Light" pitchFamily="2" charset="77"/>
                <a:cs typeface="Poppins Light" pitchFamily="2" charset="77"/>
              </a:rPr>
              <a:t>Data gaps/ performance - </a:t>
            </a:r>
            <a:r>
              <a:rPr lang="en-GB" sz="1200" dirty="0">
                <a:solidFill>
                  <a:schemeClr val="bg1"/>
                </a:solidFill>
                <a:latin typeface="Poppins Light" pitchFamily="2" charset="77"/>
                <a:cs typeface="Poppins Light" pitchFamily="2" charset="77"/>
              </a:rPr>
              <a:t>No single version of the truth, resulting in unkempt KPIs and no true picture of the voids cost or performance…</a:t>
            </a:r>
          </a:p>
          <a:p>
            <a:endParaRPr lang="en-GB" sz="1200" dirty="0">
              <a:solidFill>
                <a:schemeClr val="bg1"/>
              </a:solidFill>
              <a:latin typeface="Poppins Light" pitchFamily="2" charset="77"/>
              <a:cs typeface="Poppins Light" pitchFamily="2" charset="77"/>
            </a:endParaRP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6</a:t>
            </a:fld>
            <a:endParaRPr lang="en-GB"/>
          </a:p>
        </p:txBody>
      </p:sp>
    </p:spTree>
    <p:extLst>
      <p:ext uri="{BB962C8B-B14F-4D97-AF65-F5344CB8AC3E}">
        <p14:creationId xmlns:p14="http://schemas.microsoft.com/office/powerpoint/2010/main" val="187240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a:solidFill>
                  <a:schemeClr val="bg1"/>
                </a:solidFill>
                <a:latin typeface="Poppins Light" pitchFamily="2" charset="77"/>
                <a:cs typeface="Poppins Light" pitchFamily="2" charset="77"/>
              </a:rPr>
              <a:t>Overlay the standardised and simplified process with best fit technology:</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Deep dive into technologies, with a decision made on moving the entire process to one system or integrating systems to reduce double keying and ensure visibility of end-to-end void status between teams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Automation of any manual tasks that sit outside of Grainger systems e.g. third party portals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Digitise communications and information transfer with tenants through utilising applications (spike/ salesforce)</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Eliminate manual tasks through RPA, such as document transfers and emails with customers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Ensure data can be input by employees out in the field </a:t>
            </a:r>
          </a:p>
          <a:p>
            <a:endParaRPr lang="en-GB" sz="1400">
              <a:solidFill>
                <a:schemeClr val="bg1"/>
              </a:solidFill>
              <a:latin typeface="Poppins Light" pitchFamily="2" charset="77"/>
              <a:cs typeface="Poppins Light" pitchFamily="2" charset="77"/>
            </a:endParaRPr>
          </a:p>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15</a:t>
            </a:fld>
            <a:endParaRPr lang="en-GB"/>
          </a:p>
        </p:txBody>
      </p:sp>
    </p:spTree>
    <p:extLst>
      <p:ext uri="{BB962C8B-B14F-4D97-AF65-F5344CB8AC3E}">
        <p14:creationId xmlns:p14="http://schemas.microsoft.com/office/powerpoint/2010/main" val="208865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u="sng" dirty="0">
                <a:solidFill>
                  <a:schemeClr val="bg1"/>
                </a:solidFill>
                <a:latin typeface="Poppins Light" pitchFamily="2" charset="77"/>
                <a:cs typeface="Poppins Light" pitchFamily="2" charset="77"/>
              </a:rPr>
              <a:t>Accurate, accessible and visible process information</a:t>
            </a:r>
          </a:p>
          <a:p>
            <a:pPr marL="285750" indent="-285750">
              <a:buFont typeface="Arial" panose="020B0604020202020204" pitchFamily="34" charset="0"/>
              <a:buChar char="•"/>
            </a:pPr>
            <a:endParaRPr lang="en-GB" sz="1400" b="1" u="sng"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Once the process is standardised, simplify the technology to one system or ensure systems are integrated to reduce double keying</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all required information and data points are held and accessible within the systems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Evaluate the need for Qube within this process for transactional updates, mainly used by external refurbishment to log refurbishment details and Asset teams to and track and report on voids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Enhance technology to ensure field employees have access to the information they need to be able to update in near real time, reducing delays and frustrations downstream</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information is available and accurate for reporting, creating KPIs based on void costs and process performance leading the ability to right size team to property ratios and ringfences resource in other teams e.g. customer services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Create clear and measurable KPIs and implement accessible and extend dynamic dashboard style process tracking across the end-to-end process, not just within Salesforce</a:t>
            </a:r>
          </a:p>
          <a:p>
            <a:pPr lvl="1"/>
            <a:endParaRPr lang="en-GB" sz="1400" dirty="0">
              <a:solidFill>
                <a:schemeClr val="bg1"/>
              </a:solidFill>
              <a:latin typeface="Poppins Light" pitchFamily="2" charset="77"/>
              <a:cs typeface="Poppins Light" pitchFamily="2" charset="77"/>
            </a:endParaRPr>
          </a:p>
          <a:p>
            <a:pPr lvl="1"/>
            <a:r>
              <a:rPr lang="en-GB" sz="1400" dirty="0">
                <a:solidFill>
                  <a:schemeClr val="bg1"/>
                </a:solidFill>
                <a:latin typeface="Poppins Light" pitchFamily="2" charset="77"/>
                <a:cs typeface="Poppins Light" pitchFamily="2" charset="77"/>
              </a:rPr>
              <a:t>This would reduce the need for XX emails and XX tracking reports and improve </a:t>
            </a: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16</a:t>
            </a:fld>
            <a:endParaRPr lang="en-GB"/>
          </a:p>
        </p:txBody>
      </p:sp>
    </p:spTree>
    <p:extLst>
      <p:ext uri="{BB962C8B-B14F-4D97-AF65-F5344CB8AC3E}">
        <p14:creationId xmlns:p14="http://schemas.microsoft.com/office/powerpoint/2010/main" val="393360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19</a:t>
            </a:fld>
            <a:endParaRPr lang="en-GB"/>
          </a:p>
        </p:txBody>
      </p:sp>
    </p:spTree>
    <p:extLst>
      <p:ext uri="{BB962C8B-B14F-4D97-AF65-F5344CB8AC3E}">
        <p14:creationId xmlns:p14="http://schemas.microsoft.com/office/powerpoint/2010/main" val="243174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63</a:t>
            </a:fld>
            <a:endParaRPr lang="en-GB"/>
          </a:p>
        </p:txBody>
      </p:sp>
    </p:spTree>
    <p:extLst>
      <p:ext uri="{BB962C8B-B14F-4D97-AF65-F5344CB8AC3E}">
        <p14:creationId xmlns:p14="http://schemas.microsoft.com/office/powerpoint/2010/main" val="2956202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64</a:t>
            </a:fld>
            <a:endParaRPr lang="en-GB"/>
          </a:p>
        </p:txBody>
      </p:sp>
    </p:spTree>
    <p:extLst>
      <p:ext uri="{BB962C8B-B14F-4D97-AF65-F5344CB8AC3E}">
        <p14:creationId xmlns:p14="http://schemas.microsoft.com/office/powerpoint/2010/main" val="121210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65</a:t>
            </a:fld>
            <a:endParaRPr lang="en-GB"/>
          </a:p>
        </p:txBody>
      </p:sp>
    </p:spTree>
    <p:extLst>
      <p:ext uri="{BB962C8B-B14F-4D97-AF65-F5344CB8AC3E}">
        <p14:creationId xmlns:p14="http://schemas.microsoft.com/office/powerpoint/2010/main" val="418809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66</a:t>
            </a:fld>
            <a:endParaRPr lang="en-GB"/>
          </a:p>
        </p:txBody>
      </p:sp>
    </p:spTree>
    <p:extLst>
      <p:ext uri="{BB962C8B-B14F-4D97-AF65-F5344CB8AC3E}">
        <p14:creationId xmlns:p14="http://schemas.microsoft.com/office/powerpoint/2010/main" val="160717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67</a:t>
            </a:fld>
            <a:endParaRPr lang="en-GB"/>
          </a:p>
        </p:txBody>
      </p:sp>
    </p:spTree>
    <p:extLst>
      <p:ext uri="{BB962C8B-B14F-4D97-AF65-F5344CB8AC3E}">
        <p14:creationId xmlns:p14="http://schemas.microsoft.com/office/powerpoint/2010/main" val="53010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68</a:t>
            </a:fld>
            <a:endParaRPr lang="en-GB"/>
          </a:p>
        </p:txBody>
      </p:sp>
    </p:spTree>
    <p:extLst>
      <p:ext uri="{BB962C8B-B14F-4D97-AF65-F5344CB8AC3E}">
        <p14:creationId xmlns:p14="http://schemas.microsoft.com/office/powerpoint/2010/main" val="2376041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7F8883E-B092-4043-A2B4-834F2912D271}" type="slidenum">
              <a:rPr lang="en-GB" smtClean="0"/>
              <a:t>7</a:t>
            </a:fld>
            <a:endParaRPr lang="en-GB"/>
          </a:p>
        </p:txBody>
      </p:sp>
    </p:spTree>
    <p:extLst>
      <p:ext uri="{BB962C8B-B14F-4D97-AF65-F5344CB8AC3E}">
        <p14:creationId xmlns:p14="http://schemas.microsoft.com/office/powerpoint/2010/main" val="356533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Digitise and structure the notice to quit received by tenants, mirroring the inputs needed in MRI to be able to automatically kick start the process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Approval layers and workflows accessed within the system, with notifications for actions required</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Use automation to ensure all historic unit intelligence is uploaded to the system and available to populate downstream documentation/decision making, such as key location and previous refurbishment dates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Create logic-based rules to reduce the need for clarification and guidance on refurbishment/sell/ refresh, based on length of time since previous works and properties proactively marked to sell– reducing XX</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Automating rules-based tasks within systems to reduce manual steps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Utilise customer facing technology to automate deposit returns/ compliance documentation required on move in – reducing XX </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Automate any data input/ collection to third party systems and portals such as tenancy deposit, utilities, council tax – reducing XX </a:t>
            </a: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8</a:t>
            </a:fld>
            <a:endParaRPr lang="en-GB"/>
          </a:p>
        </p:txBody>
      </p:sp>
    </p:spTree>
    <p:extLst>
      <p:ext uri="{BB962C8B-B14F-4D97-AF65-F5344CB8AC3E}">
        <p14:creationId xmlns:p14="http://schemas.microsoft.com/office/powerpoint/2010/main" val="190306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Digitise and structure the notice to quit received by tenants, mirroring the inputs needed in MRI to be able to automatically kick start the process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Approval layers and workflows accessed within the system, with notifications for actions required</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Use automation to ensure all historic unit intelligence is uploaded to the system and available to populate downstream documentation/decision making, such as key location and previous refurbishment dates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Create logic-based rules to reduce the need for clarification and guidance on refurbishment/sell/ refresh, based on length of time since previous works and properties proactively marked to sell– reducing XX</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Automating rules-based tasks within systems to reduce manual steps</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Utilise customer facing technology to automate deposit returns/ compliance documentation required on move in – reducing XX </a:t>
            </a:r>
          </a:p>
          <a:p>
            <a:pPr marL="285750" indent="-285750">
              <a:buFont typeface="Arial" panose="020B0604020202020204" pitchFamily="34" charset="0"/>
              <a:buChar char="•"/>
            </a:pPr>
            <a:endParaRPr lang="en-GB"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Automate any data input/ collection to third party systems and portals such as tenancy deposit, utilities, council tax – reducing XX </a:t>
            </a: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9</a:t>
            </a:fld>
            <a:endParaRPr lang="en-GB"/>
          </a:p>
        </p:txBody>
      </p:sp>
    </p:spTree>
    <p:extLst>
      <p:ext uri="{BB962C8B-B14F-4D97-AF65-F5344CB8AC3E}">
        <p14:creationId xmlns:p14="http://schemas.microsoft.com/office/powerpoint/2010/main" val="3233608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u="sng" dirty="0">
                <a:solidFill>
                  <a:schemeClr val="bg1"/>
                </a:solidFill>
                <a:latin typeface="Poppins Light" pitchFamily="2" charset="77"/>
                <a:cs typeface="Poppins Light" pitchFamily="2" charset="77"/>
              </a:rPr>
              <a:t>Accurate, accessible and visible process information</a:t>
            </a:r>
          </a:p>
          <a:p>
            <a:pPr marL="285750" indent="-285750">
              <a:buFont typeface="Arial" panose="020B0604020202020204" pitchFamily="34" charset="0"/>
              <a:buChar char="•"/>
            </a:pPr>
            <a:endParaRPr lang="en-GB" sz="1400" b="1" u="sng"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Once the process is standardised, simplify the technology to one system or ensure systems are integrated to reduce double keying</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all required information and data points are held and accessible within the systems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Evaluate the need for Qube within this process for transactional updates, mainly used by external refurbishment to log refurbishment details and Asset teams to and track and report on voids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Enhance technology to ensure field employees have access to the information they need to be able to update in near real time, reducing delays and frustrations downstream</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information is available and accurate for reporting, creating KPIs based on void costs and process performance leading the ability to right size team to property ratios and ringfences resource in other teams e.g. customer services</a:t>
            </a: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Create clear and measurable KPIs and implement accessible and extend dynamic dashboard style process tracking across the end-to-end process, not just within Salesforce</a:t>
            </a:r>
          </a:p>
          <a:p>
            <a:pPr lvl="1"/>
            <a:endParaRPr lang="en-GB" sz="1400" dirty="0">
              <a:solidFill>
                <a:schemeClr val="bg1"/>
              </a:solidFill>
              <a:latin typeface="Poppins Light" pitchFamily="2" charset="77"/>
              <a:cs typeface="Poppins Light" pitchFamily="2" charset="77"/>
            </a:endParaRPr>
          </a:p>
          <a:p>
            <a:pPr lvl="1"/>
            <a:r>
              <a:rPr lang="en-GB" sz="1400" dirty="0">
                <a:solidFill>
                  <a:schemeClr val="bg1"/>
                </a:solidFill>
                <a:latin typeface="Poppins Light" pitchFamily="2" charset="77"/>
                <a:cs typeface="Poppins Light" pitchFamily="2" charset="77"/>
              </a:rPr>
              <a:t>This would reduce the need for XX emails and XX tracking reports and improve </a:t>
            </a: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10</a:t>
            </a:fld>
            <a:endParaRPr lang="en-GB"/>
          </a:p>
        </p:txBody>
      </p:sp>
    </p:spTree>
    <p:extLst>
      <p:ext uri="{BB962C8B-B14F-4D97-AF65-F5344CB8AC3E}">
        <p14:creationId xmlns:p14="http://schemas.microsoft.com/office/powerpoint/2010/main" val="102081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11</a:t>
            </a:fld>
            <a:endParaRPr lang="en-GB"/>
          </a:p>
        </p:txBody>
      </p:sp>
    </p:spTree>
    <p:extLst>
      <p:ext uri="{BB962C8B-B14F-4D97-AF65-F5344CB8AC3E}">
        <p14:creationId xmlns:p14="http://schemas.microsoft.com/office/powerpoint/2010/main" val="419326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12</a:t>
            </a:fld>
            <a:endParaRPr lang="en-GB"/>
          </a:p>
        </p:txBody>
      </p:sp>
    </p:spTree>
    <p:extLst>
      <p:ext uri="{BB962C8B-B14F-4D97-AF65-F5344CB8AC3E}">
        <p14:creationId xmlns:p14="http://schemas.microsoft.com/office/powerpoint/2010/main" val="94127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Overlay the standardised and simplified process with best fit technology:</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Deep dive into technologies, with a decision made on moving the entire process to one system or integrating systems to reduce double keying and ensure visibility of end-to-end void status between teams</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Automation of any manual tasks that sit outside of Grainger systems e.g. third party portals</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Digitise communications and information transfer with tenants through utilising applications (spike/ salesforce)</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Eliminate manual tasks through RPA, such as document transfers and emails with customers</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data can be input by employees out in the field </a:t>
            </a:r>
          </a:p>
          <a:p>
            <a:endParaRPr lang="en-GB" sz="1400" dirty="0">
              <a:solidFill>
                <a:schemeClr val="bg1"/>
              </a:solidFill>
              <a:latin typeface="Poppins Light" pitchFamily="2" charset="77"/>
              <a:cs typeface="Poppins Light" pitchFamily="2" charset="77"/>
            </a:endParaRPr>
          </a:p>
          <a:p>
            <a:endParaRPr lang="en-GB" dirty="0"/>
          </a:p>
        </p:txBody>
      </p:sp>
      <p:sp>
        <p:nvSpPr>
          <p:cNvPr id="4" name="Slide Number Placeholder 3"/>
          <p:cNvSpPr>
            <a:spLocks noGrp="1"/>
          </p:cNvSpPr>
          <p:nvPr>
            <p:ph type="sldNum" sz="quarter" idx="5"/>
          </p:nvPr>
        </p:nvSpPr>
        <p:spPr/>
        <p:txBody>
          <a:bodyPr/>
          <a:lstStyle/>
          <a:p>
            <a:fld id="{B7F8883E-B092-4043-A2B4-834F2912D271}" type="slidenum">
              <a:rPr lang="en-GB" smtClean="0"/>
              <a:t>13</a:t>
            </a:fld>
            <a:endParaRPr lang="en-GB"/>
          </a:p>
        </p:txBody>
      </p:sp>
    </p:spTree>
    <p:extLst>
      <p:ext uri="{BB962C8B-B14F-4D97-AF65-F5344CB8AC3E}">
        <p14:creationId xmlns:p14="http://schemas.microsoft.com/office/powerpoint/2010/main" val="3667836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a:solidFill>
                  <a:schemeClr val="bg1"/>
                </a:solidFill>
                <a:latin typeface="Poppins Light" pitchFamily="2" charset="77"/>
                <a:cs typeface="Poppins Light" pitchFamily="2" charset="77"/>
              </a:rPr>
              <a:t>Overlay the standardised and simplified process with best fit technology:</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Deep dive into technologies, with a decision made on moving the entire process to one system or integrating systems to reduce double keying and ensure visibility of end-to-end void status between teams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Automation of any manual tasks that sit outside of Grainger systems e.g. third party portals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Digitise communications and information transfer with tenants through utilising applications (spike/ salesforce)</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Eliminate manual tasks through RPA, such as document transfers and emails with customers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Ensure data can be input by employees out in the field </a:t>
            </a:r>
          </a:p>
          <a:p>
            <a:endParaRPr lang="en-GB" sz="1400">
              <a:solidFill>
                <a:schemeClr val="bg1"/>
              </a:solidFill>
              <a:latin typeface="Poppins Light" pitchFamily="2" charset="77"/>
              <a:cs typeface="Poppins Light" pitchFamily="2" charset="77"/>
            </a:endParaRPr>
          </a:p>
          <a:p>
            <a:endParaRPr lang="en-GB"/>
          </a:p>
        </p:txBody>
      </p:sp>
      <p:sp>
        <p:nvSpPr>
          <p:cNvPr id="4" name="Slide Number Placeholder 3"/>
          <p:cNvSpPr>
            <a:spLocks noGrp="1"/>
          </p:cNvSpPr>
          <p:nvPr>
            <p:ph type="sldNum" sz="quarter" idx="5"/>
          </p:nvPr>
        </p:nvSpPr>
        <p:spPr/>
        <p:txBody>
          <a:bodyPr/>
          <a:lstStyle/>
          <a:p>
            <a:fld id="{B7F8883E-B092-4043-A2B4-834F2912D271}" type="slidenum">
              <a:rPr lang="en-GB" smtClean="0"/>
              <a:t>14</a:t>
            </a:fld>
            <a:endParaRPr lang="en-GB"/>
          </a:p>
        </p:txBody>
      </p:sp>
    </p:spTree>
    <p:extLst>
      <p:ext uri="{BB962C8B-B14F-4D97-AF65-F5344CB8AC3E}">
        <p14:creationId xmlns:p14="http://schemas.microsoft.com/office/powerpoint/2010/main" val="1381027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png"/><Relationship Id="rId9"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4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4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5A39B-EB3D-D780-B2EF-F6C27508823A}"/>
              </a:ext>
            </a:extLst>
          </p:cNvPr>
          <p:cNvPicPr>
            <a:picLocks noChangeAspect="1"/>
          </p:cNvPicPr>
          <p:nvPr userDrawn="1"/>
        </p:nvPicPr>
        <p:blipFill>
          <a:blip r:embed="rId2"/>
          <a:stretch>
            <a:fillRect/>
          </a:stretch>
        </p:blipFill>
        <p:spPr>
          <a:xfrm>
            <a:off x="8267700" y="0"/>
            <a:ext cx="3924300" cy="2197100"/>
          </a:xfrm>
          <a:prstGeom prst="rect">
            <a:avLst/>
          </a:prstGeom>
        </p:spPr>
      </p:pic>
      <p:pic>
        <p:nvPicPr>
          <p:cNvPr id="5" name="Picture 4">
            <a:extLst>
              <a:ext uri="{FF2B5EF4-FFF2-40B4-BE49-F238E27FC236}">
                <a16:creationId xmlns:a16="http://schemas.microsoft.com/office/drawing/2014/main" id="{BF9B8C25-CD21-3E43-3813-10D0451992F3}"/>
              </a:ext>
            </a:extLst>
          </p:cNvPr>
          <p:cNvPicPr>
            <a:picLocks noChangeAspect="1"/>
          </p:cNvPicPr>
          <p:nvPr userDrawn="1"/>
        </p:nvPicPr>
        <p:blipFill>
          <a:blip r:embed="rId3"/>
          <a:srcRect/>
          <a:stretch/>
        </p:blipFill>
        <p:spPr>
          <a:xfrm>
            <a:off x="7412325" y="1565275"/>
            <a:ext cx="3883606" cy="2197100"/>
          </a:xfrm>
          <a:prstGeom prst="rect">
            <a:avLst/>
          </a:prstGeom>
        </p:spPr>
      </p:pic>
      <p:pic>
        <p:nvPicPr>
          <p:cNvPr id="6" name="Picture 5">
            <a:extLst>
              <a:ext uri="{FF2B5EF4-FFF2-40B4-BE49-F238E27FC236}">
                <a16:creationId xmlns:a16="http://schemas.microsoft.com/office/drawing/2014/main" id="{57D0B1A7-0FB5-1213-E649-36391C88108A}"/>
              </a:ext>
            </a:extLst>
          </p:cNvPr>
          <p:cNvPicPr>
            <a:picLocks noChangeAspect="1"/>
          </p:cNvPicPr>
          <p:nvPr userDrawn="1"/>
        </p:nvPicPr>
        <p:blipFill>
          <a:blip r:embed="rId4"/>
          <a:stretch>
            <a:fillRect/>
          </a:stretch>
        </p:blipFill>
        <p:spPr>
          <a:xfrm>
            <a:off x="8255000" y="2663825"/>
            <a:ext cx="3937000" cy="2197100"/>
          </a:xfrm>
          <a:prstGeom prst="rect">
            <a:avLst/>
          </a:prstGeom>
        </p:spPr>
      </p:pic>
      <p:pic>
        <p:nvPicPr>
          <p:cNvPr id="7" name="Picture 6">
            <a:extLst>
              <a:ext uri="{FF2B5EF4-FFF2-40B4-BE49-F238E27FC236}">
                <a16:creationId xmlns:a16="http://schemas.microsoft.com/office/drawing/2014/main" id="{137594A0-7314-5477-3D15-8D3D303653CF}"/>
              </a:ext>
            </a:extLst>
          </p:cNvPr>
          <p:cNvPicPr>
            <a:picLocks noChangeAspect="1"/>
          </p:cNvPicPr>
          <p:nvPr userDrawn="1"/>
        </p:nvPicPr>
        <p:blipFill>
          <a:blip r:embed="rId5"/>
          <a:stretch>
            <a:fillRect/>
          </a:stretch>
        </p:blipFill>
        <p:spPr>
          <a:xfrm>
            <a:off x="7398328" y="4613564"/>
            <a:ext cx="3924300" cy="2209800"/>
          </a:xfrm>
          <a:prstGeom prst="rect">
            <a:avLst/>
          </a:prstGeom>
        </p:spPr>
      </p:pic>
      <p:sp>
        <p:nvSpPr>
          <p:cNvPr id="9" name="TextBox 8">
            <a:extLst>
              <a:ext uri="{FF2B5EF4-FFF2-40B4-BE49-F238E27FC236}">
                <a16:creationId xmlns:a16="http://schemas.microsoft.com/office/drawing/2014/main" id="{9A20A3CD-05E6-2283-8A12-360CE6C1035E}"/>
              </a:ext>
            </a:extLst>
          </p:cNvPr>
          <p:cNvSpPr txBox="1"/>
          <p:nvPr userDrawn="1"/>
        </p:nvSpPr>
        <p:spPr>
          <a:xfrm>
            <a:off x="105508" y="117231"/>
            <a:ext cx="69400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chemeClr val="bg1"/>
                </a:solidFill>
                <a:latin typeface="Poppins" pitchFamily="2" charset="77"/>
                <a:cs typeface="Poppins" pitchFamily="2" charset="77"/>
              </a:rPr>
              <a:t>instructions for use</a:t>
            </a:r>
          </a:p>
        </p:txBody>
      </p:sp>
      <p:sp>
        <p:nvSpPr>
          <p:cNvPr id="10" name="TextBox 9">
            <a:extLst>
              <a:ext uri="{FF2B5EF4-FFF2-40B4-BE49-F238E27FC236}">
                <a16:creationId xmlns:a16="http://schemas.microsoft.com/office/drawing/2014/main" id="{94ED43A7-1C0E-626F-8056-B0EEE512D935}"/>
              </a:ext>
            </a:extLst>
          </p:cNvPr>
          <p:cNvSpPr txBox="1"/>
          <p:nvPr userDrawn="1"/>
        </p:nvSpPr>
        <p:spPr>
          <a:xfrm>
            <a:off x="199292" y="785447"/>
            <a:ext cx="6693877" cy="590931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latin typeface="Poppins" pitchFamily="2" charset="77"/>
                <a:cs typeface="Poppins" pitchFamily="2" charset="77"/>
              </a:rPr>
              <a:t>We have created a number of preset templates slides to help keep a consistent brand image across all our PowerPoints</a:t>
            </a:r>
          </a:p>
          <a:p>
            <a:pPr marL="285750" indent="-285750">
              <a:buFont typeface="Arial" panose="020B0604020202020204" pitchFamily="34" charset="0"/>
              <a:buChar char="•"/>
            </a:pPr>
            <a:endParaRPr lang="en-US">
              <a:solidFill>
                <a:schemeClr val="bg1"/>
              </a:solidFill>
              <a:latin typeface="Poppins" pitchFamily="2" charset="77"/>
              <a:cs typeface="Poppins" pitchFamily="2" charset="77"/>
            </a:endParaRPr>
          </a:p>
          <a:p>
            <a:pPr marL="285750" indent="-285750">
              <a:buFont typeface="Arial" panose="020B0604020202020204" pitchFamily="34" charset="0"/>
              <a:buChar char="•"/>
            </a:pPr>
            <a:r>
              <a:rPr lang="en-US">
                <a:solidFill>
                  <a:schemeClr val="bg1"/>
                </a:solidFill>
                <a:latin typeface="Poppins" pitchFamily="2" charset="77"/>
                <a:cs typeface="Poppins" pitchFamily="2" charset="77"/>
              </a:rPr>
              <a:t>To begin, you can either use the example slides below or delete them and insert layouts of your choosing from the predefined list</a:t>
            </a:r>
          </a:p>
          <a:p>
            <a:pPr marL="285750" indent="-285750">
              <a:buFont typeface="Arial" panose="020B0604020202020204" pitchFamily="34" charset="0"/>
              <a:buChar char="•"/>
            </a:pPr>
            <a:endParaRPr lang="en-US">
              <a:solidFill>
                <a:schemeClr val="bg1"/>
              </a:solidFill>
              <a:latin typeface="Poppins" pitchFamily="2" charset="77"/>
              <a:cs typeface="Poppins" pitchFamily="2" charset="77"/>
            </a:endParaRPr>
          </a:p>
          <a:p>
            <a:pPr marL="285750" indent="-285750">
              <a:buFont typeface="Arial" panose="020B0604020202020204" pitchFamily="34" charset="0"/>
              <a:buChar char="•"/>
            </a:pPr>
            <a:r>
              <a:rPr lang="en-US">
                <a:solidFill>
                  <a:schemeClr val="bg1"/>
                </a:solidFill>
                <a:latin typeface="Poppins" pitchFamily="2" charset="77"/>
                <a:cs typeface="Poppins" pitchFamily="2" charset="77"/>
              </a:rPr>
              <a:t>To do so, ensure you have “Home” selected in the menu bar and then next to “New Slide”, click the arrow. You will see a number of different layout options – choose one you wish to use</a:t>
            </a:r>
          </a:p>
          <a:p>
            <a:pPr marL="285750" indent="-285750">
              <a:buFont typeface="Arial" panose="020B0604020202020204" pitchFamily="34" charset="0"/>
              <a:buChar char="•"/>
            </a:pPr>
            <a:endParaRPr lang="en-US">
              <a:solidFill>
                <a:schemeClr val="bg1"/>
              </a:solidFill>
              <a:latin typeface="Poppins" pitchFamily="2" charset="77"/>
              <a:cs typeface="Poppins" pitchFamily="2" charset="77"/>
            </a:endParaRPr>
          </a:p>
          <a:p>
            <a:pPr marL="285750" indent="-285750">
              <a:buFont typeface="Arial" panose="020B0604020202020204" pitchFamily="34" charset="0"/>
              <a:buChar char="•"/>
            </a:pPr>
            <a:r>
              <a:rPr lang="en-US">
                <a:solidFill>
                  <a:schemeClr val="bg1"/>
                </a:solidFill>
                <a:latin typeface="Poppins" pitchFamily="2" charset="77"/>
                <a:cs typeface="Poppins" pitchFamily="2" charset="77"/>
              </a:rPr>
              <a:t>Text styling should be preset already, however, please ensure that titles and subtitles are lowercase and all text is Poppins</a:t>
            </a:r>
          </a:p>
          <a:p>
            <a:pPr marL="285750" indent="-285750">
              <a:buFont typeface="Arial" panose="020B0604020202020204" pitchFamily="34" charset="0"/>
              <a:buChar char="•"/>
            </a:pPr>
            <a:endParaRPr lang="en-US">
              <a:solidFill>
                <a:schemeClr val="bg1"/>
              </a:solidFill>
              <a:latin typeface="Poppins" pitchFamily="2" charset="77"/>
              <a:cs typeface="Poppins" pitchFamily="2" charset="77"/>
            </a:endParaRPr>
          </a:p>
          <a:p>
            <a:pPr marL="285750" indent="-285750">
              <a:buFont typeface="Arial" panose="020B0604020202020204" pitchFamily="34" charset="0"/>
              <a:buChar char="•"/>
            </a:pPr>
            <a:r>
              <a:rPr lang="en-US">
                <a:solidFill>
                  <a:schemeClr val="bg1"/>
                </a:solidFill>
                <a:latin typeface="Poppins" pitchFamily="2" charset="77"/>
                <a:cs typeface="Poppins" pitchFamily="2" charset="77"/>
              </a:rPr>
              <a:t>Don’t forget to update the footer too!</a:t>
            </a:r>
          </a:p>
          <a:p>
            <a:pPr marL="285750" indent="-285750">
              <a:buFont typeface="Arial" panose="020B0604020202020204" pitchFamily="34" charset="0"/>
              <a:buChar char="•"/>
            </a:pPr>
            <a:endParaRPr lang="en-US">
              <a:solidFill>
                <a:schemeClr val="bg1"/>
              </a:solidFill>
              <a:latin typeface="Poppins" pitchFamily="2" charset="77"/>
              <a:cs typeface="Poppins" pitchFamily="2" charset="77"/>
            </a:endParaRPr>
          </a:p>
          <a:p>
            <a:pPr marL="285750" indent="-285750">
              <a:buFont typeface="Arial" panose="020B0604020202020204" pitchFamily="34" charset="0"/>
              <a:buChar char="•"/>
            </a:pPr>
            <a:r>
              <a:rPr lang="en-US">
                <a:solidFill>
                  <a:schemeClr val="bg1"/>
                </a:solidFill>
                <a:latin typeface="Poppins" pitchFamily="2" charset="77"/>
                <a:cs typeface="Poppins" pitchFamily="2" charset="77"/>
              </a:rPr>
              <a:t>If you need additional slide layout options, please ask PMO/Marketing</a:t>
            </a:r>
          </a:p>
        </p:txBody>
      </p:sp>
    </p:spTree>
    <p:extLst>
      <p:ext uri="{BB962C8B-B14F-4D97-AF65-F5344CB8AC3E}">
        <p14:creationId xmlns:p14="http://schemas.microsoft.com/office/powerpoint/2010/main" val="17651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_9">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869E0BE-5E28-27C9-44D8-CF6999E3FB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1051" y="146647"/>
            <a:ext cx="2847975" cy="2847975"/>
          </a:xfrm>
          <a:prstGeom prst="rect">
            <a:avLst/>
          </a:prstGeom>
        </p:spPr>
      </p:pic>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4"/>
          <a:srcRect/>
          <a:stretch/>
        </p:blipFill>
        <p:spPr>
          <a:xfrm>
            <a:off x="159429" y="0"/>
            <a:ext cx="3292029" cy="1217220"/>
          </a:xfrm>
          <a:prstGeom prst="rect">
            <a:avLst/>
          </a:prstGeom>
        </p:spPr>
      </p:pic>
      <p:sp>
        <p:nvSpPr>
          <p:cNvPr id="2" name="Text Placeholder 10">
            <a:extLst>
              <a:ext uri="{FF2B5EF4-FFF2-40B4-BE49-F238E27FC236}">
                <a16:creationId xmlns:a16="http://schemas.microsoft.com/office/drawing/2014/main" id="{4D089D98-EE36-B0A4-0CF8-39C73BB29E40}"/>
              </a:ext>
            </a:extLst>
          </p:cNvPr>
          <p:cNvSpPr>
            <a:spLocks noGrp="1"/>
          </p:cNvSpPr>
          <p:nvPr>
            <p:ph type="body" sz="quarter" idx="10" hasCustomPrompt="1"/>
          </p:nvPr>
        </p:nvSpPr>
        <p:spPr>
          <a:xfrm>
            <a:off x="457200" y="4489550"/>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4" name="Graphic 3">
            <a:extLst>
              <a:ext uri="{FF2B5EF4-FFF2-40B4-BE49-F238E27FC236}">
                <a16:creationId xmlns:a16="http://schemas.microsoft.com/office/drawing/2014/main" id="{9A33FE6B-35C0-18FB-70AC-8464B0367306}"/>
              </a:ext>
            </a:extLst>
          </p:cNvPr>
          <p:cNvPicPr>
            <a:picLocks noChangeAspect="1"/>
          </p:cNvPicPr>
          <p:nvPr userDrawn="1"/>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38295"/>
          <a:stretch/>
        </p:blipFill>
        <p:spPr>
          <a:xfrm>
            <a:off x="0" y="2747962"/>
            <a:ext cx="840466" cy="1362075"/>
          </a:xfrm>
          <a:prstGeom prst="rect">
            <a:avLst/>
          </a:prstGeom>
        </p:spPr>
      </p:pic>
      <p:pic>
        <p:nvPicPr>
          <p:cNvPr id="9" name="Graphic 8">
            <a:extLst>
              <a:ext uri="{FF2B5EF4-FFF2-40B4-BE49-F238E27FC236}">
                <a16:creationId xmlns:a16="http://schemas.microsoft.com/office/drawing/2014/main" id="{9FA8231D-91BE-B47F-109D-DA261FC74E27}"/>
              </a:ext>
            </a:extLst>
          </p:cNvPr>
          <p:cNvPicPr>
            <a:picLocks noChangeAspect="1"/>
          </p:cNvPicPr>
          <p:nvPr userDrawn="1"/>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28284" r="32969"/>
          <a:stretch/>
        </p:blipFill>
        <p:spPr>
          <a:xfrm>
            <a:off x="9178436" y="0"/>
            <a:ext cx="3013564" cy="3224212"/>
          </a:xfrm>
          <a:prstGeom prst="rect">
            <a:avLst/>
          </a:prstGeom>
        </p:spPr>
      </p:pic>
      <p:pic>
        <p:nvPicPr>
          <p:cNvPr id="11" name="Graphic 10">
            <a:extLst>
              <a:ext uri="{FF2B5EF4-FFF2-40B4-BE49-F238E27FC236}">
                <a16:creationId xmlns:a16="http://schemas.microsoft.com/office/drawing/2014/main" id="{C23F4603-2AD8-5783-5430-09FCB0249804}"/>
              </a:ext>
            </a:extLst>
          </p:cNvPr>
          <p:cNvPicPr>
            <a:picLocks noChangeAspect="1"/>
          </p:cNvPicPr>
          <p:nvPr userDrawn="1"/>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b="24804"/>
          <a:stretch/>
        </p:blipFill>
        <p:spPr>
          <a:xfrm>
            <a:off x="6696075" y="5310925"/>
            <a:ext cx="2057400" cy="1547075"/>
          </a:xfrm>
          <a:prstGeom prst="rect">
            <a:avLst/>
          </a:prstGeom>
        </p:spPr>
      </p:pic>
    </p:spTree>
    <p:extLst>
      <p:ext uri="{BB962C8B-B14F-4D97-AF65-F5344CB8AC3E}">
        <p14:creationId xmlns:p14="http://schemas.microsoft.com/office/powerpoint/2010/main" val="2106743759"/>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42913" y="2260600"/>
            <a:ext cx="965200" cy="2336800"/>
          </a:xfrm>
          <a:prstGeom prst="rect">
            <a:avLst/>
          </a:prstGeom>
        </p:spPr>
      </p:pic>
      <p:sp>
        <p:nvSpPr>
          <p:cNvPr id="2" name="Text Placeholder 10">
            <a:extLst>
              <a:ext uri="{FF2B5EF4-FFF2-40B4-BE49-F238E27FC236}">
                <a16:creationId xmlns:a16="http://schemas.microsoft.com/office/drawing/2014/main" id="{2332EFF2-7DE5-7CB9-0532-002D46BF515F}"/>
              </a:ext>
            </a:extLst>
          </p:cNvPr>
          <p:cNvSpPr>
            <a:spLocks noGrp="1"/>
          </p:cNvSpPr>
          <p:nvPr>
            <p:ph type="body" sz="quarter" idx="10" hasCustomPrompt="1"/>
          </p:nvPr>
        </p:nvSpPr>
        <p:spPr>
          <a:xfrm>
            <a:off x="1602335" y="2723037"/>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86648969"/>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
        <p:nvSpPr>
          <p:cNvPr id="2" name="Text Placeholder 10">
            <a:extLst>
              <a:ext uri="{FF2B5EF4-FFF2-40B4-BE49-F238E27FC236}">
                <a16:creationId xmlns:a16="http://schemas.microsoft.com/office/drawing/2014/main" id="{6512A7AE-61AD-3335-2C46-87795BE552FF}"/>
              </a:ext>
            </a:extLst>
          </p:cNvPr>
          <p:cNvSpPr>
            <a:spLocks noGrp="1"/>
          </p:cNvSpPr>
          <p:nvPr>
            <p:ph type="body" sz="quarter" idx="10" hasCustomPrompt="1"/>
          </p:nvPr>
        </p:nvSpPr>
        <p:spPr>
          <a:xfrm>
            <a:off x="1602335" y="2723037"/>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67886024"/>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
        <p:nvSpPr>
          <p:cNvPr id="2" name="Text Placeholder 10">
            <a:extLst>
              <a:ext uri="{FF2B5EF4-FFF2-40B4-BE49-F238E27FC236}">
                <a16:creationId xmlns:a16="http://schemas.microsoft.com/office/drawing/2014/main" id="{68D96FE0-0019-1CFB-DA15-7CD002B4C349}"/>
              </a:ext>
            </a:extLst>
          </p:cNvPr>
          <p:cNvSpPr>
            <a:spLocks noGrp="1"/>
          </p:cNvSpPr>
          <p:nvPr>
            <p:ph type="body" sz="quarter" idx="10" hasCustomPrompt="1"/>
          </p:nvPr>
        </p:nvSpPr>
        <p:spPr>
          <a:xfrm>
            <a:off x="1602335" y="2723037"/>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35793727"/>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
        <p:nvSpPr>
          <p:cNvPr id="2" name="Text Placeholder 10">
            <a:extLst>
              <a:ext uri="{FF2B5EF4-FFF2-40B4-BE49-F238E27FC236}">
                <a16:creationId xmlns:a16="http://schemas.microsoft.com/office/drawing/2014/main" id="{ABC5C92F-C22A-B114-C6B0-AA433F7EFB26}"/>
              </a:ext>
            </a:extLst>
          </p:cNvPr>
          <p:cNvSpPr>
            <a:spLocks noGrp="1"/>
          </p:cNvSpPr>
          <p:nvPr>
            <p:ph type="body" sz="quarter" idx="10" hasCustomPrompt="1"/>
          </p:nvPr>
        </p:nvSpPr>
        <p:spPr>
          <a:xfrm>
            <a:off x="1602335" y="2723037"/>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5120650"/>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16" name="Freeform 1">
            <a:extLst>
              <a:ext uri="{FF2B5EF4-FFF2-40B4-BE49-F238E27FC236}">
                <a16:creationId xmlns:a16="http://schemas.microsoft.com/office/drawing/2014/main" id="{397BFB52-3066-3E4F-97DB-053EA4E18C51}"/>
              </a:ext>
            </a:extLst>
          </p:cNvPr>
          <p:cNvSpPr>
            <a:spLocks noChangeAspect="1" noChangeArrowheads="1"/>
          </p:cNvSpPr>
          <p:nvPr userDrawn="1"/>
        </p:nvSpPr>
        <p:spPr bwMode="auto">
          <a:xfrm>
            <a:off x="10007029" y="3257"/>
            <a:ext cx="2184972" cy="6859787"/>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5"/>
              </a:gs>
              <a:gs pos="7000">
                <a:schemeClr val="accent6"/>
              </a:gs>
            </a:gsLst>
            <a:lin ang="5400000" scaled="1"/>
          </a:gradFill>
          <a:ln>
            <a:noFill/>
          </a:ln>
          <a:effectLst/>
        </p:spPr>
        <p:txBody>
          <a:bodyPr wrap="none" anchor="ctr"/>
          <a:lstStyle/>
          <a:p>
            <a:endParaRPr lang="en-US" sz="1801"/>
          </a:p>
        </p:txBody>
      </p:sp>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22784" y="0"/>
            <a:ext cx="3397331" cy="1259357"/>
          </a:xfrm>
          <a:prstGeom prst="rect">
            <a:avLst/>
          </a:prstGeom>
        </p:spPr>
      </p:pic>
      <p:sp>
        <p:nvSpPr>
          <p:cNvPr id="4" name="Title 3">
            <a:extLst>
              <a:ext uri="{FF2B5EF4-FFF2-40B4-BE49-F238E27FC236}">
                <a16:creationId xmlns:a16="http://schemas.microsoft.com/office/drawing/2014/main" id="{EC1945D9-8A60-43C0-B1FF-299022902C17}"/>
              </a:ext>
            </a:extLst>
          </p:cNvPr>
          <p:cNvSpPr>
            <a:spLocks noGrp="1"/>
          </p:cNvSpPr>
          <p:nvPr>
            <p:ph type="title" hasCustomPrompt="1"/>
          </p:nvPr>
        </p:nvSpPr>
        <p:spPr>
          <a:xfrm>
            <a:off x="364526" y="273725"/>
            <a:ext cx="9224953"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13" name="Text Placeholder 12">
            <a:extLst>
              <a:ext uri="{FF2B5EF4-FFF2-40B4-BE49-F238E27FC236}">
                <a16:creationId xmlns:a16="http://schemas.microsoft.com/office/drawing/2014/main" id="{BE21E5CD-A567-F95D-45D5-4360FB6A483F}"/>
              </a:ext>
            </a:extLst>
          </p:cNvPr>
          <p:cNvSpPr>
            <a:spLocks noGrp="1"/>
          </p:cNvSpPr>
          <p:nvPr>
            <p:ph type="body" sz="quarter" idx="10"/>
          </p:nvPr>
        </p:nvSpPr>
        <p:spPr>
          <a:xfrm>
            <a:off x="364657" y="1259357"/>
            <a:ext cx="9224822"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3">
            <a:extLst>
              <a:ext uri="{FF2B5EF4-FFF2-40B4-BE49-F238E27FC236}">
                <a16:creationId xmlns:a16="http://schemas.microsoft.com/office/drawing/2014/main" id="{814CBDB3-EEE5-B9FA-938B-24EF0836CF68}"/>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3093008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9" name="Freeform 1">
            <a:extLst>
              <a:ext uri="{FF2B5EF4-FFF2-40B4-BE49-F238E27FC236}">
                <a16:creationId xmlns:a16="http://schemas.microsoft.com/office/drawing/2014/main" id="{35314110-537C-2D4F-9F28-DB6FC02426EA}"/>
              </a:ext>
            </a:extLst>
          </p:cNvPr>
          <p:cNvSpPr>
            <a:spLocks noChangeArrowheads="1"/>
          </p:cNvSpPr>
          <p:nvPr userDrawn="1"/>
        </p:nvSpPr>
        <p:spPr bwMode="auto">
          <a:xfrm>
            <a:off x="10006800" y="0"/>
            <a:ext cx="2185200" cy="68580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5000">
                <a:schemeClr val="accent4"/>
              </a:gs>
              <a:gs pos="100000">
                <a:schemeClr val="accent5"/>
              </a:gs>
            </a:gsLst>
            <a:lin ang="5400000" scaled="1"/>
          </a:gradFill>
          <a:ln>
            <a:noFill/>
          </a:ln>
          <a:effectLst/>
        </p:spPr>
        <p:txBody>
          <a:bodyPr wrap="none" anchor="ctr"/>
          <a:lstStyle/>
          <a:p>
            <a:endParaRPr lang="en-US" sz="1801"/>
          </a:p>
        </p:txBody>
      </p:sp>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4B082CCE-C2CD-B327-01B4-C08A0F9DE66B}"/>
              </a:ext>
            </a:extLst>
          </p:cNvPr>
          <p:cNvSpPr>
            <a:spLocks noGrp="1"/>
          </p:cNvSpPr>
          <p:nvPr>
            <p:ph type="title" hasCustomPrompt="1"/>
          </p:nvPr>
        </p:nvSpPr>
        <p:spPr>
          <a:xfrm>
            <a:off x="364526" y="273725"/>
            <a:ext cx="9224953"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3" name="Text Placeholder 12">
            <a:extLst>
              <a:ext uri="{FF2B5EF4-FFF2-40B4-BE49-F238E27FC236}">
                <a16:creationId xmlns:a16="http://schemas.microsoft.com/office/drawing/2014/main" id="{6CFE20B7-4F94-7855-FCF9-A50E3EA4E4C6}"/>
              </a:ext>
            </a:extLst>
          </p:cNvPr>
          <p:cNvSpPr>
            <a:spLocks noGrp="1"/>
          </p:cNvSpPr>
          <p:nvPr>
            <p:ph type="body" sz="quarter" idx="10"/>
          </p:nvPr>
        </p:nvSpPr>
        <p:spPr>
          <a:xfrm>
            <a:off x="364657" y="1259357"/>
            <a:ext cx="9224822"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E109A29A-5885-565E-F165-65130758F8C2}"/>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1164811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8" name="Freeform 1">
            <a:extLst>
              <a:ext uri="{FF2B5EF4-FFF2-40B4-BE49-F238E27FC236}">
                <a16:creationId xmlns:a16="http://schemas.microsoft.com/office/drawing/2014/main" id="{C31528EE-695B-CC49-A858-6D42FF3ADC81}"/>
              </a:ext>
            </a:extLst>
          </p:cNvPr>
          <p:cNvSpPr>
            <a:spLocks noChangeArrowheads="1"/>
          </p:cNvSpPr>
          <p:nvPr userDrawn="1"/>
        </p:nvSpPr>
        <p:spPr bwMode="auto">
          <a:xfrm>
            <a:off x="10006800" y="0"/>
            <a:ext cx="2185200" cy="68580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2"/>
              </a:gs>
              <a:gs pos="7000">
                <a:schemeClr val="accent1"/>
              </a:gs>
            </a:gsLst>
            <a:lin ang="5400000" scaled="1"/>
          </a:gradFill>
          <a:ln>
            <a:noFill/>
          </a:ln>
          <a:effectLst/>
        </p:spPr>
        <p:txBody>
          <a:bodyPr wrap="none" anchor="ctr"/>
          <a:lstStyle/>
          <a:p>
            <a:endParaRPr lang="en-US" sz="1801"/>
          </a:p>
        </p:txBody>
      </p:sp>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61153D3F-6D6C-F806-7684-9CB5CF1CA869}"/>
              </a:ext>
            </a:extLst>
          </p:cNvPr>
          <p:cNvSpPr>
            <a:spLocks noGrp="1"/>
          </p:cNvSpPr>
          <p:nvPr>
            <p:ph type="title" hasCustomPrompt="1"/>
          </p:nvPr>
        </p:nvSpPr>
        <p:spPr>
          <a:xfrm>
            <a:off x="364526" y="273725"/>
            <a:ext cx="9224953"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423028BF-BBDE-8053-FD32-FA181D9AA862}"/>
              </a:ext>
            </a:extLst>
          </p:cNvPr>
          <p:cNvSpPr>
            <a:spLocks noGrp="1"/>
          </p:cNvSpPr>
          <p:nvPr>
            <p:ph type="body" sz="quarter" idx="10"/>
          </p:nvPr>
        </p:nvSpPr>
        <p:spPr>
          <a:xfrm>
            <a:off x="364657" y="1259357"/>
            <a:ext cx="9224822"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D76F7FC0-D780-A6C0-D97A-98C4180BDC4C}"/>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IVCE &amp; </a:t>
            </a:r>
            <a:r>
              <a:rPr lang="en-US" err="1"/>
              <a:t>VetStrategy</a:t>
            </a:r>
            <a:r>
              <a:rPr lang="en-US"/>
              <a:t> – </a:t>
            </a:r>
            <a:r>
              <a:rPr lang="en-US" err="1"/>
              <a:t>Vetup</a:t>
            </a:r>
            <a:r>
              <a:rPr lang="en-US"/>
              <a:t> Rollout</a:t>
            </a:r>
          </a:p>
        </p:txBody>
      </p:sp>
    </p:spTree>
    <p:extLst>
      <p:ext uri="{BB962C8B-B14F-4D97-AF65-F5344CB8AC3E}">
        <p14:creationId xmlns:p14="http://schemas.microsoft.com/office/powerpoint/2010/main" val="1388151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8" name="Freeform 1">
            <a:extLst>
              <a:ext uri="{FF2B5EF4-FFF2-40B4-BE49-F238E27FC236}">
                <a16:creationId xmlns:a16="http://schemas.microsoft.com/office/drawing/2014/main" id="{C31528EE-695B-CC49-A858-6D42FF3ADC81}"/>
              </a:ext>
            </a:extLst>
          </p:cNvPr>
          <p:cNvSpPr>
            <a:spLocks noChangeArrowheads="1"/>
          </p:cNvSpPr>
          <p:nvPr userDrawn="1"/>
        </p:nvSpPr>
        <p:spPr bwMode="auto">
          <a:xfrm>
            <a:off x="10006800" y="0"/>
            <a:ext cx="2185200" cy="68580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2"/>
              </a:gs>
              <a:gs pos="42000">
                <a:schemeClr val="accent3"/>
              </a:gs>
            </a:gsLst>
            <a:lin ang="5400000" scaled="1"/>
          </a:gradFill>
          <a:ln>
            <a:noFill/>
          </a:ln>
          <a:effectLst/>
        </p:spPr>
        <p:txBody>
          <a:bodyPr wrap="none" anchor="ctr"/>
          <a:lstStyle/>
          <a:p>
            <a:endParaRPr lang="en-US" sz="1801"/>
          </a:p>
        </p:txBody>
      </p:sp>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A2EB787D-5757-E2AD-09F6-059C604EC238}"/>
              </a:ext>
            </a:extLst>
          </p:cNvPr>
          <p:cNvSpPr>
            <a:spLocks noGrp="1"/>
          </p:cNvSpPr>
          <p:nvPr>
            <p:ph type="title" hasCustomPrompt="1"/>
          </p:nvPr>
        </p:nvSpPr>
        <p:spPr>
          <a:xfrm>
            <a:off x="364526" y="273725"/>
            <a:ext cx="9224953"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44234E59-1F76-C630-2D60-57CCB3D1E89F}"/>
              </a:ext>
            </a:extLst>
          </p:cNvPr>
          <p:cNvSpPr>
            <a:spLocks noGrp="1"/>
          </p:cNvSpPr>
          <p:nvPr>
            <p:ph type="body" sz="quarter" idx="10"/>
          </p:nvPr>
        </p:nvSpPr>
        <p:spPr>
          <a:xfrm>
            <a:off x="364657" y="1259357"/>
            <a:ext cx="9224822"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2F0C7347-9904-DB25-72CD-B4D25073C769}"/>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224062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5">
    <p:spTree>
      <p:nvGrpSpPr>
        <p:cNvPr id="1" name=""/>
        <p:cNvGrpSpPr/>
        <p:nvPr/>
      </p:nvGrpSpPr>
      <p:grpSpPr>
        <a:xfrm>
          <a:off x="0" y="0"/>
          <a:ext cx="0" cy="0"/>
          <a:chOff x="0" y="0"/>
          <a:chExt cx="0" cy="0"/>
        </a:xfrm>
      </p:grpSpPr>
      <p:sp>
        <p:nvSpPr>
          <p:cNvPr id="16" name="Freeform 1">
            <a:extLst>
              <a:ext uri="{FF2B5EF4-FFF2-40B4-BE49-F238E27FC236}">
                <a16:creationId xmlns:a16="http://schemas.microsoft.com/office/drawing/2014/main" id="{397BFB52-3066-3E4F-97DB-053EA4E18C51}"/>
              </a:ext>
            </a:extLst>
          </p:cNvPr>
          <p:cNvSpPr>
            <a:spLocks noChangeArrowheads="1"/>
          </p:cNvSpPr>
          <p:nvPr userDrawn="1"/>
        </p:nvSpPr>
        <p:spPr bwMode="auto">
          <a:xfrm rot="16200000">
            <a:off x="5282446" y="-5280046"/>
            <a:ext cx="1629508" cy="121896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5"/>
              </a:gs>
              <a:gs pos="7000">
                <a:schemeClr val="accent6"/>
              </a:gs>
            </a:gsLst>
            <a:lin ang="5400000" scaled="1"/>
          </a:gradFill>
          <a:ln>
            <a:noFill/>
          </a:ln>
          <a:effectLst/>
        </p:spPr>
        <p:txBody>
          <a:bodyPr wrap="none" anchor="ctr"/>
          <a:lstStyle/>
          <a:p>
            <a:endParaRPr lang="en-US" sz="1801"/>
          </a:p>
        </p:txBody>
      </p:sp>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22784" y="0"/>
            <a:ext cx="3397331" cy="1259357"/>
          </a:xfrm>
          <a:prstGeom prst="rect">
            <a:avLst/>
          </a:prstGeom>
        </p:spPr>
      </p:pic>
      <p:sp>
        <p:nvSpPr>
          <p:cNvPr id="2" name="Title 3">
            <a:extLst>
              <a:ext uri="{FF2B5EF4-FFF2-40B4-BE49-F238E27FC236}">
                <a16:creationId xmlns:a16="http://schemas.microsoft.com/office/drawing/2014/main" id="{2274C180-734F-1927-773F-02B0ADDC5FB3}"/>
              </a:ext>
            </a:extLst>
          </p:cNvPr>
          <p:cNvSpPr>
            <a:spLocks noGrp="1"/>
          </p:cNvSpPr>
          <p:nvPr>
            <p:ph type="title" hasCustomPrompt="1"/>
          </p:nvPr>
        </p:nvSpPr>
        <p:spPr>
          <a:xfrm>
            <a:off x="364526" y="273725"/>
            <a:ext cx="10531362"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3" name="Text Placeholder 12">
            <a:extLst>
              <a:ext uri="{FF2B5EF4-FFF2-40B4-BE49-F238E27FC236}">
                <a16:creationId xmlns:a16="http://schemas.microsoft.com/office/drawing/2014/main" id="{745D71AF-D3C1-6B36-087B-D85FF402BC7C}"/>
              </a:ext>
            </a:extLst>
          </p:cNvPr>
          <p:cNvSpPr>
            <a:spLocks noGrp="1"/>
          </p:cNvSpPr>
          <p:nvPr>
            <p:ph type="body" sz="quarter" idx="10"/>
          </p:nvPr>
        </p:nvSpPr>
        <p:spPr>
          <a:xfrm>
            <a:off x="364657" y="1777525"/>
            <a:ext cx="10531212" cy="4423250"/>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729ECF5-8269-6385-81EF-0B7C2CF2FCD1}"/>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16697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1"/>
          </a:xfrm>
          <a:prstGeom prst="rect">
            <a:avLst/>
          </a:prstGeom>
        </p:spPr>
      </p:pic>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
        <p:nvSpPr>
          <p:cNvPr id="5" name="Text Placeholder 10">
            <a:extLst>
              <a:ext uri="{FF2B5EF4-FFF2-40B4-BE49-F238E27FC236}">
                <a16:creationId xmlns:a16="http://schemas.microsoft.com/office/drawing/2014/main" id="{71BB9000-2BCE-C1C0-7B48-FE29A37FBDAA}"/>
              </a:ext>
            </a:extLst>
          </p:cNvPr>
          <p:cNvSpPr>
            <a:spLocks noGrp="1"/>
          </p:cNvSpPr>
          <p:nvPr>
            <p:ph type="body" sz="quarter" idx="10" hasCustomPrompt="1"/>
          </p:nvPr>
        </p:nvSpPr>
        <p:spPr>
          <a:xfrm>
            <a:off x="457200" y="4489550"/>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11760615"/>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7">
    <p:spTree>
      <p:nvGrpSpPr>
        <p:cNvPr id="1" name=""/>
        <p:cNvGrpSpPr/>
        <p:nvPr/>
      </p:nvGrpSpPr>
      <p:grpSpPr>
        <a:xfrm>
          <a:off x="0" y="0"/>
          <a:ext cx="0" cy="0"/>
          <a:chOff x="0" y="0"/>
          <a:chExt cx="0" cy="0"/>
        </a:xfrm>
      </p:grpSpPr>
      <p:sp>
        <p:nvSpPr>
          <p:cNvPr id="9" name="Freeform 1">
            <a:extLst>
              <a:ext uri="{FF2B5EF4-FFF2-40B4-BE49-F238E27FC236}">
                <a16:creationId xmlns:a16="http://schemas.microsoft.com/office/drawing/2014/main" id="{35314110-537C-2D4F-9F28-DB6FC02426EA}"/>
              </a:ext>
            </a:extLst>
          </p:cNvPr>
          <p:cNvSpPr>
            <a:spLocks noChangeArrowheads="1"/>
          </p:cNvSpPr>
          <p:nvPr userDrawn="1"/>
        </p:nvSpPr>
        <p:spPr bwMode="auto">
          <a:xfrm rot="16200000">
            <a:off x="5283600" y="-5281200"/>
            <a:ext cx="1627200" cy="121896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5000">
                <a:schemeClr val="accent4"/>
              </a:gs>
              <a:gs pos="100000">
                <a:schemeClr val="accent5"/>
              </a:gs>
            </a:gsLst>
            <a:lin ang="5400000" scaled="1"/>
          </a:gradFill>
          <a:ln>
            <a:noFill/>
          </a:ln>
          <a:effectLst/>
        </p:spPr>
        <p:txBody>
          <a:bodyPr wrap="none" anchor="ctr"/>
          <a:lstStyle/>
          <a:p>
            <a:endParaRPr lang="en-US" sz="1801"/>
          </a:p>
        </p:txBody>
      </p:sp>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CA96BC0E-3307-A2D3-558D-9658B335EE5B}"/>
              </a:ext>
            </a:extLst>
          </p:cNvPr>
          <p:cNvSpPr>
            <a:spLocks noGrp="1"/>
          </p:cNvSpPr>
          <p:nvPr>
            <p:ph type="title" hasCustomPrompt="1"/>
          </p:nvPr>
        </p:nvSpPr>
        <p:spPr>
          <a:xfrm>
            <a:off x="364526" y="273725"/>
            <a:ext cx="10531362"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3" name="Text Placeholder 12">
            <a:extLst>
              <a:ext uri="{FF2B5EF4-FFF2-40B4-BE49-F238E27FC236}">
                <a16:creationId xmlns:a16="http://schemas.microsoft.com/office/drawing/2014/main" id="{6CBACF21-8509-5481-7088-F31F78041B25}"/>
              </a:ext>
            </a:extLst>
          </p:cNvPr>
          <p:cNvSpPr>
            <a:spLocks noGrp="1"/>
          </p:cNvSpPr>
          <p:nvPr>
            <p:ph type="body" sz="quarter" idx="10"/>
          </p:nvPr>
        </p:nvSpPr>
        <p:spPr>
          <a:xfrm>
            <a:off x="364657" y="1777525"/>
            <a:ext cx="10531212" cy="4423250"/>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9FD4441-48CE-828D-BE3A-E10A5FD7DBB3}"/>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3219117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8">
    <p:spTree>
      <p:nvGrpSpPr>
        <p:cNvPr id="1" name=""/>
        <p:cNvGrpSpPr/>
        <p:nvPr/>
      </p:nvGrpSpPr>
      <p:grpSpPr>
        <a:xfrm>
          <a:off x="0" y="0"/>
          <a:ext cx="0" cy="0"/>
          <a:chOff x="0" y="0"/>
          <a:chExt cx="0" cy="0"/>
        </a:xfrm>
      </p:grpSpPr>
      <p:sp>
        <p:nvSpPr>
          <p:cNvPr id="8" name="Freeform 1">
            <a:extLst>
              <a:ext uri="{FF2B5EF4-FFF2-40B4-BE49-F238E27FC236}">
                <a16:creationId xmlns:a16="http://schemas.microsoft.com/office/drawing/2014/main" id="{C31528EE-695B-CC49-A858-6D42FF3ADC81}"/>
              </a:ext>
            </a:extLst>
          </p:cNvPr>
          <p:cNvSpPr>
            <a:spLocks noChangeArrowheads="1"/>
          </p:cNvSpPr>
          <p:nvPr userDrawn="1"/>
        </p:nvSpPr>
        <p:spPr bwMode="auto">
          <a:xfrm rot="16200000">
            <a:off x="5283600" y="-5281200"/>
            <a:ext cx="1627200" cy="121896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2"/>
              </a:gs>
              <a:gs pos="7000">
                <a:schemeClr val="accent1"/>
              </a:gs>
            </a:gsLst>
            <a:lin ang="5400000" scaled="1"/>
          </a:gradFill>
          <a:ln>
            <a:noFill/>
          </a:ln>
          <a:effectLst/>
        </p:spPr>
        <p:txBody>
          <a:bodyPr wrap="none" anchor="ctr"/>
          <a:lstStyle/>
          <a:p>
            <a:endParaRPr lang="en-US" sz="1801"/>
          </a:p>
        </p:txBody>
      </p:sp>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2F015E63-D2B7-AD33-78E9-79D94B52DD25}"/>
              </a:ext>
            </a:extLst>
          </p:cNvPr>
          <p:cNvSpPr>
            <a:spLocks noGrp="1"/>
          </p:cNvSpPr>
          <p:nvPr>
            <p:ph type="title" hasCustomPrompt="1"/>
          </p:nvPr>
        </p:nvSpPr>
        <p:spPr>
          <a:xfrm>
            <a:off x="364526" y="273725"/>
            <a:ext cx="10531362"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E39B6E15-E9FE-6758-C725-C9983D0C8D04}"/>
              </a:ext>
            </a:extLst>
          </p:cNvPr>
          <p:cNvSpPr>
            <a:spLocks noGrp="1"/>
          </p:cNvSpPr>
          <p:nvPr>
            <p:ph type="body" sz="quarter" idx="10"/>
          </p:nvPr>
        </p:nvSpPr>
        <p:spPr>
          <a:xfrm>
            <a:off x="364657" y="1777525"/>
            <a:ext cx="10531212" cy="4423250"/>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DA58F656-7F4E-0605-77FC-975E51BF3CFC}"/>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4284593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9">
    <p:spTree>
      <p:nvGrpSpPr>
        <p:cNvPr id="1" name=""/>
        <p:cNvGrpSpPr/>
        <p:nvPr/>
      </p:nvGrpSpPr>
      <p:grpSpPr>
        <a:xfrm>
          <a:off x="0" y="0"/>
          <a:ext cx="0" cy="0"/>
          <a:chOff x="0" y="0"/>
          <a:chExt cx="0" cy="0"/>
        </a:xfrm>
      </p:grpSpPr>
      <p:sp>
        <p:nvSpPr>
          <p:cNvPr id="8" name="Freeform 1">
            <a:extLst>
              <a:ext uri="{FF2B5EF4-FFF2-40B4-BE49-F238E27FC236}">
                <a16:creationId xmlns:a16="http://schemas.microsoft.com/office/drawing/2014/main" id="{C31528EE-695B-CC49-A858-6D42FF3ADC81}"/>
              </a:ext>
            </a:extLst>
          </p:cNvPr>
          <p:cNvSpPr>
            <a:spLocks noChangeArrowheads="1"/>
          </p:cNvSpPr>
          <p:nvPr userDrawn="1"/>
        </p:nvSpPr>
        <p:spPr bwMode="auto">
          <a:xfrm rot="16200000">
            <a:off x="5281200" y="-5281200"/>
            <a:ext cx="1627200" cy="121896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2"/>
              </a:gs>
              <a:gs pos="42000">
                <a:schemeClr val="accent3"/>
              </a:gs>
            </a:gsLst>
            <a:lin ang="5400000" scaled="1"/>
          </a:gradFill>
          <a:ln>
            <a:noFill/>
          </a:ln>
          <a:effectLst/>
        </p:spPr>
        <p:txBody>
          <a:bodyPr wrap="none" anchor="ctr"/>
          <a:lstStyle/>
          <a:p>
            <a:endParaRPr lang="en-US" sz="1801"/>
          </a:p>
        </p:txBody>
      </p:sp>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E3DC6E0C-5C85-1ABB-DC7A-8BEDDBA02A5D}"/>
              </a:ext>
            </a:extLst>
          </p:cNvPr>
          <p:cNvSpPr>
            <a:spLocks noGrp="1"/>
          </p:cNvSpPr>
          <p:nvPr>
            <p:ph type="title" hasCustomPrompt="1"/>
          </p:nvPr>
        </p:nvSpPr>
        <p:spPr>
          <a:xfrm>
            <a:off x="364526" y="273725"/>
            <a:ext cx="10531362"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4843ADCA-EF1C-43A0-517B-7A851D1BF853}"/>
              </a:ext>
            </a:extLst>
          </p:cNvPr>
          <p:cNvSpPr>
            <a:spLocks noGrp="1"/>
          </p:cNvSpPr>
          <p:nvPr>
            <p:ph type="body" sz="quarter" idx="10"/>
          </p:nvPr>
        </p:nvSpPr>
        <p:spPr>
          <a:xfrm>
            <a:off x="364657" y="1777525"/>
            <a:ext cx="10531212" cy="4423250"/>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751C1DE0-8C42-4F2C-FB3C-360EA9A4AFDA}"/>
              </a:ext>
            </a:extLst>
          </p:cNvPr>
          <p:cNvSpPr>
            <a:spLocks noGrp="1"/>
          </p:cNvSpPr>
          <p:nvPr>
            <p:ph type="body" sz="quarter" idx="11" hasCustomPrompt="1"/>
          </p:nvPr>
        </p:nvSpPr>
        <p:spPr>
          <a:xfrm>
            <a:off x="364526" y="6420919"/>
            <a:ext cx="9001359"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363843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10">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0B74E23-DC95-140C-CB9C-7E3D46C582BD}"/>
              </a:ext>
            </a:extLst>
          </p:cNvPr>
          <p:cNvSpPr>
            <a:spLocks noGrp="1"/>
          </p:cNvSpPr>
          <p:nvPr>
            <p:ph type="title" hasCustomPrompt="1"/>
          </p:nvPr>
        </p:nvSpPr>
        <p:spPr>
          <a:xfrm>
            <a:off x="364527" y="273725"/>
            <a:ext cx="8767408"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79282008-F1B7-EE7B-35D4-7E94B02DBD10}"/>
              </a:ext>
            </a:extLst>
          </p:cNvPr>
          <p:cNvSpPr>
            <a:spLocks noGrp="1"/>
          </p:cNvSpPr>
          <p:nvPr>
            <p:ph type="body" sz="quarter" idx="10"/>
          </p:nvPr>
        </p:nvSpPr>
        <p:spPr>
          <a:xfrm>
            <a:off x="364657" y="1259357"/>
            <a:ext cx="8767283"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98823608-BFF0-0741-187F-E3ABB1B93733}"/>
              </a:ext>
            </a:extLst>
          </p:cNvPr>
          <p:cNvSpPr>
            <a:spLocks noGrp="1"/>
          </p:cNvSpPr>
          <p:nvPr>
            <p:ph type="body" sz="quarter" idx="11" hasCustomPrompt="1"/>
          </p:nvPr>
        </p:nvSpPr>
        <p:spPr>
          <a:xfrm>
            <a:off x="364526" y="6420919"/>
            <a:ext cx="8554903"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pic>
        <p:nvPicPr>
          <p:cNvPr id="16" name="Picture 15">
            <a:extLst>
              <a:ext uri="{FF2B5EF4-FFF2-40B4-BE49-F238E27FC236}">
                <a16:creationId xmlns:a16="http://schemas.microsoft.com/office/drawing/2014/main" id="{2F5DDA63-EF0F-3AB0-2999-66DFA012084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433955" y="657225"/>
            <a:ext cx="3758045" cy="6200774"/>
          </a:xfrm>
          <a:prstGeom prst="rect">
            <a:avLst/>
          </a:prstGeom>
        </p:spPr>
      </p:pic>
      <p:pic>
        <p:nvPicPr>
          <p:cNvPr id="17" name="Graphic 16">
            <a:extLst>
              <a:ext uri="{FF2B5EF4-FFF2-40B4-BE49-F238E27FC236}">
                <a16:creationId xmlns:a16="http://schemas.microsoft.com/office/drawing/2014/main" id="{2FDC9FEA-ECCC-0E55-FFE6-C161A1CEBAA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231" y="4150"/>
            <a:ext cx="3397331" cy="1259357"/>
          </a:xfrm>
          <a:prstGeom prst="rect">
            <a:avLst/>
          </a:prstGeom>
        </p:spPr>
      </p:pic>
    </p:spTree>
    <p:extLst>
      <p:ext uri="{BB962C8B-B14F-4D97-AF65-F5344CB8AC3E}">
        <p14:creationId xmlns:p14="http://schemas.microsoft.com/office/powerpoint/2010/main" val="3570057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1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1EC16160-4A5D-40CB-77E1-BA86F1E8AE81}"/>
              </a:ext>
            </a:extLst>
          </p:cNvPr>
          <p:cNvSpPr>
            <a:spLocks noGrp="1"/>
          </p:cNvSpPr>
          <p:nvPr>
            <p:ph type="title" hasCustomPrompt="1"/>
          </p:nvPr>
        </p:nvSpPr>
        <p:spPr>
          <a:xfrm>
            <a:off x="364527" y="273725"/>
            <a:ext cx="8767408"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3" name="Text Placeholder 12">
            <a:extLst>
              <a:ext uri="{FF2B5EF4-FFF2-40B4-BE49-F238E27FC236}">
                <a16:creationId xmlns:a16="http://schemas.microsoft.com/office/drawing/2014/main" id="{4CE2F1B9-BFD5-9AE0-1C7A-F424EE5B9320}"/>
              </a:ext>
            </a:extLst>
          </p:cNvPr>
          <p:cNvSpPr>
            <a:spLocks noGrp="1"/>
          </p:cNvSpPr>
          <p:nvPr>
            <p:ph type="body" sz="quarter" idx="10"/>
          </p:nvPr>
        </p:nvSpPr>
        <p:spPr>
          <a:xfrm>
            <a:off x="364657" y="1259357"/>
            <a:ext cx="8767283"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6CC0573-0237-0509-599C-1A386A5AF511}"/>
              </a:ext>
            </a:extLst>
          </p:cNvPr>
          <p:cNvSpPr>
            <a:spLocks noGrp="1"/>
          </p:cNvSpPr>
          <p:nvPr>
            <p:ph type="body" sz="quarter" idx="11" hasCustomPrompt="1"/>
          </p:nvPr>
        </p:nvSpPr>
        <p:spPr>
          <a:xfrm>
            <a:off x="364526" y="6420919"/>
            <a:ext cx="8554903"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IVCE &amp; </a:t>
            </a:r>
            <a:r>
              <a:rPr lang="en-US" err="1"/>
              <a:t>VetStrategy</a:t>
            </a:r>
            <a:r>
              <a:rPr lang="en-US"/>
              <a:t> – </a:t>
            </a:r>
            <a:r>
              <a:rPr lang="en-US" err="1"/>
              <a:t>Vetup</a:t>
            </a:r>
            <a:r>
              <a:rPr lang="en-US"/>
              <a:t> Rollout</a:t>
            </a:r>
          </a:p>
        </p:txBody>
      </p:sp>
      <p:pic>
        <p:nvPicPr>
          <p:cNvPr id="5" name="Picture 4">
            <a:extLst>
              <a:ext uri="{FF2B5EF4-FFF2-40B4-BE49-F238E27FC236}">
                <a16:creationId xmlns:a16="http://schemas.microsoft.com/office/drawing/2014/main" id="{8AEED38D-E047-402A-096C-A4642A8B073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433955" y="657225"/>
            <a:ext cx="3758044" cy="6200774"/>
          </a:xfrm>
          <a:prstGeom prst="rect">
            <a:avLst/>
          </a:prstGeom>
        </p:spPr>
      </p:pic>
    </p:spTree>
    <p:extLst>
      <p:ext uri="{BB962C8B-B14F-4D97-AF65-F5344CB8AC3E}">
        <p14:creationId xmlns:p14="http://schemas.microsoft.com/office/powerpoint/2010/main" val="2330161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1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39946192-DC15-D668-F19C-54047D1EA236}"/>
              </a:ext>
            </a:extLst>
          </p:cNvPr>
          <p:cNvSpPr>
            <a:spLocks noGrp="1"/>
          </p:cNvSpPr>
          <p:nvPr>
            <p:ph type="title" hasCustomPrompt="1"/>
          </p:nvPr>
        </p:nvSpPr>
        <p:spPr>
          <a:xfrm>
            <a:off x="364527" y="273725"/>
            <a:ext cx="8767408"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145FBDA3-8008-053E-FF2B-B20448725B5D}"/>
              </a:ext>
            </a:extLst>
          </p:cNvPr>
          <p:cNvSpPr>
            <a:spLocks noGrp="1"/>
          </p:cNvSpPr>
          <p:nvPr>
            <p:ph type="body" sz="quarter" idx="10"/>
          </p:nvPr>
        </p:nvSpPr>
        <p:spPr>
          <a:xfrm>
            <a:off x="364657" y="1259357"/>
            <a:ext cx="8767283"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994C970F-79CB-AF5B-CA3C-B518641A68F3}"/>
              </a:ext>
            </a:extLst>
          </p:cNvPr>
          <p:cNvSpPr>
            <a:spLocks noGrp="1"/>
          </p:cNvSpPr>
          <p:nvPr>
            <p:ph type="body" sz="quarter" idx="11" hasCustomPrompt="1"/>
          </p:nvPr>
        </p:nvSpPr>
        <p:spPr>
          <a:xfrm>
            <a:off x="364526" y="6420919"/>
            <a:ext cx="8554903"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pic>
        <p:nvPicPr>
          <p:cNvPr id="6" name="Picture 5">
            <a:extLst>
              <a:ext uri="{FF2B5EF4-FFF2-40B4-BE49-F238E27FC236}">
                <a16:creationId xmlns:a16="http://schemas.microsoft.com/office/drawing/2014/main" id="{069C3B80-607E-7C31-1CBB-4D3F34F77A9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433955" y="657226"/>
            <a:ext cx="3758044" cy="6200772"/>
          </a:xfrm>
          <a:prstGeom prst="rect">
            <a:avLst/>
          </a:prstGeom>
        </p:spPr>
      </p:pic>
    </p:spTree>
    <p:extLst>
      <p:ext uri="{BB962C8B-B14F-4D97-AF65-F5344CB8AC3E}">
        <p14:creationId xmlns:p14="http://schemas.microsoft.com/office/powerpoint/2010/main" val="429764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1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CA1D61D-7312-DF48-97BE-1ECA08736E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B9C71CB5-E8A0-0079-2255-4267A37D5D10}"/>
              </a:ext>
            </a:extLst>
          </p:cNvPr>
          <p:cNvSpPr>
            <a:spLocks noGrp="1"/>
          </p:cNvSpPr>
          <p:nvPr>
            <p:ph type="title" hasCustomPrompt="1"/>
          </p:nvPr>
        </p:nvSpPr>
        <p:spPr>
          <a:xfrm>
            <a:off x="364527" y="273725"/>
            <a:ext cx="8767408"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7052E568-0FC9-A6E5-3A9D-9A2132C55DC5}"/>
              </a:ext>
            </a:extLst>
          </p:cNvPr>
          <p:cNvSpPr>
            <a:spLocks noGrp="1"/>
          </p:cNvSpPr>
          <p:nvPr>
            <p:ph type="body" sz="quarter" idx="10"/>
          </p:nvPr>
        </p:nvSpPr>
        <p:spPr>
          <a:xfrm>
            <a:off x="364657" y="1259357"/>
            <a:ext cx="8767283"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C1E8C8F3-0A58-3C7A-4174-04C9996D070F}"/>
              </a:ext>
            </a:extLst>
          </p:cNvPr>
          <p:cNvSpPr>
            <a:spLocks noGrp="1"/>
          </p:cNvSpPr>
          <p:nvPr>
            <p:ph type="body" sz="quarter" idx="11" hasCustomPrompt="1"/>
          </p:nvPr>
        </p:nvSpPr>
        <p:spPr>
          <a:xfrm>
            <a:off x="364526" y="6420919"/>
            <a:ext cx="8554903"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pic>
        <p:nvPicPr>
          <p:cNvPr id="6" name="Picture 5">
            <a:extLst>
              <a:ext uri="{FF2B5EF4-FFF2-40B4-BE49-F238E27FC236}">
                <a16:creationId xmlns:a16="http://schemas.microsoft.com/office/drawing/2014/main" id="{58BB7765-7047-67AD-DDC6-29D0C9D9D33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433955" y="657226"/>
            <a:ext cx="3758044" cy="6200772"/>
          </a:xfrm>
          <a:prstGeom prst="rect">
            <a:avLst/>
          </a:prstGeom>
        </p:spPr>
      </p:pic>
    </p:spTree>
    <p:extLst>
      <p:ext uri="{BB962C8B-B14F-4D97-AF65-F5344CB8AC3E}">
        <p14:creationId xmlns:p14="http://schemas.microsoft.com/office/powerpoint/2010/main" val="12897554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_14">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0D687D1-7A6F-2A4F-A0D7-A3702E421FC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3" name="Picture Placeholder 2">
            <a:extLst>
              <a:ext uri="{FF2B5EF4-FFF2-40B4-BE49-F238E27FC236}">
                <a16:creationId xmlns:a16="http://schemas.microsoft.com/office/drawing/2014/main" id="{48A4B3D7-6326-F9A7-541F-2A76C8298599}"/>
              </a:ext>
            </a:extLst>
          </p:cNvPr>
          <p:cNvSpPr>
            <a:spLocks noGrp="1"/>
          </p:cNvSpPr>
          <p:nvPr>
            <p:ph type="pic" sz="quarter" idx="10"/>
          </p:nvPr>
        </p:nvSpPr>
        <p:spPr>
          <a:xfrm>
            <a:off x="8845414" y="1465263"/>
            <a:ext cx="2789482" cy="2256627"/>
          </a:xfrm>
          <a:prstGeom prst="roundRect">
            <a:avLst>
              <a:gd name="adj" fmla="val 8436"/>
            </a:avLst>
          </a:prstGeom>
          <a:solidFill>
            <a:srgbClr val="171659"/>
          </a:solidFill>
        </p:spPr>
        <p:txBody>
          <a:bodyPr/>
          <a:lstStyle>
            <a:lvl1pPr>
              <a:defRPr>
                <a:solidFill>
                  <a:schemeClr val="bg1"/>
                </a:solidFill>
                <a:latin typeface="Poppins" pitchFamily="2" charset="77"/>
                <a:cs typeface="Poppins" pitchFamily="2" charset="77"/>
              </a:defRPr>
            </a:lvl1pPr>
          </a:lstStyle>
          <a:p>
            <a:endParaRPr lang="en-US"/>
          </a:p>
        </p:txBody>
      </p:sp>
      <p:sp>
        <p:nvSpPr>
          <p:cNvPr id="22" name="Picture Placeholder 2">
            <a:extLst>
              <a:ext uri="{FF2B5EF4-FFF2-40B4-BE49-F238E27FC236}">
                <a16:creationId xmlns:a16="http://schemas.microsoft.com/office/drawing/2014/main" id="{156738FF-55CD-BE00-0344-DBBBA5D3D0D6}"/>
              </a:ext>
            </a:extLst>
          </p:cNvPr>
          <p:cNvSpPr>
            <a:spLocks noGrp="1"/>
          </p:cNvSpPr>
          <p:nvPr>
            <p:ph type="pic" sz="quarter" idx="13"/>
          </p:nvPr>
        </p:nvSpPr>
        <p:spPr>
          <a:xfrm>
            <a:off x="8845414" y="3944148"/>
            <a:ext cx="2789482" cy="2256627"/>
          </a:xfrm>
          <a:prstGeom prst="roundRect">
            <a:avLst>
              <a:gd name="adj" fmla="val 8436"/>
            </a:avLst>
          </a:prstGeom>
          <a:solidFill>
            <a:srgbClr val="171659"/>
          </a:solidFill>
        </p:spPr>
        <p:txBody>
          <a:bodyPr/>
          <a:lstStyle>
            <a:lvl1pPr>
              <a:defRPr>
                <a:solidFill>
                  <a:schemeClr val="bg1"/>
                </a:solidFill>
                <a:latin typeface="Poppins" pitchFamily="2" charset="77"/>
                <a:cs typeface="Poppins" pitchFamily="2" charset="77"/>
              </a:defRPr>
            </a:lvl1pPr>
          </a:lstStyle>
          <a:p>
            <a:endParaRPr lang="en-US"/>
          </a:p>
        </p:txBody>
      </p:sp>
      <p:sp>
        <p:nvSpPr>
          <p:cNvPr id="2" name="Title 3">
            <a:extLst>
              <a:ext uri="{FF2B5EF4-FFF2-40B4-BE49-F238E27FC236}">
                <a16:creationId xmlns:a16="http://schemas.microsoft.com/office/drawing/2014/main" id="{D2FB6D42-E82B-5447-AA68-C70C0CA4FAD7}"/>
              </a:ext>
            </a:extLst>
          </p:cNvPr>
          <p:cNvSpPr>
            <a:spLocks noGrp="1"/>
          </p:cNvSpPr>
          <p:nvPr>
            <p:ph type="title" hasCustomPrompt="1"/>
          </p:nvPr>
        </p:nvSpPr>
        <p:spPr>
          <a:xfrm>
            <a:off x="364527" y="273725"/>
            <a:ext cx="8274636"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12">
            <a:extLst>
              <a:ext uri="{FF2B5EF4-FFF2-40B4-BE49-F238E27FC236}">
                <a16:creationId xmlns:a16="http://schemas.microsoft.com/office/drawing/2014/main" id="{26364C7F-D1D5-32E6-FECB-BBFCA3DCB7BF}"/>
              </a:ext>
            </a:extLst>
          </p:cNvPr>
          <p:cNvSpPr>
            <a:spLocks noGrp="1"/>
          </p:cNvSpPr>
          <p:nvPr>
            <p:ph type="body" sz="quarter" idx="14"/>
          </p:nvPr>
        </p:nvSpPr>
        <p:spPr>
          <a:xfrm>
            <a:off x="364657" y="1259357"/>
            <a:ext cx="8274518"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668462C8-4A94-A823-34FC-61AE443D874A}"/>
              </a:ext>
            </a:extLst>
          </p:cNvPr>
          <p:cNvSpPr>
            <a:spLocks noGrp="1"/>
          </p:cNvSpPr>
          <p:nvPr>
            <p:ph type="body" sz="quarter" idx="11"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1094119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15">
    <p:spTree>
      <p:nvGrpSpPr>
        <p:cNvPr id="1" name=""/>
        <p:cNvGrpSpPr/>
        <p:nvPr/>
      </p:nvGrpSpPr>
      <p:grpSpPr>
        <a:xfrm>
          <a:off x="0" y="0"/>
          <a:ext cx="0" cy="0"/>
          <a:chOff x="0" y="0"/>
          <a:chExt cx="0" cy="0"/>
        </a:xfrm>
      </p:grpSpPr>
      <p:sp>
        <p:nvSpPr>
          <p:cNvPr id="5" name="Freeform 1">
            <a:extLst>
              <a:ext uri="{FF2B5EF4-FFF2-40B4-BE49-F238E27FC236}">
                <a16:creationId xmlns:a16="http://schemas.microsoft.com/office/drawing/2014/main" id="{9B5AC593-89CB-7A59-C4E0-DD9424D493F5}"/>
              </a:ext>
            </a:extLst>
          </p:cNvPr>
          <p:cNvSpPr>
            <a:spLocks noChangeArrowheads="1"/>
          </p:cNvSpPr>
          <p:nvPr userDrawn="1"/>
        </p:nvSpPr>
        <p:spPr bwMode="auto">
          <a:xfrm>
            <a:off x="10006800" y="0"/>
            <a:ext cx="2185200" cy="68580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00000">
                <a:schemeClr val="accent2"/>
              </a:gs>
              <a:gs pos="7000">
                <a:schemeClr val="accent1"/>
              </a:gs>
            </a:gsLst>
            <a:lin ang="5400000" scaled="1"/>
          </a:gradFill>
          <a:ln>
            <a:noFill/>
          </a:ln>
          <a:effectLst/>
        </p:spPr>
        <p:txBody>
          <a:bodyPr wrap="none" anchor="ctr"/>
          <a:lstStyle/>
          <a:p>
            <a:endParaRPr lang="en-US" sz="1801"/>
          </a:p>
        </p:txBody>
      </p:sp>
      <p:pic>
        <p:nvPicPr>
          <p:cNvPr id="8" name="Graphic 7">
            <a:extLst>
              <a:ext uri="{FF2B5EF4-FFF2-40B4-BE49-F238E27FC236}">
                <a16:creationId xmlns:a16="http://schemas.microsoft.com/office/drawing/2014/main" id="{CF7250F6-6465-4741-8F5C-651BCBF958E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14" name="Picture Placeholder 2">
            <a:extLst>
              <a:ext uri="{FF2B5EF4-FFF2-40B4-BE49-F238E27FC236}">
                <a16:creationId xmlns:a16="http://schemas.microsoft.com/office/drawing/2014/main" id="{D8AEDE02-5CB0-8D4A-DBDB-BFC9E5F822FA}"/>
              </a:ext>
            </a:extLst>
          </p:cNvPr>
          <p:cNvSpPr>
            <a:spLocks noGrp="1"/>
          </p:cNvSpPr>
          <p:nvPr>
            <p:ph type="pic" sz="quarter" idx="10"/>
          </p:nvPr>
        </p:nvSpPr>
        <p:spPr>
          <a:xfrm>
            <a:off x="973016" y="2083575"/>
            <a:ext cx="3399296" cy="3463989"/>
          </a:xfrm>
          <a:prstGeom prst="roundRect">
            <a:avLst>
              <a:gd name="adj" fmla="val 8436"/>
            </a:avLst>
          </a:prstGeom>
          <a:solidFill>
            <a:srgbClr val="171659"/>
          </a:solidFill>
        </p:spPr>
        <p:txBody>
          <a:bodyPr/>
          <a:lstStyle>
            <a:lvl1pPr>
              <a:defRPr>
                <a:solidFill>
                  <a:schemeClr val="bg1"/>
                </a:solidFill>
                <a:latin typeface="Poppins" pitchFamily="2" charset="77"/>
                <a:cs typeface="Poppins" pitchFamily="2" charset="77"/>
              </a:defRPr>
            </a:lvl1pPr>
          </a:lstStyle>
          <a:p>
            <a:endParaRPr lang="en-US"/>
          </a:p>
        </p:txBody>
      </p:sp>
      <p:sp>
        <p:nvSpPr>
          <p:cNvPr id="15" name="Picture Placeholder 2">
            <a:extLst>
              <a:ext uri="{FF2B5EF4-FFF2-40B4-BE49-F238E27FC236}">
                <a16:creationId xmlns:a16="http://schemas.microsoft.com/office/drawing/2014/main" id="{5AD4EFAC-A260-D702-42C1-FBECCEC4A3E9}"/>
              </a:ext>
            </a:extLst>
          </p:cNvPr>
          <p:cNvSpPr>
            <a:spLocks noGrp="1"/>
          </p:cNvSpPr>
          <p:nvPr>
            <p:ph type="pic" sz="quarter" idx="11"/>
          </p:nvPr>
        </p:nvSpPr>
        <p:spPr>
          <a:xfrm>
            <a:off x="5055476" y="2083574"/>
            <a:ext cx="3399296" cy="3463989"/>
          </a:xfrm>
          <a:prstGeom prst="roundRect">
            <a:avLst>
              <a:gd name="adj" fmla="val 8436"/>
            </a:avLst>
          </a:prstGeom>
          <a:solidFill>
            <a:srgbClr val="171659"/>
          </a:solidFill>
        </p:spPr>
        <p:txBody>
          <a:bodyPr/>
          <a:lstStyle>
            <a:lvl1pPr>
              <a:defRPr>
                <a:solidFill>
                  <a:schemeClr val="bg1"/>
                </a:solidFill>
                <a:latin typeface="Poppins" pitchFamily="2" charset="77"/>
                <a:cs typeface="Poppins" pitchFamily="2" charset="77"/>
              </a:defRPr>
            </a:lvl1pPr>
          </a:lstStyle>
          <a:p>
            <a:endParaRPr lang="en-US"/>
          </a:p>
        </p:txBody>
      </p:sp>
      <p:sp>
        <p:nvSpPr>
          <p:cNvPr id="2" name="Title 3">
            <a:extLst>
              <a:ext uri="{FF2B5EF4-FFF2-40B4-BE49-F238E27FC236}">
                <a16:creationId xmlns:a16="http://schemas.microsoft.com/office/drawing/2014/main" id="{37E820B5-B077-6869-D294-D92BD7089E43}"/>
              </a:ext>
            </a:extLst>
          </p:cNvPr>
          <p:cNvSpPr>
            <a:spLocks noGrp="1"/>
          </p:cNvSpPr>
          <p:nvPr>
            <p:ph type="title" hasCustomPrompt="1"/>
          </p:nvPr>
        </p:nvSpPr>
        <p:spPr>
          <a:xfrm>
            <a:off x="364527" y="273725"/>
            <a:ext cx="8274636"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A547FC9D-3EC8-EFF9-6E57-10E6E09707FA}"/>
              </a:ext>
            </a:extLst>
          </p:cNvPr>
          <p:cNvSpPr>
            <a:spLocks noGrp="1"/>
          </p:cNvSpPr>
          <p:nvPr>
            <p:ph type="body" sz="quarter" idx="15"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534425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16">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A0D2924-A6CF-5649-A076-B242B94F1246}"/>
              </a:ext>
            </a:extLst>
          </p:cNvPr>
          <p:cNvSpPr>
            <a:spLocks noGrp="1"/>
          </p:cNvSpPr>
          <p:nvPr>
            <p:ph type="pic" sz="quarter" idx="19"/>
          </p:nvPr>
        </p:nvSpPr>
        <p:spPr>
          <a:xfrm flipV="1">
            <a:off x="0" y="1"/>
            <a:ext cx="12192000" cy="3202308"/>
          </a:xfrm>
          <a:custGeom>
            <a:avLst/>
            <a:gdLst>
              <a:gd name="connsiteX0" fmla="*/ 0 w 24377650"/>
              <a:gd name="connsiteY0" fmla="*/ 0 h 5675902"/>
              <a:gd name="connsiteX1" fmla="*/ 24377650 w 24377650"/>
              <a:gd name="connsiteY1" fmla="*/ 0 h 5675902"/>
              <a:gd name="connsiteX2" fmla="*/ 24377650 w 24377650"/>
              <a:gd name="connsiteY2" fmla="*/ 5675902 h 5675902"/>
              <a:gd name="connsiteX3" fmla="*/ 0 w 24377650"/>
              <a:gd name="connsiteY3" fmla="*/ 5675902 h 5675902"/>
              <a:gd name="connsiteX4" fmla="*/ 0 w 24377650"/>
              <a:gd name="connsiteY4" fmla="*/ 0 h 5675902"/>
              <a:gd name="connsiteX0" fmla="*/ 0 w 24377650"/>
              <a:gd name="connsiteY0" fmla="*/ 609600 h 6285502"/>
              <a:gd name="connsiteX1" fmla="*/ 24377650 w 24377650"/>
              <a:gd name="connsiteY1" fmla="*/ 609600 h 6285502"/>
              <a:gd name="connsiteX2" fmla="*/ 24377650 w 24377650"/>
              <a:gd name="connsiteY2" fmla="*/ 6285502 h 6285502"/>
              <a:gd name="connsiteX3" fmla="*/ 0 w 24377650"/>
              <a:gd name="connsiteY3" fmla="*/ 6285502 h 6285502"/>
              <a:gd name="connsiteX4" fmla="*/ 0 w 24377650"/>
              <a:gd name="connsiteY4" fmla="*/ 609600 h 6285502"/>
              <a:gd name="connsiteX0" fmla="*/ 0 w 24377650"/>
              <a:gd name="connsiteY0" fmla="*/ 822777 h 6498679"/>
              <a:gd name="connsiteX1" fmla="*/ 24377650 w 24377650"/>
              <a:gd name="connsiteY1" fmla="*/ 822777 h 6498679"/>
              <a:gd name="connsiteX2" fmla="*/ 24377650 w 24377650"/>
              <a:gd name="connsiteY2" fmla="*/ 6498679 h 6498679"/>
              <a:gd name="connsiteX3" fmla="*/ 0 w 24377650"/>
              <a:gd name="connsiteY3" fmla="*/ 6498679 h 6498679"/>
              <a:gd name="connsiteX4" fmla="*/ 0 w 24377650"/>
              <a:gd name="connsiteY4" fmla="*/ 822777 h 6498679"/>
              <a:gd name="connsiteX0" fmla="*/ 0 w 24377650"/>
              <a:gd name="connsiteY0" fmla="*/ 728713 h 6404615"/>
              <a:gd name="connsiteX1" fmla="*/ 24377650 w 24377650"/>
              <a:gd name="connsiteY1" fmla="*/ 728713 h 6404615"/>
              <a:gd name="connsiteX2" fmla="*/ 24377650 w 24377650"/>
              <a:gd name="connsiteY2" fmla="*/ 6404615 h 6404615"/>
              <a:gd name="connsiteX3" fmla="*/ 0 w 24377650"/>
              <a:gd name="connsiteY3" fmla="*/ 6404615 h 6404615"/>
              <a:gd name="connsiteX4" fmla="*/ 0 w 24377650"/>
              <a:gd name="connsiteY4" fmla="*/ 728713 h 640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7650" h="6404615">
                <a:moveTo>
                  <a:pt x="0" y="728713"/>
                </a:moveTo>
                <a:cubicBezTo>
                  <a:pt x="11848797" y="-414287"/>
                  <a:pt x="16317082" y="-55058"/>
                  <a:pt x="24377650" y="728713"/>
                </a:cubicBezTo>
                <a:lnTo>
                  <a:pt x="24377650" y="6404615"/>
                </a:lnTo>
                <a:lnTo>
                  <a:pt x="0" y="6404615"/>
                </a:lnTo>
                <a:lnTo>
                  <a:pt x="0" y="728713"/>
                </a:lnTo>
                <a:close/>
              </a:path>
            </a:pathLst>
          </a:custGeom>
          <a:gradFill>
            <a:gsLst>
              <a:gs pos="100000">
                <a:schemeClr val="accent6"/>
              </a:gs>
              <a:gs pos="10000">
                <a:schemeClr val="accent5"/>
              </a:gs>
            </a:gsLst>
            <a:lin ang="5400000" scaled="1"/>
          </a:gradFill>
        </p:spPr>
        <p:txBody>
          <a:bodyPr>
            <a:normAutofit/>
          </a:bodyPr>
          <a:lstStyle>
            <a:lvl1pPr>
              <a:defRPr sz="1051"/>
            </a:lvl1pPr>
          </a:lstStyle>
          <a:p>
            <a:endParaRPr lang="en-US"/>
          </a:p>
        </p:txBody>
      </p:sp>
      <p:pic>
        <p:nvPicPr>
          <p:cNvPr id="3" name="Graphic 2">
            <a:extLst>
              <a:ext uri="{FF2B5EF4-FFF2-40B4-BE49-F238E27FC236}">
                <a16:creationId xmlns:a16="http://schemas.microsoft.com/office/drawing/2014/main" id="{2421B16F-33B8-3C4D-AA2C-6C4154CB30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7" name="Picture Placeholder 8">
            <a:extLst>
              <a:ext uri="{FF2B5EF4-FFF2-40B4-BE49-F238E27FC236}">
                <a16:creationId xmlns:a16="http://schemas.microsoft.com/office/drawing/2014/main" id="{974F6387-D614-30AD-5ADC-571D4242D1EF}"/>
              </a:ext>
            </a:extLst>
          </p:cNvPr>
          <p:cNvSpPr>
            <a:spLocks noGrp="1"/>
          </p:cNvSpPr>
          <p:nvPr>
            <p:ph type="pic" sz="quarter" idx="18"/>
          </p:nvPr>
        </p:nvSpPr>
        <p:spPr>
          <a:xfrm>
            <a:off x="1518959"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CD073667-67CA-553B-19E6-84DD84959648}"/>
              </a:ext>
            </a:extLst>
          </p:cNvPr>
          <p:cNvSpPr>
            <a:spLocks noGrp="1"/>
          </p:cNvSpPr>
          <p:nvPr>
            <p:ph type="pic" sz="quarter" idx="20"/>
          </p:nvPr>
        </p:nvSpPr>
        <p:spPr>
          <a:xfrm>
            <a:off x="7187441"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9AC06D9F-9C01-CAB4-8C86-95AA34550B32}"/>
              </a:ext>
            </a:extLst>
          </p:cNvPr>
          <p:cNvSpPr>
            <a:spLocks noGrp="1"/>
          </p:cNvSpPr>
          <p:nvPr>
            <p:ph type="pic" sz="quarter" idx="21"/>
          </p:nvPr>
        </p:nvSpPr>
        <p:spPr>
          <a:xfrm>
            <a:off x="3899342" y="2076975"/>
            <a:ext cx="4426290" cy="2755706"/>
          </a:xfrm>
          <a:prstGeom prst="rect">
            <a:avLst/>
          </a:prstGeom>
          <a:solidFill>
            <a:schemeClr val="bg1">
              <a:lumMod val="95000"/>
            </a:schemeClr>
          </a:solidFill>
        </p:spPr>
        <p:txBody>
          <a:bodyPr>
            <a:normAutofit/>
          </a:bodyPr>
          <a:lstStyle>
            <a:lvl1pPr>
              <a:defRPr sz="1051"/>
            </a:lvl1pPr>
          </a:lstStyle>
          <a:p>
            <a:endParaRPr lang="en-US"/>
          </a:p>
        </p:txBody>
      </p:sp>
      <p:sp>
        <p:nvSpPr>
          <p:cNvPr id="2" name="Title 3">
            <a:extLst>
              <a:ext uri="{FF2B5EF4-FFF2-40B4-BE49-F238E27FC236}">
                <a16:creationId xmlns:a16="http://schemas.microsoft.com/office/drawing/2014/main" id="{0F86B377-3733-91B5-A0F2-0A111B2FAE80}"/>
              </a:ext>
            </a:extLst>
          </p:cNvPr>
          <p:cNvSpPr>
            <a:spLocks noGrp="1"/>
          </p:cNvSpPr>
          <p:nvPr>
            <p:ph type="title" hasCustomPrompt="1"/>
          </p:nvPr>
        </p:nvSpPr>
        <p:spPr>
          <a:xfrm>
            <a:off x="1958682" y="256812"/>
            <a:ext cx="8274636" cy="767000"/>
          </a:xfrm>
          <a:prstGeom prst="rect">
            <a:avLst/>
          </a:prstGeom>
        </p:spPr>
        <p:txBody>
          <a:bodyPr anchor="ctr"/>
          <a:lstStyle>
            <a:lvl1pPr algn="ct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514DE9A4-1888-9267-B22D-33ADCA68A3A3}"/>
              </a:ext>
            </a:extLst>
          </p:cNvPr>
          <p:cNvSpPr>
            <a:spLocks noGrp="1"/>
          </p:cNvSpPr>
          <p:nvPr>
            <p:ph type="body" sz="quarter" idx="15"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297802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0"/>
          </a:xfrm>
          <a:prstGeom prst="rect">
            <a:avLst/>
          </a:prstGeom>
        </p:spPr>
      </p:pic>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
        <p:nvSpPr>
          <p:cNvPr id="2" name="Text Placeholder 10">
            <a:extLst>
              <a:ext uri="{FF2B5EF4-FFF2-40B4-BE49-F238E27FC236}">
                <a16:creationId xmlns:a16="http://schemas.microsoft.com/office/drawing/2014/main" id="{ECB479FB-2E17-0727-CFF9-9B6A981D587A}"/>
              </a:ext>
            </a:extLst>
          </p:cNvPr>
          <p:cNvSpPr>
            <a:spLocks noGrp="1"/>
          </p:cNvSpPr>
          <p:nvPr>
            <p:ph type="body" sz="quarter" idx="10" hasCustomPrompt="1"/>
          </p:nvPr>
        </p:nvSpPr>
        <p:spPr>
          <a:xfrm>
            <a:off x="457200" y="4489550"/>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2305906"/>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17">
    <p:bg>
      <p:bgPr>
        <a:solidFill>
          <a:schemeClr val="tx1"/>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A0D2924-A6CF-5649-A076-B242B94F1246}"/>
              </a:ext>
            </a:extLst>
          </p:cNvPr>
          <p:cNvSpPr>
            <a:spLocks noGrp="1"/>
          </p:cNvSpPr>
          <p:nvPr>
            <p:ph type="pic" sz="quarter" idx="19"/>
          </p:nvPr>
        </p:nvSpPr>
        <p:spPr>
          <a:xfrm flipV="1">
            <a:off x="0" y="1"/>
            <a:ext cx="12192000" cy="3202308"/>
          </a:xfrm>
          <a:custGeom>
            <a:avLst/>
            <a:gdLst>
              <a:gd name="connsiteX0" fmla="*/ 0 w 24377650"/>
              <a:gd name="connsiteY0" fmla="*/ 0 h 5675902"/>
              <a:gd name="connsiteX1" fmla="*/ 24377650 w 24377650"/>
              <a:gd name="connsiteY1" fmla="*/ 0 h 5675902"/>
              <a:gd name="connsiteX2" fmla="*/ 24377650 w 24377650"/>
              <a:gd name="connsiteY2" fmla="*/ 5675902 h 5675902"/>
              <a:gd name="connsiteX3" fmla="*/ 0 w 24377650"/>
              <a:gd name="connsiteY3" fmla="*/ 5675902 h 5675902"/>
              <a:gd name="connsiteX4" fmla="*/ 0 w 24377650"/>
              <a:gd name="connsiteY4" fmla="*/ 0 h 5675902"/>
              <a:gd name="connsiteX0" fmla="*/ 0 w 24377650"/>
              <a:gd name="connsiteY0" fmla="*/ 609600 h 6285502"/>
              <a:gd name="connsiteX1" fmla="*/ 24377650 w 24377650"/>
              <a:gd name="connsiteY1" fmla="*/ 609600 h 6285502"/>
              <a:gd name="connsiteX2" fmla="*/ 24377650 w 24377650"/>
              <a:gd name="connsiteY2" fmla="*/ 6285502 h 6285502"/>
              <a:gd name="connsiteX3" fmla="*/ 0 w 24377650"/>
              <a:gd name="connsiteY3" fmla="*/ 6285502 h 6285502"/>
              <a:gd name="connsiteX4" fmla="*/ 0 w 24377650"/>
              <a:gd name="connsiteY4" fmla="*/ 609600 h 6285502"/>
              <a:gd name="connsiteX0" fmla="*/ 0 w 24377650"/>
              <a:gd name="connsiteY0" fmla="*/ 822777 h 6498679"/>
              <a:gd name="connsiteX1" fmla="*/ 24377650 w 24377650"/>
              <a:gd name="connsiteY1" fmla="*/ 822777 h 6498679"/>
              <a:gd name="connsiteX2" fmla="*/ 24377650 w 24377650"/>
              <a:gd name="connsiteY2" fmla="*/ 6498679 h 6498679"/>
              <a:gd name="connsiteX3" fmla="*/ 0 w 24377650"/>
              <a:gd name="connsiteY3" fmla="*/ 6498679 h 6498679"/>
              <a:gd name="connsiteX4" fmla="*/ 0 w 24377650"/>
              <a:gd name="connsiteY4" fmla="*/ 822777 h 6498679"/>
              <a:gd name="connsiteX0" fmla="*/ 0 w 24377650"/>
              <a:gd name="connsiteY0" fmla="*/ 728713 h 6404615"/>
              <a:gd name="connsiteX1" fmla="*/ 24377650 w 24377650"/>
              <a:gd name="connsiteY1" fmla="*/ 728713 h 6404615"/>
              <a:gd name="connsiteX2" fmla="*/ 24377650 w 24377650"/>
              <a:gd name="connsiteY2" fmla="*/ 6404615 h 6404615"/>
              <a:gd name="connsiteX3" fmla="*/ 0 w 24377650"/>
              <a:gd name="connsiteY3" fmla="*/ 6404615 h 6404615"/>
              <a:gd name="connsiteX4" fmla="*/ 0 w 24377650"/>
              <a:gd name="connsiteY4" fmla="*/ 728713 h 640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7650" h="6404615">
                <a:moveTo>
                  <a:pt x="0" y="728713"/>
                </a:moveTo>
                <a:cubicBezTo>
                  <a:pt x="11848797" y="-414287"/>
                  <a:pt x="16317082" y="-55058"/>
                  <a:pt x="24377650" y="728713"/>
                </a:cubicBezTo>
                <a:lnTo>
                  <a:pt x="24377650" y="6404615"/>
                </a:lnTo>
                <a:lnTo>
                  <a:pt x="0" y="6404615"/>
                </a:lnTo>
                <a:lnTo>
                  <a:pt x="0" y="728713"/>
                </a:lnTo>
                <a:close/>
              </a:path>
            </a:pathLst>
          </a:custGeom>
          <a:gradFill>
            <a:gsLst>
              <a:gs pos="100000">
                <a:schemeClr val="accent5"/>
              </a:gs>
              <a:gs pos="21000">
                <a:schemeClr val="accent4"/>
              </a:gs>
            </a:gsLst>
            <a:lin ang="5400000" scaled="1"/>
          </a:gradFill>
        </p:spPr>
        <p:txBody>
          <a:bodyPr>
            <a:normAutofit/>
          </a:bodyPr>
          <a:lstStyle>
            <a:lvl1pPr>
              <a:defRPr sz="1051"/>
            </a:lvl1pPr>
          </a:lstStyle>
          <a:p>
            <a:endParaRPr lang="en-US"/>
          </a:p>
        </p:txBody>
      </p:sp>
      <p:sp>
        <p:nvSpPr>
          <p:cNvPr id="15" name="Picture Placeholder 8">
            <a:extLst>
              <a:ext uri="{FF2B5EF4-FFF2-40B4-BE49-F238E27FC236}">
                <a16:creationId xmlns:a16="http://schemas.microsoft.com/office/drawing/2014/main" id="{15216BA7-E6A2-FC47-A807-0CC7FF713AA0}"/>
              </a:ext>
            </a:extLst>
          </p:cNvPr>
          <p:cNvSpPr>
            <a:spLocks noGrp="1"/>
          </p:cNvSpPr>
          <p:nvPr>
            <p:ph type="pic" sz="quarter" idx="18"/>
          </p:nvPr>
        </p:nvSpPr>
        <p:spPr>
          <a:xfrm>
            <a:off x="1518959"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4526ED4B-4F67-4E46-A7E8-9CFA2203A860}"/>
              </a:ext>
            </a:extLst>
          </p:cNvPr>
          <p:cNvSpPr>
            <a:spLocks noGrp="1"/>
          </p:cNvSpPr>
          <p:nvPr>
            <p:ph type="pic" sz="quarter" idx="20"/>
          </p:nvPr>
        </p:nvSpPr>
        <p:spPr>
          <a:xfrm>
            <a:off x="7187441"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95782129-7E27-7740-B4E5-0EA99A9181CF}"/>
              </a:ext>
            </a:extLst>
          </p:cNvPr>
          <p:cNvSpPr>
            <a:spLocks noGrp="1"/>
          </p:cNvSpPr>
          <p:nvPr>
            <p:ph type="pic" sz="quarter" idx="21"/>
          </p:nvPr>
        </p:nvSpPr>
        <p:spPr>
          <a:xfrm>
            <a:off x="3899342" y="2076975"/>
            <a:ext cx="4426290" cy="2755706"/>
          </a:xfrm>
          <a:prstGeom prst="rect">
            <a:avLst/>
          </a:prstGeom>
          <a:solidFill>
            <a:schemeClr val="bg1">
              <a:lumMod val="95000"/>
            </a:schemeClr>
          </a:solidFill>
        </p:spPr>
        <p:txBody>
          <a:bodyPr>
            <a:normAutofit/>
          </a:bodyPr>
          <a:lstStyle>
            <a:lvl1pPr>
              <a:defRPr sz="1051"/>
            </a:lvl1pPr>
          </a:lstStyle>
          <a:p>
            <a:endParaRPr lang="en-US"/>
          </a:p>
        </p:txBody>
      </p:sp>
      <p:pic>
        <p:nvPicPr>
          <p:cNvPr id="7" name="Graphic 6">
            <a:extLst>
              <a:ext uri="{FF2B5EF4-FFF2-40B4-BE49-F238E27FC236}">
                <a16:creationId xmlns:a16="http://schemas.microsoft.com/office/drawing/2014/main" id="{6A287373-937F-9747-AE24-3C4657A4B5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itle 3">
            <a:extLst>
              <a:ext uri="{FF2B5EF4-FFF2-40B4-BE49-F238E27FC236}">
                <a16:creationId xmlns:a16="http://schemas.microsoft.com/office/drawing/2014/main" id="{98543D76-1547-5E08-6802-CD2F9A2E7033}"/>
              </a:ext>
            </a:extLst>
          </p:cNvPr>
          <p:cNvSpPr>
            <a:spLocks noGrp="1"/>
          </p:cNvSpPr>
          <p:nvPr>
            <p:ph type="title" hasCustomPrompt="1"/>
          </p:nvPr>
        </p:nvSpPr>
        <p:spPr>
          <a:xfrm>
            <a:off x="1958682" y="256812"/>
            <a:ext cx="8274636" cy="767000"/>
          </a:xfrm>
          <a:prstGeom prst="rect">
            <a:avLst/>
          </a:prstGeom>
        </p:spPr>
        <p:txBody>
          <a:bodyPr anchor="ctr"/>
          <a:lstStyle>
            <a:lvl1pPr algn="ct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02E743B2-0A20-FBE8-3871-D461C7D81EAA}"/>
              </a:ext>
            </a:extLst>
          </p:cNvPr>
          <p:cNvSpPr>
            <a:spLocks noGrp="1"/>
          </p:cNvSpPr>
          <p:nvPr>
            <p:ph type="body" sz="quarter" idx="15"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419323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18">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A0D2924-A6CF-5649-A076-B242B94F1246}"/>
              </a:ext>
            </a:extLst>
          </p:cNvPr>
          <p:cNvSpPr>
            <a:spLocks noGrp="1"/>
          </p:cNvSpPr>
          <p:nvPr>
            <p:ph type="pic" sz="quarter" idx="19"/>
          </p:nvPr>
        </p:nvSpPr>
        <p:spPr>
          <a:xfrm flipV="1">
            <a:off x="0" y="1"/>
            <a:ext cx="12192000" cy="3202308"/>
          </a:xfrm>
          <a:custGeom>
            <a:avLst/>
            <a:gdLst>
              <a:gd name="connsiteX0" fmla="*/ 0 w 24377650"/>
              <a:gd name="connsiteY0" fmla="*/ 0 h 5675902"/>
              <a:gd name="connsiteX1" fmla="*/ 24377650 w 24377650"/>
              <a:gd name="connsiteY1" fmla="*/ 0 h 5675902"/>
              <a:gd name="connsiteX2" fmla="*/ 24377650 w 24377650"/>
              <a:gd name="connsiteY2" fmla="*/ 5675902 h 5675902"/>
              <a:gd name="connsiteX3" fmla="*/ 0 w 24377650"/>
              <a:gd name="connsiteY3" fmla="*/ 5675902 h 5675902"/>
              <a:gd name="connsiteX4" fmla="*/ 0 w 24377650"/>
              <a:gd name="connsiteY4" fmla="*/ 0 h 5675902"/>
              <a:gd name="connsiteX0" fmla="*/ 0 w 24377650"/>
              <a:gd name="connsiteY0" fmla="*/ 609600 h 6285502"/>
              <a:gd name="connsiteX1" fmla="*/ 24377650 w 24377650"/>
              <a:gd name="connsiteY1" fmla="*/ 609600 h 6285502"/>
              <a:gd name="connsiteX2" fmla="*/ 24377650 w 24377650"/>
              <a:gd name="connsiteY2" fmla="*/ 6285502 h 6285502"/>
              <a:gd name="connsiteX3" fmla="*/ 0 w 24377650"/>
              <a:gd name="connsiteY3" fmla="*/ 6285502 h 6285502"/>
              <a:gd name="connsiteX4" fmla="*/ 0 w 24377650"/>
              <a:gd name="connsiteY4" fmla="*/ 609600 h 6285502"/>
              <a:gd name="connsiteX0" fmla="*/ 0 w 24377650"/>
              <a:gd name="connsiteY0" fmla="*/ 822777 h 6498679"/>
              <a:gd name="connsiteX1" fmla="*/ 24377650 w 24377650"/>
              <a:gd name="connsiteY1" fmla="*/ 822777 h 6498679"/>
              <a:gd name="connsiteX2" fmla="*/ 24377650 w 24377650"/>
              <a:gd name="connsiteY2" fmla="*/ 6498679 h 6498679"/>
              <a:gd name="connsiteX3" fmla="*/ 0 w 24377650"/>
              <a:gd name="connsiteY3" fmla="*/ 6498679 h 6498679"/>
              <a:gd name="connsiteX4" fmla="*/ 0 w 24377650"/>
              <a:gd name="connsiteY4" fmla="*/ 822777 h 6498679"/>
              <a:gd name="connsiteX0" fmla="*/ 0 w 24377650"/>
              <a:gd name="connsiteY0" fmla="*/ 728713 h 6404615"/>
              <a:gd name="connsiteX1" fmla="*/ 24377650 w 24377650"/>
              <a:gd name="connsiteY1" fmla="*/ 728713 h 6404615"/>
              <a:gd name="connsiteX2" fmla="*/ 24377650 w 24377650"/>
              <a:gd name="connsiteY2" fmla="*/ 6404615 h 6404615"/>
              <a:gd name="connsiteX3" fmla="*/ 0 w 24377650"/>
              <a:gd name="connsiteY3" fmla="*/ 6404615 h 6404615"/>
              <a:gd name="connsiteX4" fmla="*/ 0 w 24377650"/>
              <a:gd name="connsiteY4" fmla="*/ 728713 h 640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7650" h="6404615">
                <a:moveTo>
                  <a:pt x="0" y="728713"/>
                </a:moveTo>
                <a:cubicBezTo>
                  <a:pt x="11848797" y="-414287"/>
                  <a:pt x="16317082" y="-55058"/>
                  <a:pt x="24377650" y="728713"/>
                </a:cubicBezTo>
                <a:lnTo>
                  <a:pt x="24377650" y="6404615"/>
                </a:lnTo>
                <a:lnTo>
                  <a:pt x="0" y="6404615"/>
                </a:lnTo>
                <a:lnTo>
                  <a:pt x="0" y="728713"/>
                </a:lnTo>
                <a:close/>
              </a:path>
            </a:pathLst>
          </a:custGeom>
          <a:gradFill>
            <a:gsLst>
              <a:gs pos="100000">
                <a:schemeClr val="accent3"/>
              </a:gs>
              <a:gs pos="10000">
                <a:schemeClr val="accent2"/>
              </a:gs>
            </a:gsLst>
            <a:lin ang="5400000" scaled="1"/>
          </a:gradFill>
        </p:spPr>
        <p:txBody>
          <a:bodyPr>
            <a:normAutofit/>
          </a:bodyPr>
          <a:lstStyle>
            <a:lvl1pPr>
              <a:defRPr sz="1051"/>
            </a:lvl1pPr>
          </a:lstStyle>
          <a:p>
            <a:endParaRPr lang="en-US"/>
          </a:p>
        </p:txBody>
      </p:sp>
      <p:pic>
        <p:nvPicPr>
          <p:cNvPr id="3" name="Graphic 2">
            <a:extLst>
              <a:ext uri="{FF2B5EF4-FFF2-40B4-BE49-F238E27FC236}">
                <a16:creationId xmlns:a16="http://schemas.microsoft.com/office/drawing/2014/main" id="{2421B16F-33B8-3C4D-AA2C-6C4154CB30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7" name="Picture Placeholder 8">
            <a:extLst>
              <a:ext uri="{FF2B5EF4-FFF2-40B4-BE49-F238E27FC236}">
                <a16:creationId xmlns:a16="http://schemas.microsoft.com/office/drawing/2014/main" id="{8D6FEEE3-4078-0714-603B-85C899499E17}"/>
              </a:ext>
            </a:extLst>
          </p:cNvPr>
          <p:cNvSpPr>
            <a:spLocks noGrp="1"/>
          </p:cNvSpPr>
          <p:nvPr>
            <p:ph type="pic" sz="quarter" idx="18"/>
          </p:nvPr>
        </p:nvSpPr>
        <p:spPr>
          <a:xfrm>
            <a:off x="1518959"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CFF4AAB2-A1C8-03B2-5C47-2E5852FCC3A6}"/>
              </a:ext>
            </a:extLst>
          </p:cNvPr>
          <p:cNvSpPr>
            <a:spLocks noGrp="1"/>
          </p:cNvSpPr>
          <p:nvPr>
            <p:ph type="pic" sz="quarter" idx="20"/>
          </p:nvPr>
        </p:nvSpPr>
        <p:spPr>
          <a:xfrm>
            <a:off x="7187441"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2889E45-E2AA-EA66-9577-E7905E9E59CA}"/>
              </a:ext>
            </a:extLst>
          </p:cNvPr>
          <p:cNvSpPr>
            <a:spLocks noGrp="1"/>
          </p:cNvSpPr>
          <p:nvPr>
            <p:ph type="pic" sz="quarter" idx="21"/>
          </p:nvPr>
        </p:nvSpPr>
        <p:spPr>
          <a:xfrm>
            <a:off x="3899342" y="2076975"/>
            <a:ext cx="4426290" cy="2755706"/>
          </a:xfrm>
          <a:prstGeom prst="rect">
            <a:avLst/>
          </a:prstGeom>
          <a:solidFill>
            <a:schemeClr val="bg1">
              <a:lumMod val="95000"/>
            </a:schemeClr>
          </a:solidFill>
        </p:spPr>
        <p:txBody>
          <a:bodyPr>
            <a:normAutofit/>
          </a:bodyPr>
          <a:lstStyle>
            <a:lvl1pPr>
              <a:defRPr sz="1051"/>
            </a:lvl1pPr>
          </a:lstStyle>
          <a:p>
            <a:endParaRPr lang="en-US"/>
          </a:p>
        </p:txBody>
      </p:sp>
      <p:sp>
        <p:nvSpPr>
          <p:cNvPr id="2" name="Title 3">
            <a:extLst>
              <a:ext uri="{FF2B5EF4-FFF2-40B4-BE49-F238E27FC236}">
                <a16:creationId xmlns:a16="http://schemas.microsoft.com/office/drawing/2014/main" id="{B9A06B1B-8C6E-F393-A0E9-467B888FDA91}"/>
              </a:ext>
            </a:extLst>
          </p:cNvPr>
          <p:cNvSpPr>
            <a:spLocks noGrp="1"/>
          </p:cNvSpPr>
          <p:nvPr>
            <p:ph type="title" hasCustomPrompt="1"/>
          </p:nvPr>
        </p:nvSpPr>
        <p:spPr>
          <a:xfrm>
            <a:off x="1958682" y="256812"/>
            <a:ext cx="8274636" cy="767000"/>
          </a:xfrm>
          <a:prstGeom prst="rect">
            <a:avLst/>
          </a:prstGeom>
        </p:spPr>
        <p:txBody>
          <a:bodyPr anchor="ctr"/>
          <a:lstStyle>
            <a:lvl1pPr algn="ct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35010BBF-3470-2DD6-0C73-6B16DCC35EEA}"/>
              </a:ext>
            </a:extLst>
          </p:cNvPr>
          <p:cNvSpPr>
            <a:spLocks noGrp="1"/>
          </p:cNvSpPr>
          <p:nvPr>
            <p:ph type="body" sz="quarter" idx="15"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2926752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19">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A0D2924-A6CF-5649-A076-B242B94F1246}"/>
              </a:ext>
            </a:extLst>
          </p:cNvPr>
          <p:cNvSpPr>
            <a:spLocks noGrp="1"/>
          </p:cNvSpPr>
          <p:nvPr>
            <p:ph type="pic" sz="quarter" idx="19"/>
          </p:nvPr>
        </p:nvSpPr>
        <p:spPr>
          <a:xfrm flipV="1">
            <a:off x="0" y="1"/>
            <a:ext cx="12192000" cy="3202308"/>
          </a:xfrm>
          <a:custGeom>
            <a:avLst/>
            <a:gdLst>
              <a:gd name="connsiteX0" fmla="*/ 0 w 24377650"/>
              <a:gd name="connsiteY0" fmla="*/ 0 h 5675902"/>
              <a:gd name="connsiteX1" fmla="*/ 24377650 w 24377650"/>
              <a:gd name="connsiteY1" fmla="*/ 0 h 5675902"/>
              <a:gd name="connsiteX2" fmla="*/ 24377650 w 24377650"/>
              <a:gd name="connsiteY2" fmla="*/ 5675902 h 5675902"/>
              <a:gd name="connsiteX3" fmla="*/ 0 w 24377650"/>
              <a:gd name="connsiteY3" fmla="*/ 5675902 h 5675902"/>
              <a:gd name="connsiteX4" fmla="*/ 0 w 24377650"/>
              <a:gd name="connsiteY4" fmla="*/ 0 h 5675902"/>
              <a:gd name="connsiteX0" fmla="*/ 0 w 24377650"/>
              <a:gd name="connsiteY0" fmla="*/ 609600 h 6285502"/>
              <a:gd name="connsiteX1" fmla="*/ 24377650 w 24377650"/>
              <a:gd name="connsiteY1" fmla="*/ 609600 h 6285502"/>
              <a:gd name="connsiteX2" fmla="*/ 24377650 w 24377650"/>
              <a:gd name="connsiteY2" fmla="*/ 6285502 h 6285502"/>
              <a:gd name="connsiteX3" fmla="*/ 0 w 24377650"/>
              <a:gd name="connsiteY3" fmla="*/ 6285502 h 6285502"/>
              <a:gd name="connsiteX4" fmla="*/ 0 w 24377650"/>
              <a:gd name="connsiteY4" fmla="*/ 609600 h 6285502"/>
              <a:gd name="connsiteX0" fmla="*/ 0 w 24377650"/>
              <a:gd name="connsiteY0" fmla="*/ 822777 h 6498679"/>
              <a:gd name="connsiteX1" fmla="*/ 24377650 w 24377650"/>
              <a:gd name="connsiteY1" fmla="*/ 822777 h 6498679"/>
              <a:gd name="connsiteX2" fmla="*/ 24377650 w 24377650"/>
              <a:gd name="connsiteY2" fmla="*/ 6498679 h 6498679"/>
              <a:gd name="connsiteX3" fmla="*/ 0 w 24377650"/>
              <a:gd name="connsiteY3" fmla="*/ 6498679 h 6498679"/>
              <a:gd name="connsiteX4" fmla="*/ 0 w 24377650"/>
              <a:gd name="connsiteY4" fmla="*/ 822777 h 6498679"/>
              <a:gd name="connsiteX0" fmla="*/ 0 w 24377650"/>
              <a:gd name="connsiteY0" fmla="*/ 728713 h 6404615"/>
              <a:gd name="connsiteX1" fmla="*/ 24377650 w 24377650"/>
              <a:gd name="connsiteY1" fmla="*/ 728713 h 6404615"/>
              <a:gd name="connsiteX2" fmla="*/ 24377650 w 24377650"/>
              <a:gd name="connsiteY2" fmla="*/ 6404615 h 6404615"/>
              <a:gd name="connsiteX3" fmla="*/ 0 w 24377650"/>
              <a:gd name="connsiteY3" fmla="*/ 6404615 h 6404615"/>
              <a:gd name="connsiteX4" fmla="*/ 0 w 24377650"/>
              <a:gd name="connsiteY4" fmla="*/ 728713 h 640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7650" h="6404615">
                <a:moveTo>
                  <a:pt x="0" y="728713"/>
                </a:moveTo>
                <a:cubicBezTo>
                  <a:pt x="11848797" y="-414287"/>
                  <a:pt x="16317082" y="-55058"/>
                  <a:pt x="24377650" y="728713"/>
                </a:cubicBezTo>
                <a:lnTo>
                  <a:pt x="24377650" y="6404615"/>
                </a:lnTo>
                <a:lnTo>
                  <a:pt x="0" y="6404615"/>
                </a:lnTo>
                <a:lnTo>
                  <a:pt x="0" y="728713"/>
                </a:lnTo>
                <a:close/>
              </a:path>
            </a:pathLst>
          </a:custGeom>
          <a:gradFill>
            <a:gsLst>
              <a:gs pos="100000">
                <a:schemeClr val="accent1"/>
              </a:gs>
              <a:gs pos="10000">
                <a:schemeClr val="accent2"/>
              </a:gs>
            </a:gsLst>
            <a:lin ang="5400000" scaled="1"/>
          </a:gradFill>
        </p:spPr>
        <p:txBody>
          <a:bodyPr>
            <a:normAutofit/>
          </a:bodyPr>
          <a:lstStyle>
            <a:lvl1pPr>
              <a:defRPr sz="1051"/>
            </a:lvl1pPr>
          </a:lstStyle>
          <a:p>
            <a:endParaRPr lang="en-US"/>
          </a:p>
        </p:txBody>
      </p:sp>
      <p:pic>
        <p:nvPicPr>
          <p:cNvPr id="3" name="Graphic 2">
            <a:extLst>
              <a:ext uri="{FF2B5EF4-FFF2-40B4-BE49-F238E27FC236}">
                <a16:creationId xmlns:a16="http://schemas.microsoft.com/office/drawing/2014/main" id="{2421B16F-33B8-3C4D-AA2C-6C4154CB30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7" name="Picture Placeholder 8">
            <a:extLst>
              <a:ext uri="{FF2B5EF4-FFF2-40B4-BE49-F238E27FC236}">
                <a16:creationId xmlns:a16="http://schemas.microsoft.com/office/drawing/2014/main" id="{C5D03E18-C9E3-07C0-1CAE-38A77E35C1BD}"/>
              </a:ext>
            </a:extLst>
          </p:cNvPr>
          <p:cNvSpPr>
            <a:spLocks noGrp="1"/>
          </p:cNvSpPr>
          <p:nvPr>
            <p:ph type="pic" sz="quarter" idx="18"/>
          </p:nvPr>
        </p:nvSpPr>
        <p:spPr>
          <a:xfrm>
            <a:off x="1518959"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24810954-CB66-7120-F0FF-F40EC1A444D9}"/>
              </a:ext>
            </a:extLst>
          </p:cNvPr>
          <p:cNvSpPr>
            <a:spLocks noGrp="1"/>
          </p:cNvSpPr>
          <p:nvPr>
            <p:ph type="pic" sz="quarter" idx="20"/>
          </p:nvPr>
        </p:nvSpPr>
        <p:spPr>
          <a:xfrm>
            <a:off x="7187441" y="2408520"/>
            <a:ext cx="3485601" cy="2178497"/>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489C359-788D-8569-99E3-8CFFA9625334}"/>
              </a:ext>
            </a:extLst>
          </p:cNvPr>
          <p:cNvSpPr>
            <a:spLocks noGrp="1"/>
          </p:cNvSpPr>
          <p:nvPr>
            <p:ph type="pic" sz="quarter" idx="21"/>
          </p:nvPr>
        </p:nvSpPr>
        <p:spPr>
          <a:xfrm>
            <a:off x="3899342" y="2076975"/>
            <a:ext cx="4426290" cy="2755706"/>
          </a:xfrm>
          <a:prstGeom prst="rect">
            <a:avLst/>
          </a:prstGeom>
          <a:solidFill>
            <a:schemeClr val="bg1">
              <a:lumMod val="95000"/>
            </a:schemeClr>
          </a:solidFill>
        </p:spPr>
        <p:txBody>
          <a:bodyPr>
            <a:normAutofit/>
          </a:bodyPr>
          <a:lstStyle>
            <a:lvl1pPr>
              <a:defRPr sz="1051"/>
            </a:lvl1pPr>
          </a:lstStyle>
          <a:p>
            <a:endParaRPr lang="en-US"/>
          </a:p>
        </p:txBody>
      </p:sp>
      <p:sp>
        <p:nvSpPr>
          <p:cNvPr id="2" name="Title 3">
            <a:extLst>
              <a:ext uri="{FF2B5EF4-FFF2-40B4-BE49-F238E27FC236}">
                <a16:creationId xmlns:a16="http://schemas.microsoft.com/office/drawing/2014/main" id="{152223AB-CD18-DB63-5574-EEB5E9257435}"/>
              </a:ext>
            </a:extLst>
          </p:cNvPr>
          <p:cNvSpPr>
            <a:spLocks noGrp="1"/>
          </p:cNvSpPr>
          <p:nvPr>
            <p:ph type="title" hasCustomPrompt="1"/>
          </p:nvPr>
        </p:nvSpPr>
        <p:spPr>
          <a:xfrm>
            <a:off x="1958682" y="256812"/>
            <a:ext cx="8274636" cy="767000"/>
          </a:xfrm>
          <a:prstGeom prst="rect">
            <a:avLst/>
          </a:prstGeom>
        </p:spPr>
        <p:txBody>
          <a:bodyPr anchor="ctr"/>
          <a:lstStyle>
            <a:lvl1pPr algn="ct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B0E3144F-A423-5889-7435-1A8E8683AE05}"/>
              </a:ext>
            </a:extLst>
          </p:cNvPr>
          <p:cNvSpPr>
            <a:spLocks noGrp="1"/>
          </p:cNvSpPr>
          <p:nvPr>
            <p:ph type="body" sz="quarter" idx="15" hasCustomPrompt="1"/>
          </p:nvPr>
        </p:nvSpPr>
        <p:spPr>
          <a:xfrm>
            <a:off x="364526" y="6420919"/>
            <a:ext cx="8074075"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2436180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20">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0D687D1-7A6F-2A4F-A0D7-A3702E421FC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5" name="Title 3">
            <a:extLst>
              <a:ext uri="{FF2B5EF4-FFF2-40B4-BE49-F238E27FC236}">
                <a16:creationId xmlns:a16="http://schemas.microsoft.com/office/drawing/2014/main" id="{6DC48A18-3504-34F3-C30F-3D271D1F1A56}"/>
              </a:ext>
            </a:extLst>
          </p:cNvPr>
          <p:cNvSpPr>
            <a:spLocks noGrp="1"/>
          </p:cNvSpPr>
          <p:nvPr>
            <p:ph type="title" hasCustomPrompt="1"/>
          </p:nvPr>
        </p:nvSpPr>
        <p:spPr>
          <a:xfrm>
            <a:off x="364526" y="273725"/>
            <a:ext cx="10655919" cy="767000"/>
          </a:xfrm>
          <a:prstGeom prst="rect">
            <a:avLst/>
          </a:prstGeom>
        </p:spPr>
        <p:txBody>
          <a:bodyPr anchor="ctr"/>
          <a:lstStyle>
            <a:lvl1pPr>
              <a:defRPr sz="2800" b="0">
                <a:solidFill>
                  <a:schemeClr val="bg1"/>
                </a:solidFill>
                <a:latin typeface="Poppins Medium" panose="00000600000000000000" pitchFamily="2" charset="0"/>
                <a:cs typeface="Poppins Medium" panose="00000600000000000000" pitchFamily="2" charset="0"/>
              </a:defRPr>
            </a:lvl1pPr>
          </a:lstStyle>
          <a:p>
            <a:r>
              <a:rPr lang="en-GB"/>
              <a:t>click to edit master title style</a:t>
            </a:r>
            <a:endParaRPr lang="en-US"/>
          </a:p>
        </p:txBody>
      </p:sp>
      <p:sp>
        <p:nvSpPr>
          <p:cNvPr id="10" name="Text Placeholder 12">
            <a:extLst>
              <a:ext uri="{FF2B5EF4-FFF2-40B4-BE49-F238E27FC236}">
                <a16:creationId xmlns:a16="http://schemas.microsoft.com/office/drawing/2014/main" id="{BD2C9E16-A4CC-814F-7B75-EEDCEAC0B947}"/>
              </a:ext>
            </a:extLst>
          </p:cNvPr>
          <p:cNvSpPr>
            <a:spLocks noGrp="1"/>
          </p:cNvSpPr>
          <p:nvPr>
            <p:ph type="body" sz="quarter" idx="10"/>
          </p:nvPr>
        </p:nvSpPr>
        <p:spPr>
          <a:xfrm>
            <a:off x="364657" y="1259357"/>
            <a:ext cx="10655768" cy="4941418"/>
          </a:xfrm>
          <a:prstGeom prst="rect">
            <a:avLst/>
          </a:prstGeom>
        </p:spPr>
        <p:txBody>
          <a:bodyPr/>
          <a:lstStyle>
            <a:lvl1pPr>
              <a:defRPr sz="1800">
                <a:solidFill>
                  <a:schemeClr val="bg1"/>
                </a:solidFill>
                <a:latin typeface="Poppins Light" panose="00000400000000000000" pitchFamily="2" charset="0"/>
                <a:cs typeface="Poppins Light" panose="00000400000000000000" pitchFamily="2" charset="0"/>
              </a:defRPr>
            </a:lvl1pPr>
            <a:lvl2pPr>
              <a:defRPr sz="1600">
                <a:solidFill>
                  <a:schemeClr val="bg1"/>
                </a:solidFill>
                <a:latin typeface="Poppins Light" panose="00000400000000000000" pitchFamily="2" charset="0"/>
                <a:cs typeface="Poppins Light" panose="00000400000000000000" pitchFamily="2" charset="0"/>
              </a:defRPr>
            </a:lvl2pPr>
            <a:lvl3pPr>
              <a:defRPr sz="1400">
                <a:solidFill>
                  <a:schemeClr val="bg1"/>
                </a:solidFill>
                <a:latin typeface="Poppins Light" panose="00000400000000000000" pitchFamily="2" charset="0"/>
                <a:cs typeface="Poppins Light" panose="00000400000000000000" pitchFamily="2" charset="0"/>
              </a:defRPr>
            </a:lvl3pPr>
            <a:lvl4pPr>
              <a:defRPr sz="1200">
                <a:solidFill>
                  <a:schemeClr val="bg1"/>
                </a:solidFill>
                <a:latin typeface="Poppins Light" panose="00000400000000000000" pitchFamily="2" charset="0"/>
                <a:cs typeface="Poppins Light" panose="00000400000000000000" pitchFamily="2" charset="0"/>
              </a:defRPr>
            </a:lvl4pPr>
            <a:lvl5pPr>
              <a:defRPr sz="1200">
                <a:solidFill>
                  <a:schemeClr val="bg1"/>
                </a:solidFill>
                <a:latin typeface="Poppins Light" panose="00000400000000000000" pitchFamily="2" charset="0"/>
                <a:cs typeface="Poppins Light" panose="000004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3">
            <a:extLst>
              <a:ext uri="{FF2B5EF4-FFF2-40B4-BE49-F238E27FC236}">
                <a16:creationId xmlns:a16="http://schemas.microsoft.com/office/drawing/2014/main" id="{C8B6C036-5653-2302-AC63-AD41D955C0FF}"/>
              </a:ext>
            </a:extLst>
          </p:cNvPr>
          <p:cNvSpPr>
            <a:spLocks noGrp="1"/>
          </p:cNvSpPr>
          <p:nvPr>
            <p:ph type="body" sz="quarter" idx="11" hasCustomPrompt="1"/>
          </p:nvPr>
        </p:nvSpPr>
        <p:spPr>
          <a:xfrm>
            <a:off x="364525" y="6420919"/>
            <a:ext cx="10655767" cy="3267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Poppins Light" panose="00000400000000000000" pitchFamily="2" charset="0"/>
                <a:cs typeface="Poppins Light" panose="00000400000000000000" pitchFamily="2" charset="0"/>
              </a:defRPr>
            </a:lvl1pPr>
          </a:lstStyle>
          <a:p>
            <a:pPr lvl="0"/>
            <a:r>
              <a:rPr lang="en-US"/>
              <a:t>embracent | Presentation title goes here</a:t>
            </a:r>
          </a:p>
        </p:txBody>
      </p:sp>
    </p:spTree>
    <p:extLst>
      <p:ext uri="{BB962C8B-B14F-4D97-AF65-F5344CB8AC3E}">
        <p14:creationId xmlns:p14="http://schemas.microsoft.com/office/powerpoint/2010/main" val="35037229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Slide">
    <p:spTree>
      <p:nvGrpSpPr>
        <p:cNvPr id="1" name=""/>
        <p:cNvGrpSpPr/>
        <p:nvPr/>
      </p:nvGrpSpPr>
      <p:grpSpPr>
        <a:xfrm>
          <a:off x="0" y="0"/>
          <a:ext cx="0" cy="0"/>
          <a:chOff x="0" y="0"/>
          <a:chExt cx="0" cy="0"/>
        </a:xfrm>
      </p:grpSpPr>
      <p:sp>
        <p:nvSpPr>
          <p:cNvPr id="9" name="Freeform 1">
            <a:extLst>
              <a:ext uri="{FF2B5EF4-FFF2-40B4-BE49-F238E27FC236}">
                <a16:creationId xmlns:a16="http://schemas.microsoft.com/office/drawing/2014/main" id="{35314110-537C-2D4F-9F28-DB6FC02426EA}"/>
              </a:ext>
            </a:extLst>
          </p:cNvPr>
          <p:cNvSpPr>
            <a:spLocks noChangeAspect="1" noChangeArrowheads="1"/>
          </p:cNvSpPr>
          <p:nvPr userDrawn="1"/>
        </p:nvSpPr>
        <p:spPr bwMode="auto">
          <a:xfrm>
            <a:off x="9503595" y="4149"/>
            <a:ext cx="2688405" cy="6858000"/>
          </a:xfrm>
          <a:custGeom>
            <a:avLst/>
            <a:gdLst>
              <a:gd name="T0" fmla="*/ 0 w 10286"/>
              <a:gd name="T1" fmla="*/ 20759 h 20760"/>
              <a:gd name="T2" fmla="*/ 0 w 10286"/>
              <a:gd name="T3" fmla="*/ 20759 h 20760"/>
              <a:gd name="T4" fmla="*/ 1001 w 10286"/>
              <a:gd name="T5" fmla="*/ 14857 h 20760"/>
              <a:gd name="T6" fmla="*/ 772 w 10286"/>
              <a:gd name="T7" fmla="*/ 9465 h 20760"/>
              <a:gd name="T8" fmla="*/ 2438 w 10286"/>
              <a:gd name="T9" fmla="*/ 0 h 20760"/>
              <a:gd name="T10" fmla="*/ 10285 w 10286"/>
              <a:gd name="T11" fmla="*/ 0 h 20760"/>
              <a:gd name="T12" fmla="*/ 10285 w 10286"/>
              <a:gd name="T13" fmla="*/ 20759 h 20760"/>
              <a:gd name="T14" fmla="*/ 0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0" y="20759"/>
                </a:moveTo>
                <a:lnTo>
                  <a:pt x="0" y="20759"/>
                </a:lnTo>
                <a:cubicBezTo>
                  <a:pt x="755" y="19051"/>
                  <a:pt x="1092" y="17057"/>
                  <a:pt x="1001" y="14857"/>
                </a:cubicBezTo>
                <a:cubicBezTo>
                  <a:pt x="772" y="9465"/>
                  <a:pt x="772" y="9465"/>
                  <a:pt x="772" y="9465"/>
                </a:cubicBezTo>
                <a:cubicBezTo>
                  <a:pt x="599" y="5697"/>
                  <a:pt x="1141" y="2569"/>
                  <a:pt x="2438" y="0"/>
                </a:cubicBezTo>
                <a:cubicBezTo>
                  <a:pt x="10285" y="0"/>
                  <a:pt x="10285" y="0"/>
                  <a:pt x="10285" y="0"/>
                </a:cubicBezTo>
                <a:cubicBezTo>
                  <a:pt x="10285" y="20759"/>
                  <a:pt x="10285" y="20759"/>
                  <a:pt x="10285" y="20759"/>
                </a:cubicBezTo>
                <a:lnTo>
                  <a:pt x="0" y="20759"/>
                </a:lnTo>
              </a:path>
            </a:pathLst>
          </a:custGeom>
          <a:gradFill>
            <a:gsLst>
              <a:gs pos="15000">
                <a:schemeClr val="accent4"/>
              </a:gs>
              <a:gs pos="100000">
                <a:schemeClr val="accent5"/>
              </a:gs>
            </a:gsLst>
            <a:lin ang="5400000" scaled="1"/>
          </a:gradFill>
          <a:ln>
            <a:noFill/>
          </a:ln>
          <a:effectLst/>
        </p:spPr>
        <p:txBody>
          <a:bodyPr wrap="none" anchor="ctr"/>
          <a:lstStyle/>
          <a:p>
            <a:endParaRPr lang="en-US" sz="1801"/>
          </a:p>
        </p:txBody>
      </p:sp>
      <p:pic>
        <p:nvPicPr>
          <p:cNvPr id="10" name="Graphic 9">
            <a:extLst>
              <a:ext uri="{FF2B5EF4-FFF2-40B4-BE49-F238E27FC236}">
                <a16:creationId xmlns:a16="http://schemas.microsoft.com/office/drawing/2014/main" id="{140EF485-FBF5-1543-96EE-013827ED77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59A5D533-4548-4244-884B-74AFA019F4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8040" y="459136"/>
            <a:ext cx="317603" cy="767000"/>
          </a:xfrm>
          <a:prstGeom prst="rect">
            <a:avLst/>
          </a:prstGeom>
          <a:solidFill>
            <a:schemeClr val="tx1"/>
          </a:solidFill>
        </p:spPr>
      </p:pic>
    </p:spTree>
    <p:extLst>
      <p:ext uri="{BB962C8B-B14F-4D97-AF65-F5344CB8AC3E}">
        <p14:creationId xmlns:p14="http://schemas.microsoft.com/office/powerpoint/2010/main" val="37456444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ntents">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IT Review – emerging thoughts #2</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11062151"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642A5F5E-2712-A742-8A14-0BEA10A443B0}"/>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8" name="Text Placeholder 6">
            <a:extLst>
              <a:ext uri="{FF2B5EF4-FFF2-40B4-BE49-F238E27FC236}">
                <a16:creationId xmlns:a16="http://schemas.microsoft.com/office/drawing/2014/main" id="{DEA93B3D-6CFA-9D4D-8AFA-51818DE67B53}"/>
              </a:ext>
            </a:extLst>
          </p:cNvPr>
          <p:cNvSpPr>
            <a:spLocks noGrp="1"/>
          </p:cNvSpPr>
          <p:nvPr>
            <p:ph type="body" sz="quarter" idx="11"/>
          </p:nvPr>
        </p:nvSpPr>
        <p:spPr>
          <a:xfrm>
            <a:off x="442912" y="1541463"/>
            <a:ext cx="5002546"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0"/>
            <a:endParaRPr lang="en-US"/>
          </a:p>
          <a:p>
            <a:pPr lvl="0"/>
            <a:endParaRPr lang="en-US"/>
          </a:p>
          <a:p>
            <a:pPr lvl="0"/>
            <a:endParaRPr lang="en-US"/>
          </a:p>
        </p:txBody>
      </p:sp>
      <p:sp>
        <p:nvSpPr>
          <p:cNvPr id="10" name="Text Placeholder 6">
            <a:extLst>
              <a:ext uri="{FF2B5EF4-FFF2-40B4-BE49-F238E27FC236}">
                <a16:creationId xmlns:a16="http://schemas.microsoft.com/office/drawing/2014/main" id="{06A6959C-2B20-9343-882E-BE3D8DBB8043}"/>
              </a:ext>
            </a:extLst>
          </p:cNvPr>
          <p:cNvSpPr>
            <a:spLocks noGrp="1"/>
          </p:cNvSpPr>
          <p:nvPr>
            <p:ph type="body" sz="quarter" idx="12"/>
          </p:nvPr>
        </p:nvSpPr>
        <p:spPr>
          <a:xfrm>
            <a:off x="6502517" y="1541462"/>
            <a:ext cx="5002546"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0"/>
            <a:endParaRPr lang="en-US"/>
          </a:p>
          <a:p>
            <a:pPr lvl="0"/>
            <a:endParaRPr lang="en-US"/>
          </a:p>
          <a:p>
            <a:pPr lvl="0"/>
            <a:endParaRPr lang="en-US"/>
          </a:p>
        </p:txBody>
      </p:sp>
    </p:spTree>
    <p:extLst>
      <p:ext uri="{BB962C8B-B14F-4D97-AF65-F5344CB8AC3E}">
        <p14:creationId xmlns:p14="http://schemas.microsoft.com/office/powerpoint/2010/main" val="3692625512"/>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Option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1"/>
          </a:xfrm>
          <a:prstGeom prst="rect">
            <a:avLst/>
          </a:prstGeom>
        </p:spPr>
      </p:pic>
      <p:sp>
        <p:nvSpPr>
          <p:cNvPr id="11" name="Text Placeholder 10">
            <a:extLst>
              <a:ext uri="{FF2B5EF4-FFF2-40B4-BE49-F238E27FC236}">
                <a16:creationId xmlns:a16="http://schemas.microsoft.com/office/drawing/2014/main" id="{175E4AB8-80D5-D348-8C7E-A1988921612A}"/>
              </a:ext>
            </a:extLst>
          </p:cNvPr>
          <p:cNvSpPr>
            <a:spLocks noGrp="1"/>
          </p:cNvSpPr>
          <p:nvPr>
            <p:ph type="body" sz="quarter" idx="10"/>
          </p:nvPr>
        </p:nvSpPr>
        <p:spPr>
          <a:xfrm>
            <a:off x="457200" y="4489550"/>
            <a:ext cx="3849329" cy="1460400"/>
          </a:xfrm>
          <a:prstGeom prst="rect">
            <a:avLst/>
          </a:prstGeom>
        </p:spPr>
        <p:txBody>
          <a:bodyPr wrap="square" lIns="0" tIns="0" rIns="0" bIns="0">
            <a:spAutoFit/>
          </a:bodyPr>
          <a:lstStyle>
            <a:lvl1pPr marL="0" indent="0">
              <a:spcBef>
                <a:spcPts val="0"/>
              </a:spcBef>
              <a:spcAft>
                <a:spcPts val="2126"/>
              </a:spcAft>
              <a:buNone/>
              <a:defRPr sz="3400" b="1" i="0">
                <a:solidFill>
                  <a:schemeClr val="bg1"/>
                </a:solidFill>
                <a:latin typeface="Century Gothic" panose="020B0502020202020204" pitchFamily="34" charset="0"/>
              </a:defRPr>
            </a:lvl1pPr>
            <a:lvl2pPr marL="0" indent="0">
              <a:spcBef>
                <a:spcPts val="0"/>
              </a:spcBef>
              <a:buNone/>
              <a:defRPr sz="1800" b="0" i="0">
                <a:solidFill>
                  <a:schemeClr val="bg1"/>
                </a:solidFill>
                <a:latin typeface="Century Gothic" panose="020B0502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Tree>
    <p:extLst>
      <p:ext uri="{BB962C8B-B14F-4D97-AF65-F5344CB8AC3E}">
        <p14:creationId xmlns:p14="http://schemas.microsoft.com/office/powerpoint/2010/main" val="354175582"/>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Option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0"/>
          </a:xfrm>
          <a:prstGeom prst="rect">
            <a:avLst/>
          </a:prstGeom>
        </p:spPr>
      </p:pic>
      <p:sp>
        <p:nvSpPr>
          <p:cNvPr id="11" name="Text Placeholder 10">
            <a:extLst>
              <a:ext uri="{FF2B5EF4-FFF2-40B4-BE49-F238E27FC236}">
                <a16:creationId xmlns:a16="http://schemas.microsoft.com/office/drawing/2014/main" id="{175E4AB8-80D5-D348-8C7E-A1988921612A}"/>
              </a:ext>
            </a:extLst>
          </p:cNvPr>
          <p:cNvSpPr>
            <a:spLocks noGrp="1"/>
          </p:cNvSpPr>
          <p:nvPr>
            <p:ph type="body" sz="quarter" idx="10"/>
          </p:nvPr>
        </p:nvSpPr>
        <p:spPr>
          <a:xfrm>
            <a:off x="457200" y="4489550"/>
            <a:ext cx="3849329" cy="1460400"/>
          </a:xfrm>
          <a:prstGeom prst="rect">
            <a:avLst/>
          </a:prstGeom>
        </p:spPr>
        <p:txBody>
          <a:bodyPr wrap="square" lIns="0" tIns="0" rIns="0" bIns="0">
            <a:spAutoFit/>
          </a:bodyPr>
          <a:lstStyle>
            <a:lvl1pPr marL="0" indent="0">
              <a:spcBef>
                <a:spcPts val="0"/>
              </a:spcBef>
              <a:spcAft>
                <a:spcPts val="2126"/>
              </a:spcAft>
              <a:buNone/>
              <a:defRPr sz="3400" b="1" i="0">
                <a:solidFill>
                  <a:schemeClr val="bg1"/>
                </a:solidFill>
                <a:latin typeface="Century Gothic" panose="020B0502020202020204" pitchFamily="34" charset="0"/>
              </a:defRPr>
            </a:lvl1pPr>
            <a:lvl2pPr marL="0" indent="0">
              <a:spcBef>
                <a:spcPts val="0"/>
              </a:spcBef>
              <a:buNone/>
              <a:defRPr sz="1800" b="0" i="0">
                <a:solidFill>
                  <a:schemeClr val="bg1"/>
                </a:solidFill>
                <a:latin typeface="Century Gothic" panose="020B0502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Tree>
    <p:extLst>
      <p:ext uri="{BB962C8B-B14F-4D97-AF65-F5344CB8AC3E}">
        <p14:creationId xmlns:p14="http://schemas.microsoft.com/office/powerpoint/2010/main" val="3459982472"/>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Option 3">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1"/>
          </a:xfrm>
          <a:prstGeom prst="rect">
            <a:avLst/>
          </a:prstGeom>
        </p:spPr>
      </p:pic>
      <p:sp>
        <p:nvSpPr>
          <p:cNvPr id="11" name="Text Placeholder 10">
            <a:extLst>
              <a:ext uri="{FF2B5EF4-FFF2-40B4-BE49-F238E27FC236}">
                <a16:creationId xmlns:a16="http://schemas.microsoft.com/office/drawing/2014/main" id="{175E4AB8-80D5-D348-8C7E-A1988921612A}"/>
              </a:ext>
            </a:extLst>
          </p:cNvPr>
          <p:cNvSpPr>
            <a:spLocks noGrp="1"/>
          </p:cNvSpPr>
          <p:nvPr>
            <p:ph type="body" sz="quarter" idx="10"/>
          </p:nvPr>
        </p:nvSpPr>
        <p:spPr>
          <a:xfrm>
            <a:off x="457200" y="4489550"/>
            <a:ext cx="3849329" cy="1460400"/>
          </a:xfrm>
          <a:prstGeom prst="rect">
            <a:avLst/>
          </a:prstGeom>
        </p:spPr>
        <p:txBody>
          <a:bodyPr wrap="square" lIns="0" tIns="0" rIns="0" bIns="0">
            <a:spAutoFit/>
          </a:bodyPr>
          <a:lstStyle>
            <a:lvl1pPr marL="0" indent="0">
              <a:spcBef>
                <a:spcPts val="0"/>
              </a:spcBef>
              <a:spcAft>
                <a:spcPts val="2126"/>
              </a:spcAft>
              <a:buNone/>
              <a:defRPr sz="3400" b="1" i="0">
                <a:solidFill>
                  <a:schemeClr val="bg1"/>
                </a:solidFill>
                <a:latin typeface="Century Gothic" panose="020B0502020202020204" pitchFamily="34" charset="0"/>
              </a:defRPr>
            </a:lvl1pPr>
            <a:lvl2pPr marL="0" indent="0">
              <a:spcBef>
                <a:spcPts val="0"/>
              </a:spcBef>
              <a:buNone/>
              <a:defRPr sz="1800" b="0" i="0">
                <a:solidFill>
                  <a:schemeClr val="bg1"/>
                </a:solidFill>
                <a:latin typeface="Century Gothic" panose="020B0502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Tree>
    <p:extLst>
      <p:ext uri="{BB962C8B-B14F-4D97-AF65-F5344CB8AC3E}">
        <p14:creationId xmlns:p14="http://schemas.microsoft.com/office/powerpoint/2010/main" val="2434409734"/>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Option 4">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0"/>
          </a:xfrm>
          <a:prstGeom prst="rect">
            <a:avLst/>
          </a:prstGeom>
        </p:spPr>
      </p:pic>
      <p:sp>
        <p:nvSpPr>
          <p:cNvPr id="11" name="Text Placeholder 10">
            <a:extLst>
              <a:ext uri="{FF2B5EF4-FFF2-40B4-BE49-F238E27FC236}">
                <a16:creationId xmlns:a16="http://schemas.microsoft.com/office/drawing/2014/main" id="{175E4AB8-80D5-D348-8C7E-A1988921612A}"/>
              </a:ext>
            </a:extLst>
          </p:cNvPr>
          <p:cNvSpPr>
            <a:spLocks noGrp="1"/>
          </p:cNvSpPr>
          <p:nvPr>
            <p:ph type="body" sz="quarter" idx="10"/>
          </p:nvPr>
        </p:nvSpPr>
        <p:spPr>
          <a:xfrm>
            <a:off x="457200" y="4489550"/>
            <a:ext cx="3849329" cy="1460400"/>
          </a:xfrm>
          <a:prstGeom prst="rect">
            <a:avLst/>
          </a:prstGeom>
        </p:spPr>
        <p:txBody>
          <a:bodyPr wrap="square" lIns="0" tIns="0" rIns="0" bIns="0">
            <a:spAutoFit/>
          </a:bodyPr>
          <a:lstStyle>
            <a:lvl1pPr marL="0" indent="0">
              <a:spcBef>
                <a:spcPts val="0"/>
              </a:spcBef>
              <a:spcAft>
                <a:spcPts val="2126"/>
              </a:spcAft>
              <a:buNone/>
              <a:defRPr sz="3400" b="1" i="0">
                <a:solidFill>
                  <a:schemeClr val="bg1"/>
                </a:solidFill>
                <a:latin typeface="Century Gothic" panose="020B0502020202020204" pitchFamily="34" charset="0"/>
              </a:defRPr>
            </a:lvl1pPr>
            <a:lvl2pPr marL="0" indent="0">
              <a:spcBef>
                <a:spcPts val="0"/>
              </a:spcBef>
              <a:buNone/>
              <a:defRPr sz="1800" b="0" i="0">
                <a:solidFill>
                  <a:schemeClr val="bg1"/>
                </a:solidFill>
                <a:latin typeface="Century Gothic" panose="020B0502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Tree>
    <p:extLst>
      <p:ext uri="{BB962C8B-B14F-4D97-AF65-F5344CB8AC3E}">
        <p14:creationId xmlns:p14="http://schemas.microsoft.com/office/powerpoint/2010/main" val="39024320"/>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3">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1"/>
          </a:xfrm>
          <a:prstGeom prst="rect">
            <a:avLst/>
          </a:prstGeom>
        </p:spPr>
      </p:pic>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
        <p:nvSpPr>
          <p:cNvPr id="2" name="Text Placeholder 10">
            <a:extLst>
              <a:ext uri="{FF2B5EF4-FFF2-40B4-BE49-F238E27FC236}">
                <a16:creationId xmlns:a16="http://schemas.microsoft.com/office/drawing/2014/main" id="{339B7262-BF68-9480-A108-09CD32245A70}"/>
              </a:ext>
            </a:extLst>
          </p:cNvPr>
          <p:cNvSpPr>
            <a:spLocks noGrp="1"/>
          </p:cNvSpPr>
          <p:nvPr>
            <p:ph type="body" sz="quarter" idx="10" hasCustomPrompt="1"/>
          </p:nvPr>
        </p:nvSpPr>
        <p:spPr>
          <a:xfrm>
            <a:off x="457200" y="4489550"/>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78948631"/>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Option 5">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75E4AB8-80D5-D348-8C7E-A1988921612A}"/>
              </a:ext>
            </a:extLst>
          </p:cNvPr>
          <p:cNvSpPr>
            <a:spLocks noGrp="1"/>
          </p:cNvSpPr>
          <p:nvPr>
            <p:ph type="body" sz="quarter" idx="10"/>
          </p:nvPr>
        </p:nvSpPr>
        <p:spPr>
          <a:xfrm>
            <a:off x="457200" y="4489550"/>
            <a:ext cx="3849329" cy="1460400"/>
          </a:xfrm>
          <a:prstGeom prst="rect">
            <a:avLst/>
          </a:prstGeom>
        </p:spPr>
        <p:txBody>
          <a:bodyPr wrap="square" lIns="0" tIns="0" rIns="0" bIns="0">
            <a:spAutoFit/>
          </a:bodyPr>
          <a:lstStyle>
            <a:lvl1pPr marL="0" indent="0">
              <a:spcBef>
                <a:spcPts val="0"/>
              </a:spcBef>
              <a:spcAft>
                <a:spcPts val="2126"/>
              </a:spcAft>
              <a:buNone/>
              <a:defRPr sz="3400" b="1" i="0">
                <a:solidFill>
                  <a:schemeClr val="tx1"/>
                </a:solidFill>
                <a:latin typeface="Century Gothic" panose="020B0502020202020204" pitchFamily="34" charset="0"/>
              </a:defRPr>
            </a:lvl1pPr>
            <a:lvl2pPr marL="0" indent="0">
              <a:spcBef>
                <a:spcPts val="0"/>
              </a:spcBef>
              <a:buNone/>
              <a:defRPr sz="1800" b="0" i="0">
                <a:solidFill>
                  <a:schemeClr val="tx1"/>
                </a:solidFill>
                <a:latin typeface="Century Gothic" panose="020B0502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4" name="Picture 3">
            <a:extLst>
              <a:ext uri="{FF2B5EF4-FFF2-40B4-BE49-F238E27FC236}">
                <a16:creationId xmlns:a16="http://schemas.microsoft.com/office/drawing/2014/main" id="{43F121B6-5480-C144-B2FB-C7F6C9D01BA5}"/>
              </a:ext>
            </a:extLst>
          </p:cNvPr>
          <p:cNvPicPr>
            <a:picLocks noChangeAspect="1"/>
          </p:cNvPicPr>
          <p:nvPr userDrawn="1"/>
        </p:nvPicPr>
        <p:blipFill>
          <a:blip r:embed="rId2"/>
          <a:stretch>
            <a:fillRect/>
          </a:stretch>
        </p:blipFill>
        <p:spPr>
          <a:xfrm>
            <a:off x="3124200" y="0"/>
            <a:ext cx="9067800" cy="6858000"/>
          </a:xfrm>
          <a:prstGeom prst="rect">
            <a:avLst/>
          </a:prstGeom>
        </p:spPr>
      </p:pic>
    </p:spTree>
    <p:extLst>
      <p:ext uri="{BB962C8B-B14F-4D97-AF65-F5344CB8AC3E}">
        <p14:creationId xmlns:p14="http://schemas.microsoft.com/office/powerpoint/2010/main" val="721789477"/>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urple pink">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42913" y="2260600"/>
            <a:ext cx="965200" cy="2336800"/>
          </a:xfrm>
          <a:prstGeom prst="rect">
            <a:avLst/>
          </a:prstGeom>
        </p:spPr>
      </p:pic>
      <p:sp>
        <p:nvSpPr>
          <p:cNvPr id="12" name="Text Placeholder 11">
            <a:extLst>
              <a:ext uri="{FF2B5EF4-FFF2-40B4-BE49-F238E27FC236}">
                <a16:creationId xmlns:a16="http://schemas.microsoft.com/office/drawing/2014/main" id="{E25CD819-FF61-914D-950E-3783ACC71C8E}"/>
              </a:ext>
            </a:extLst>
          </p:cNvPr>
          <p:cNvSpPr>
            <a:spLocks noGrp="1"/>
          </p:cNvSpPr>
          <p:nvPr>
            <p:ph type="body" sz="quarter" idx="10"/>
          </p:nvPr>
        </p:nvSpPr>
        <p:spPr>
          <a:xfrm>
            <a:off x="1408113" y="2260600"/>
            <a:ext cx="6081713" cy="2336800"/>
          </a:xfrm>
          <a:prstGeom prst="rect">
            <a:avLst/>
          </a:prstGeom>
        </p:spPr>
        <p:txBody>
          <a:bodyPr lIns="0" tIns="0" rIns="0" bIns="0" anchor="ctr" anchorCtr="0"/>
          <a:lstStyle>
            <a:lvl1pPr marL="0" indent="0">
              <a:spcBef>
                <a:spcPts val="0"/>
              </a:spcBef>
              <a:buNone/>
              <a:defRPr sz="3400" b="1" i="0">
                <a:solidFill>
                  <a:schemeClr val="bg1"/>
                </a:solidFill>
                <a:latin typeface="Century Gothic" panose="020B0502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69087022"/>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orange yellow">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bg1"/>
                </a:solidFill>
                <a:effectLst/>
                <a:latin typeface="Century Gothic" panose="020B0502020202020204" pitchFamily="34" charset="0"/>
                <a:ea typeface="+mn-ea"/>
                <a:cs typeface="+mn-cs"/>
              </a:rPr>
              <a:t>embracent | Rexel Functional Workshops</a:t>
            </a:r>
            <a:endParaRPr lang="en-US" sz="1000" b="1" i="0">
              <a:solidFill>
                <a:schemeClr val="bg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
        <p:nvSpPr>
          <p:cNvPr id="12" name="Text Placeholder 11">
            <a:extLst>
              <a:ext uri="{FF2B5EF4-FFF2-40B4-BE49-F238E27FC236}">
                <a16:creationId xmlns:a16="http://schemas.microsoft.com/office/drawing/2014/main" id="{E25CD819-FF61-914D-950E-3783ACC71C8E}"/>
              </a:ext>
            </a:extLst>
          </p:cNvPr>
          <p:cNvSpPr>
            <a:spLocks noGrp="1"/>
          </p:cNvSpPr>
          <p:nvPr>
            <p:ph type="body" sz="quarter" idx="10"/>
          </p:nvPr>
        </p:nvSpPr>
        <p:spPr>
          <a:xfrm>
            <a:off x="1408113" y="2260600"/>
            <a:ext cx="6081713" cy="2336800"/>
          </a:xfrm>
          <a:prstGeom prst="rect">
            <a:avLst/>
          </a:prstGeom>
        </p:spPr>
        <p:txBody>
          <a:bodyPr lIns="0" tIns="0" rIns="0" bIns="0" anchor="ctr" anchorCtr="0"/>
          <a:lstStyle>
            <a:lvl1pPr marL="0" indent="0">
              <a:spcBef>
                <a:spcPts val="0"/>
              </a:spcBef>
              <a:buNone/>
              <a:defRPr sz="3400" b="1" i="0">
                <a:solidFill>
                  <a:schemeClr val="bg1"/>
                </a:solidFill>
                <a:latin typeface="Century Gothic" panose="020B0502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24209031"/>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green yellow">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12" name="Text Placeholder 11">
            <a:extLst>
              <a:ext uri="{FF2B5EF4-FFF2-40B4-BE49-F238E27FC236}">
                <a16:creationId xmlns:a16="http://schemas.microsoft.com/office/drawing/2014/main" id="{E25CD819-FF61-914D-950E-3783ACC71C8E}"/>
              </a:ext>
            </a:extLst>
          </p:cNvPr>
          <p:cNvSpPr>
            <a:spLocks noGrp="1"/>
          </p:cNvSpPr>
          <p:nvPr>
            <p:ph type="body" sz="quarter" idx="10"/>
          </p:nvPr>
        </p:nvSpPr>
        <p:spPr>
          <a:xfrm>
            <a:off x="1408113" y="2260600"/>
            <a:ext cx="6081713" cy="2336800"/>
          </a:xfrm>
          <a:prstGeom prst="rect">
            <a:avLst/>
          </a:prstGeom>
        </p:spPr>
        <p:txBody>
          <a:bodyPr lIns="0" tIns="0" rIns="0" bIns="0" anchor="ctr" anchorCtr="0"/>
          <a:lstStyle>
            <a:lvl1pPr marL="0" indent="0">
              <a:spcBef>
                <a:spcPts val="0"/>
              </a:spcBef>
              <a:buNone/>
              <a:defRPr sz="3400" b="1" i="0">
                <a:solidFill>
                  <a:schemeClr val="bg1"/>
                </a:solidFill>
                <a:latin typeface="Century Gothic" panose="020B0502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Tree>
    <p:extLst>
      <p:ext uri="{BB962C8B-B14F-4D97-AF65-F5344CB8AC3E}">
        <p14:creationId xmlns:p14="http://schemas.microsoft.com/office/powerpoint/2010/main" val="3928134922"/>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FABA2D-D25C-F54C-8529-06A75BA934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12" name="Text Placeholder 11">
            <a:extLst>
              <a:ext uri="{FF2B5EF4-FFF2-40B4-BE49-F238E27FC236}">
                <a16:creationId xmlns:a16="http://schemas.microsoft.com/office/drawing/2014/main" id="{E25CD819-FF61-914D-950E-3783ACC71C8E}"/>
              </a:ext>
            </a:extLst>
          </p:cNvPr>
          <p:cNvSpPr>
            <a:spLocks noGrp="1"/>
          </p:cNvSpPr>
          <p:nvPr>
            <p:ph type="body" sz="quarter" idx="10"/>
          </p:nvPr>
        </p:nvSpPr>
        <p:spPr>
          <a:xfrm>
            <a:off x="1408113" y="2260600"/>
            <a:ext cx="6081713" cy="2336800"/>
          </a:xfrm>
          <a:prstGeom prst="rect">
            <a:avLst/>
          </a:prstGeom>
        </p:spPr>
        <p:txBody>
          <a:bodyPr lIns="0" tIns="0" rIns="0" bIns="0" anchor="ctr" anchorCtr="0"/>
          <a:lstStyle>
            <a:lvl1pPr marL="0" indent="0">
              <a:spcBef>
                <a:spcPts val="0"/>
              </a:spcBef>
              <a:buNone/>
              <a:defRPr sz="3400" b="1" i="0">
                <a:solidFill>
                  <a:schemeClr val="bg1"/>
                </a:solidFill>
                <a:latin typeface="Century Gothic" panose="020B0502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0" name="Picture 9">
            <a:extLst>
              <a:ext uri="{FF2B5EF4-FFF2-40B4-BE49-F238E27FC236}">
                <a16:creationId xmlns:a16="http://schemas.microsoft.com/office/drawing/2014/main" id="{AC572143-BEF4-AB4D-A027-6577805B4E0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42913" y="2260600"/>
            <a:ext cx="965200" cy="2336800"/>
          </a:xfrm>
          <a:prstGeom prst="rect">
            <a:avLst/>
          </a:prstGeom>
        </p:spPr>
      </p:pic>
    </p:spTree>
    <p:extLst>
      <p:ext uri="{BB962C8B-B14F-4D97-AF65-F5344CB8AC3E}">
        <p14:creationId xmlns:p14="http://schemas.microsoft.com/office/powerpoint/2010/main" val="4100924298"/>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ing and bullet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E363C1-5A24-7142-AA14-B39DCDC0FC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9144462" y="0"/>
            <a:ext cx="3047538" cy="5778500"/>
          </a:xfrm>
          <a:prstGeom prst="rect">
            <a:avLst/>
          </a:prstGeom>
        </p:spPr>
      </p:pic>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3" y="441325"/>
            <a:ext cx="7944630"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D28D1EB9-3528-F64A-8C37-4D657E11DB26}"/>
              </a:ext>
            </a:extLst>
          </p:cNvPr>
          <p:cNvSpPr>
            <a:spLocks noGrp="1"/>
          </p:cNvSpPr>
          <p:nvPr>
            <p:ph type="body" sz="quarter" idx="11"/>
          </p:nvPr>
        </p:nvSpPr>
        <p:spPr>
          <a:xfrm>
            <a:off x="442912" y="1541463"/>
            <a:ext cx="7944630"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1AF2154A-F478-F248-9CF0-D0FCEED6DC89}"/>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pic>
        <p:nvPicPr>
          <p:cNvPr id="10" name="Picture 9" descr="A picture containing logo&#10;&#10;Description automatically generated">
            <a:extLst>
              <a:ext uri="{FF2B5EF4-FFF2-40B4-BE49-F238E27FC236}">
                <a16:creationId xmlns:a16="http://schemas.microsoft.com/office/drawing/2014/main" id="{BEA9EDAE-1202-E04F-AB58-072D5CBB84C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8842493" y="0"/>
            <a:ext cx="1825738" cy="3200400"/>
          </a:xfrm>
          <a:prstGeom prst="rect">
            <a:avLst/>
          </a:prstGeom>
          <a:effectLst>
            <a:outerShdw blurRad="165100" sx="104000" sy="104000" algn="ctr" rotWithShape="0">
              <a:prstClr val="black">
                <a:alpha val="25000"/>
              </a:prstClr>
            </a:outerShdw>
          </a:effectLst>
        </p:spPr>
      </p:pic>
    </p:spTree>
    <p:extLst>
      <p:ext uri="{BB962C8B-B14F-4D97-AF65-F5344CB8AC3E}">
        <p14:creationId xmlns:p14="http://schemas.microsoft.com/office/powerpoint/2010/main" val="2271061980"/>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ing and bullets Option 2">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Rexel Functional Workshops</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3" y="441325"/>
            <a:ext cx="7945200"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E56DD042-85FD-A045-978B-77817032AB60}"/>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pic>
        <p:nvPicPr>
          <p:cNvPr id="9" name="Picture 8">
            <a:extLst>
              <a:ext uri="{FF2B5EF4-FFF2-40B4-BE49-F238E27FC236}">
                <a16:creationId xmlns:a16="http://schemas.microsoft.com/office/drawing/2014/main" id="{FCEB065B-05C6-DE49-8BB0-87BC7441749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21742" r="21742"/>
          <a:stretch/>
        </p:blipFill>
        <p:spPr>
          <a:xfrm>
            <a:off x="9144462" y="0"/>
            <a:ext cx="3047538" cy="5778500"/>
          </a:xfrm>
          <a:prstGeom prst="rect">
            <a:avLst/>
          </a:prstGeom>
        </p:spPr>
      </p:pic>
      <p:pic>
        <p:nvPicPr>
          <p:cNvPr id="6" name="Picture 5" descr="A picture containing drawing, light, guitar&#10;&#10;Description automatically generated">
            <a:extLst>
              <a:ext uri="{FF2B5EF4-FFF2-40B4-BE49-F238E27FC236}">
                <a16:creationId xmlns:a16="http://schemas.microsoft.com/office/drawing/2014/main" id="{8D3E6F5C-9336-A34F-8589-C1013F4694C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50983" y="2279859"/>
            <a:ext cx="1677060" cy="4049486"/>
          </a:xfrm>
          <a:prstGeom prst="rect">
            <a:avLst/>
          </a:prstGeom>
          <a:effectLst>
            <a:outerShdw blurRad="165100" sx="104000" sy="104000" algn="ctr" rotWithShape="0">
              <a:prstClr val="black">
                <a:alpha val="25000"/>
              </a:prstClr>
            </a:outerShdw>
          </a:effectLst>
        </p:spPr>
      </p:pic>
      <p:sp>
        <p:nvSpPr>
          <p:cNvPr id="12" name="Text Placeholder 6">
            <a:extLst>
              <a:ext uri="{FF2B5EF4-FFF2-40B4-BE49-F238E27FC236}">
                <a16:creationId xmlns:a16="http://schemas.microsoft.com/office/drawing/2014/main" id="{637BE0C8-9D20-B14E-A2A7-F5FFF2004B77}"/>
              </a:ext>
            </a:extLst>
          </p:cNvPr>
          <p:cNvSpPr>
            <a:spLocks noGrp="1"/>
          </p:cNvSpPr>
          <p:nvPr>
            <p:ph type="body" sz="quarter" idx="11"/>
          </p:nvPr>
        </p:nvSpPr>
        <p:spPr>
          <a:xfrm>
            <a:off x="442912" y="1541463"/>
            <a:ext cx="7944630"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1880"/>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ing and bullets Option 3">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3" y="441325"/>
            <a:ext cx="7945200"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5E3149B3-DB25-4649-9A11-376368201D79}"/>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pic>
        <p:nvPicPr>
          <p:cNvPr id="9" name="Picture 8">
            <a:extLst>
              <a:ext uri="{FF2B5EF4-FFF2-40B4-BE49-F238E27FC236}">
                <a16:creationId xmlns:a16="http://schemas.microsoft.com/office/drawing/2014/main" id="{8D640B58-8CDB-E54E-91BE-1FD757786AE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697" r="41787"/>
          <a:stretch/>
        </p:blipFill>
        <p:spPr>
          <a:xfrm>
            <a:off x="9144462" y="0"/>
            <a:ext cx="3047538" cy="5778500"/>
          </a:xfrm>
          <a:prstGeom prst="rect">
            <a:avLst/>
          </a:prstGeom>
        </p:spPr>
      </p:pic>
      <p:pic>
        <p:nvPicPr>
          <p:cNvPr id="11" name="Picture 10">
            <a:extLst>
              <a:ext uri="{FF2B5EF4-FFF2-40B4-BE49-F238E27FC236}">
                <a16:creationId xmlns:a16="http://schemas.microsoft.com/office/drawing/2014/main" id="{2BA52E48-0EA2-9A4B-A1D9-433223E67781}"/>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8850983" y="2279859"/>
            <a:ext cx="1677059" cy="4049486"/>
          </a:xfrm>
          <a:prstGeom prst="rect">
            <a:avLst/>
          </a:prstGeom>
          <a:effectLst>
            <a:outerShdw blurRad="165100" sx="104000" sy="104000" algn="ctr" rotWithShape="0">
              <a:prstClr val="black">
                <a:alpha val="25000"/>
              </a:prstClr>
            </a:outerShdw>
          </a:effectLst>
        </p:spPr>
      </p:pic>
      <p:sp>
        <p:nvSpPr>
          <p:cNvPr id="14" name="Text Placeholder 6">
            <a:extLst>
              <a:ext uri="{FF2B5EF4-FFF2-40B4-BE49-F238E27FC236}">
                <a16:creationId xmlns:a16="http://schemas.microsoft.com/office/drawing/2014/main" id="{686FB2C1-11A1-C144-802D-3374C439DB70}"/>
              </a:ext>
            </a:extLst>
          </p:cNvPr>
          <p:cNvSpPr>
            <a:spLocks noGrp="1"/>
          </p:cNvSpPr>
          <p:nvPr>
            <p:ph type="body" sz="quarter" idx="11"/>
          </p:nvPr>
        </p:nvSpPr>
        <p:spPr>
          <a:xfrm>
            <a:off x="442912" y="1541463"/>
            <a:ext cx="7944630"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49878683"/>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eneral content">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45C61D6-FA7D-C247-9221-00BFA6E9E21D}"/>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FA6F10D2-6767-504E-8962-BFA7FC3E3ED9}"/>
              </a:ext>
            </a:extLst>
          </p:cNvPr>
          <p:cNvSpPr>
            <a:spLocks noGrp="1"/>
          </p:cNvSpPr>
          <p:nvPr>
            <p:ph type="pic" sz="quarter" idx="13"/>
          </p:nvPr>
        </p:nvSpPr>
        <p:spPr>
          <a:xfrm>
            <a:off x="10158855" y="1938595"/>
            <a:ext cx="1774749" cy="1357200"/>
          </a:xfrm>
          <a:prstGeom prst="rect">
            <a:avLst/>
          </a:prstGeom>
          <a:solidFill>
            <a:schemeClr val="bg1"/>
          </a:solidFill>
          <a:effectLst>
            <a:outerShdw blurRad="50800" dist="38100" dir="2700000" algn="tl" rotWithShape="0">
              <a:prstClr val="black">
                <a:alpha val="40000"/>
              </a:prstClr>
            </a:outerShdw>
          </a:effectLst>
        </p:spPr>
        <p:txBody>
          <a:bodyPr/>
          <a:lstStyle>
            <a:lvl1pPr>
              <a:defRPr sz="1100"/>
            </a:lvl1pPr>
          </a:lstStyle>
          <a:p>
            <a:r>
              <a:rPr lang="en-US"/>
              <a:t>Click icon to add picture</a:t>
            </a:r>
          </a:p>
        </p:txBody>
      </p:sp>
      <p:sp>
        <p:nvSpPr>
          <p:cNvPr id="15" name="Picture Placeholder 12">
            <a:extLst>
              <a:ext uri="{FF2B5EF4-FFF2-40B4-BE49-F238E27FC236}">
                <a16:creationId xmlns:a16="http://schemas.microsoft.com/office/drawing/2014/main" id="{870DF03A-4157-E54B-859E-054F4EA6CA18}"/>
              </a:ext>
            </a:extLst>
          </p:cNvPr>
          <p:cNvSpPr>
            <a:spLocks noGrp="1"/>
          </p:cNvSpPr>
          <p:nvPr>
            <p:ph type="pic" sz="quarter" idx="14"/>
          </p:nvPr>
        </p:nvSpPr>
        <p:spPr>
          <a:xfrm>
            <a:off x="10158855" y="3870983"/>
            <a:ext cx="1774749" cy="1357200"/>
          </a:xfrm>
          <a:prstGeom prst="rect">
            <a:avLst/>
          </a:prstGeom>
          <a:solidFill>
            <a:schemeClr val="bg1"/>
          </a:solidFill>
          <a:effectLst>
            <a:outerShdw blurRad="50800" dist="38100" dir="2700000" algn="tl" rotWithShape="0">
              <a:prstClr val="black">
                <a:alpha val="40000"/>
              </a:prstClr>
            </a:outerShdw>
          </a:effectLst>
        </p:spPr>
        <p:txBody>
          <a:bodyPr/>
          <a:lstStyle>
            <a:lvl1pPr>
              <a:defRPr sz="1100"/>
            </a:lvl1pPr>
          </a:lstStyle>
          <a:p>
            <a:r>
              <a:rPr lang="en-US"/>
              <a:t>Click icon to add picture</a:t>
            </a:r>
          </a:p>
        </p:txBody>
      </p:sp>
      <p:sp>
        <p:nvSpPr>
          <p:cNvPr id="17" name="Text Placeholder 16">
            <a:extLst>
              <a:ext uri="{FF2B5EF4-FFF2-40B4-BE49-F238E27FC236}">
                <a16:creationId xmlns:a16="http://schemas.microsoft.com/office/drawing/2014/main" id="{127A27C5-CCD3-9D48-9B07-D7FE192F9AA2}"/>
              </a:ext>
            </a:extLst>
          </p:cNvPr>
          <p:cNvSpPr>
            <a:spLocks noGrp="1"/>
          </p:cNvSpPr>
          <p:nvPr>
            <p:ph type="body" sz="quarter" idx="15"/>
          </p:nvPr>
        </p:nvSpPr>
        <p:spPr>
          <a:xfrm>
            <a:off x="10159096" y="1541463"/>
            <a:ext cx="1774266" cy="219075"/>
          </a:xfrm>
          <a:prstGeom prst="rect">
            <a:avLst/>
          </a:prstGeom>
        </p:spPr>
        <p:txBody>
          <a:bodyPr lIns="0" tIns="0" rIns="0" bIns="0"/>
          <a:lstStyle>
            <a:lvl1pPr marL="0" indent="0">
              <a:buNone/>
              <a:defRPr sz="1200" b="1"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18" name="Text Placeholder 16">
            <a:extLst>
              <a:ext uri="{FF2B5EF4-FFF2-40B4-BE49-F238E27FC236}">
                <a16:creationId xmlns:a16="http://schemas.microsoft.com/office/drawing/2014/main" id="{39CC8C90-A046-C240-81C0-7891F584CA65}"/>
              </a:ext>
            </a:extLst>
          </p:cNvPr>
          <p:cNvSpPr>
            <a:spLocks noGrp="1"/>
          </p:cNvSpPr>
          <p:nvPr>
            <p:ph type="body" sz="quarter" idx="16"/>
          </p:nvPr>
        </p:nvSpPr>
        <p:spPr>
          <a:xfrm>
            <a:off x="10159096" y="3473852"/>
            <a:ext cx="1774266" cy="219075"/>
          </a:xfrm>
          <a:prstGeom prst="rect">
            <a:avLst/>
          </a:prstGeom>
        </p:spPr>
        <p:txBody>
          <a:bodyPr lIns="0" tIns="0" rIns="0" bIns="0"/>
          <a:lstStyle>
            <a:lvl1pPr marL="0" indent="0">
              <a:buNone/>
              <a:defRPr sz="1200" b="0"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19" name="Text Placeholder 16">
            <a:extLst>
              <a:ext uri="{FF2B5EF4-FFF2-40B4-BE49-F238E27FC236}">
                <a16:creationId xmlns:a16="http://schemas.microsoft.com/office/drawing/2014/main" id="{0946335A-CA1C-A648-9D07-270CD02B455E}"/>
              </a:ext>
            </a:extLst>
          </p:cNvPr>
          <p:cNvSpPr>
            <a:spLocks noGrp="1"/>
          </p:cNvSpPr>
          <p:nvPr>
            <p:ph type="body" sz="quarter" idx="17"/>
          </p:nvPr>
        </p:nvSpPr>
        <p:spPr>
          <a:xfrm>
            <a:off x="10159096" y="5406239"/>
            <a:ext cx="1774266" cy="219075"/>
          </a:xfrm>
          <a:prstGeom prst="rect">
            <a:avLst/>
          </a:prstGeom>
        </p:spPr>
        <p:txBody>
          <a:bodyPr lIns="0" tIns="0" rIns="0" bIns="0"/>
          <a:lstStyle>
            <a:lvl1pPr marL="0" indent="0">
              <a:buNone/>
              <a:defRPr sz="1200" b="0"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16" name="TextBox 15">
            <a:extLst>
              <a:ext uri="{FF2B5EF4-FFF2-40B4-BE49-F238E27FC236}">
                <a16:creationId xmlns:a16="http://schemas.microsoft.com/office/drawing/2014/main" id="{824AC3F3-04E5-6F4B-A3BC-4057AF5D474A}"/>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21" name="TextBox 20">
            <a:extLst>
              <a:ext uri="{FF2B5EF4-FFF2-40B4-BE49-F238E27FC236}">
                <a16:creationId xmlns:a16="http://schemas.microsoft.com/office/drawing/2014/main" id="{3D07CA89-A338-A245-B0F6-9E6990C410D6}"/>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sp>
        <p:nvSpPr>
          <p:cNvPr id="22" name="Text Placeholder 6">
            <a:extLst>
              <a:ext uri="{FF2B5EF4-FFF2-40B4-BE49-F238E27FC236}">
                <a16:creationId xmlns:a16="http://schemas.microsoft.com/office/drawing/2014/main" id="{A05BB535-A071-D14E-BFEF-5B235A725AB9}"/>
              </a:ext>
            </a:extLst>
          </p:cNvPr>
          <p:cNvSpPr>
            <a:spLocks noGrp="1"/>
          </p:cNvSpPr>
          <p:nvPr>
            <p:ph type="body" sz="quarter" idx="11"/>
          </p:nvPr>
        </p:nvSpPr>
        <p:spPr>
          <a:xfrm>
            <a:off x="442911" y="1541463"/>
            <a:ext cx="8204399"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96902549"/>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ft Hand General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5DD242-C150-7046-985F-09A1B581C388}"/>
              </a:ext>
            </a:extLst>
          </p:cNvPr>
          <p:cNvSpPr/>
          <p:nvPr userDrawn="1"/>
        </p:nvSpPr>
        <p:spPr>
          <a:xfrm>
            <a:off x="0"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35252"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3544690"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5" name="TextBox 14">
            <a:extLst>
              <a:ext uri="{FF2B5EF4-FFF2-40B4-BE49-F238E27FC236}">
                <a16:creationId xmlns:a16="http://schemas.microsoft.com/office/drawing/2014/main" id="{8BA9E1E1-1B6D-6B48-950F-1CA0CBD6E4AB}"/>
              </a:ext>
            </a:extLst>
          </p:cNvPr>
          <p:cNvSpPr txBox="1"/>
          <p:nvPr userDrawn="1"/>
        </p:nvSpPr>
        <p:spPr>
          <a:xfrm>
            <a:off x="172459" y="6538754"/>
            <a:ext cx="808186" cy="153888"/>
          </a:xfrm>
          <a:prstGeom prst="rect">
            <a:avLst/>
          </a:prstGeom>
          <a:noFill/>
        </p:spPr>
        <p:txBody>
          <a:bodyPr wrap="square" lIns="0" tIns="0" rIns="0" bIns="0" rtlCol="0">
            <a:spAutoFit/>
          </a:bodyPr>
          <a:lstStyle/>
          <a:p>
            <a:pPr algn="l"/>
            <a:fld id="{13EC680B-8C47-3C4C-8556-91E2624BD157}" type="slidenum">
              <a:rPr lang="en-US" sz="1000" b="1" i="0" smtClean="0">
                <a:latin typeface="Century Gothic" panose="020B0502020202020204" pitchFamily="34" charset="0"/>
              </a:rPr>
              <a:pPr algn="l"/>
              <a:t>‹#›</a:t>
            </a:fld>
            <a:endParaRPr lang="en-US" sz="1000" b="1" i="0">
              <a:latin typeface="Century Gothic" panose="020B0502020202020204" pitchFamily="34" charset="0"/>
            </a:endParaRPr>
          </a:p>
        </p:txBody>
      </p:sp>
      <p:sp>
        <p:nvSpPr>
          <p:cNvPr id="17" name="Picture Placeholder 12">
            <a:extLst>
              <a:ext uri="{FF2B5EF4-FFF2-40B4-BE49-F238E27FC236}">
                <a16:creationId xmlns:a16="http://schemas.microsoft.com/office/drawing/2014/main" id="{31B8D96F-B66E-C945-8EE0-61F1E685A156}"/>
              </a:ext>
            </a:extLst>
          </p:cNvPr>
          <p:cNvSpPr>
            <a:spLocks noGrp="1"/>
          </p:cNvSpPr>
          <p:nvPr>
            <p:ph type="pic" sz="quarter" idx="13"/>
          </p:nvPr>
        </p:nvSpPr>
        <p:spPr>
          <a:xfrm>
            <a:off x="258397" y="1938595"/>
            <a:ext cx="1774749" cy="1357200"/>
          </a:xfrm>
          <a:prstGeom prst="rect">
            <a:avLst/>
          </a:prstGeom>
          <a:solidFill>
            <a:schemeClr val="bg1"/>
          </a:solidFill>
          <a:effectLst>
            <a:outerShdw blurRad="50800" dist="38100" dir="2700000" algn="tl" rotWithShape="0">
              <a:prstClr val="black">
                <a:alpha val="40000"/>
              </a:prstClr>
            </a:outerShdw>
          </a:effectLst>
        </p:spPr>
        <p:txBody>
          <a:bodyPr/>
          <a:lstStyle>
            <a:lvl1pPr>
              <a:defRPr sz="1100"/>
            </a:lvl1pPr>
          </a:lstStyle>
          <a:p>
            <a:r>
              <a:rPr lang="en-US"/>
              <a:t>Click icon to add picture</a:t>
            </a:r>
          </a:p>
        </p:txBody>
      </p:sp>
      <p:sp>
        <p:nvSpPr>
          <p:cNvPr id="18" name="Picture Placeholder 12">
            <a:extLst>
              <a:ext uri="{FF2B5EF4-FFF2-40B4-BE49-F238E27FC236}">
                <a16:creationId xmlns:a16="http://schemas.microsoft.com/office/drawing/2014/main" id="{AE1599EE-B1BF-8A4A-BFD7-9EB84CE3E49A}"/>
              </a:ext>
            </a:extLst>
          </p:cNvPr>
          <p:cNvSpPr>
            <a:spLocks noGrp="1"/>
          </p:cNvSpPr>
          <p:nvPr>
            <p:ph type="pic" sz="quarter" idx="14"/>
          </p:nvPr>
        </p:nvSpPr>
        <p:spPr>
          <a:xfrm>
            <a:off x="258397" y="3870983"/>
            <a:ext cx="1774749" cy="1357200"/>
          </a:xfrm>
          <a:prstGeom prst="rect">
            <a:avLst/>
          </a:prstGeom>
          <a:solidFill>
            <a:schemeClr val="bg1"/>
          </a:solidFill>
          <a:effectLst>
            <a:outerShdw blurRad="50800" dist="38100" dir="2700000" algn="tl" rotWithShape="0">
              <a:prstClr val="black">
                <a:alpha val="40000"/>
              </a:prstClr>
            </a:outerShdw>
          </a:effectLst>
        </p:spPr>
        <p:txBody>
          <a:bodyPr/>
          <a:lstStyle>
            <a:lvl1pPr>
              <a:defRPr sz="1100"/>
            </a:lvl1pPr>
          </a:lstStyle>
          <a:p>
            <a:r>
              <a:rPr lang="en-US"/>
              <a:t>Click icon to add picture</a:t>
            </a:r>
          </a:p>
        </p:txBody>
      </p:sp>
      <p:sp>
        <p:nvSpPr>
          <p:cNvPr id="19" name="Text Placeholder 16">
            <a:extLst>
              <a:ext uri="{FF2B5EF4-FFF2-40B4-BE49-F238E27FC236}">
                <a16:creationId xmlns:a16="http://schemas.microsoft.com/office/drawing/2014/main" id="{D9E0F495-B879-B040-B98B-8271778CFBCB}"/>
              </a:ext>
            </a:extLst>
          </p:cNvPr>
          <p:cNvSpPr>
            <a:spLocks noGrp="1"/>
          </p:cNvSpPr>
          <p:nvPr>
            <p:ph type="body" sz="quarter" idx="15"/>
          </p:nvPr>
        </p:nvSpPr>
        <p:spPr>
          <a:xfrm>
            <a:off x="258638" y="1541463"/>
            <a:ext cx="1774266" cy="219075"/>
          </a:xfrm>
          <a:prstGeom prst="rect">
            <a:avLst/>
          </a:prstGeom>
        </p:spPr>
        <p:txBody>
          <a:bodyPr lIns="0" tIns="0" rIns="0" bIns="0"/>
          <a:lstStyle>
            <a:lvl1pPr marL="0" indent="0">
              <a:buNone/>
              <a:defRPr sz="1200" b="1"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25" name="Text Placeholder 16">
            <a:extLst>
              <a:ext uri="{FF2B5EF4-FFF2-40B4-BE49-F238E27FC236}">
                <a16:creationId xmlns:a16="http://schemas.microsoft.com/office/drawing/2014/main" id="{6165A7A5-59F8-D747-A6D6-34063F8D8EF6}"/>
              </a:ext>
            </a:extLst>
          </p:cNvPr>
          <p:cNvSpPr>
            <a:spLocks noGrp="1"/>
          </p:cNvSpPr>
          <p:nvPr>
            <p:ph type="body" sz="quarter" idx="16"/>
          </p:nvPr>
        </p:nvSpPr>
        <p:spPr>
          <a:xfrm>
            <a:off x="258638" y="3473852"/>
            <a:ext cx="1774266" cy="219075"/>
          </a:xfrm>
          <a:prstGeom prst="rect">
            <a:avLst/>
          </a:prstGeom>
        </p:spPr>
        <p:txBody>
          <a:bodyPr lIns="0" tIns="0" rIns="0" bIns="0"/>
          <a:lstStyle>
            <a:lvl1pPr marL="0" indent="0">
              <a:buNone/>
              <a:defRPr sz="1200" b="0"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26" name="Text Placeholder 16">
            <a:extLst>
              <a:ext uri="{FF2B5EF4-FFF2-40B4-BE49-F238E27FC236}">
                <a16:creationId xmlns:a16="http://schemas.microsoft.com/office/drawing/2014/main" id="{527BD196-668C-2240-8914-32E1D294A844}"/>
              </a:ext>
            </a:extLst>
          </p:cNvPr>
          <p:cNvSpPr>
            <a:spLocks noGrp="1"/>
          </p:cNvSpPr>
          <p:nvPr>
            <p:ph type="body" sz="quarter" idx="17"/>
          </p:nvPr>
        </p:nvSpPr>
        <p:spPr>
          <a:xfrm>
            <a:off x="258638" y="5406239"/>
            <a:ext cx="1774266" cy="219075"/>
          </a:xfrm>
          <a:prstGeom prst="rect">
            <a:avLst/>
          </a:prstGeom>
        </p:spPr>
        <p:txBody>
          <a:bodyPr lIns="0" tIns="0" rIns="0" bIns="0"/>
          <a:lstStyle>
            <a:lvl1pPr marL="0" indent="0">
              <a:buNone/>
              <a:defRPr sz="1200" b="0" i="0">
                <a:latin typeface="Century Gothic" panose="020B0502020202020204" pitchFamily="34" charset="0"/>
              </a:defRPr>
            </a:lvl1pPr>
            <a:lvl2pPr marL="457200" indent="0">
              <a:buNone/>
              <a:defRPr sz="1200" b="1" i="0">
                <a:latin typeface="Century Gothic" panose="020B0502020202020204" pitchFamily="34" charset="0"/>
              </a:defRPr>
            </a:lvl2pPr>
            <a:lvl3pPr marL="914400" indent="0">
              <a:buNone/>
              <a:defRPr sz="1200" b="1" i="0">
                <a:latin typeface="Century Gothic" panose="020B0502020202020204" pitchFamily="34" charset="0"/>
              </a:defRPr>
            </a:lvl3pPr>
            <a:lvl4pPr marL="1371600" indent="0">
              <a:buNone/>
              <a:defRPr sz="1200" b="1" i="0">
                <a:latin typeface="Century Gothic" panose="020B0502020202020204" pitchFamily="34" charset="0"/>
              </a:defRPr>
            </a:lvl4pPr>
            <a:lvl5pPr marL="1828800" indent="0">
              <a:buNone/>
              <a:defRPr sz="1200" b="1" i="0">
                <a:latin typeface="Century Gothic" panose="020B0502020202020204" pitchFamily="34" charset="0"/>
              </a:defRPr>
            </a:lvl5pPr>
          </a:lstStyle>
          <a:p>
            <a:pPr lvl="0"/>
            <a:r>
              <a:rPr lang="en-US"/>
              <a:t>Click to edit Master text styles</a:t>
            </a:r>
          </a:p>
        </p:txBody>
      </p:sp>
      <p:sp>
        <p:nvSpPr>
          <p:cNvPr id="27" name="Text Placeholder 6">
            <a:extLst>
              <a:ext uri="{FF2B5EF4-FFF2-40B4-BE49-F238E27FC236}">
                <a16:creationId xmlns:a16="http://schemas.microsoft.com/office/drawing/2014/main" id="{6D724551-85DC-DA44-8F10-88209472E9D8}"/>
              </a:ext>
            </a:extLst>
          </p:cNvPr>
          <p:cNvSpPr>
            <a:spLocks noGrp="1"/>
          </p:cNvSpPr>
          <p:nvPr>
            <p:ph type="body" sz="quarter" idx="11"/>
          </p:nvPr>
        </p:nvSpPr>
        <p:spPr>
          <a:xfrm>
            <a:off x="3544690" y="1545071"/>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4880035"/>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4">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73E336-BAA5-8947-9B07-AF1071DB39A1}"/>
              </a:ext>
            </a:extLst>
          </p:cNvPr>
          <p:cNvPicPr>
            <a:picLocks noChangeAspect="1"/>
          </p:cNvPicPr>
          <p:nvPr userDrawn="1"/>
        </p:nvPicPr>
        <p:blipFill>
          <a:blip r:embed="rId2"/>
          <a:srcRect/>
          <a:stretch/>
        </p:blipFill>
        <p:spPr>
          <a:xfrm>
            <a:off x="159429" y="0"/>
            <a:ext cx="3292029" cy="1217220"/>
          </a:xfrm>
          <a:prstGeom prst="rect">
            <a:avLst/>
          </a:prstGeom>
        </p:spPr>
      </p:pic>
      <p:pic>
        <p:nvPicPr>
          <p:cNvPr id="13" name="Picture 12">
            <a:extLst>
              <a:ext uri="{FF2B5EF4-FFF2-40B4-BE49-F238E27FC236}">
                <a16:creationId xmlns:a16="http://schemas.microsoft.com/office/drawing/2014/main" id="{93D07387-E096-5142-A203-A89A25838A40}"/>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096000" y="0"/>
            <a:ext cx="6096000" cy="6859007"/>
          </a:xfrm>
          <a:prstGeom prst="rect">
            <a:avLst/>
          </a:prstGeom>
        </p:spPr>
      </p:pic>
      <p:sp>
        <p:nvSpPr>
          <p:cNvPr id="2" name="Text Placeholder 10">
            <a:extLst>
              <a:ext uri="{FF2B5EF4-FFF2-40B4-BE49-F238E27FC236}">
                <a16:creationId xmlns:a16="http://schemas.microsoft.com/office/drawing/2014/main" id="{4D089D98-EE36-B0A4-0CF8-39C73BB29E40}"/>
              </a:ext>
            </a:extLst>
          </p:cNvPr>
          <p:cNvSpPr>
            <a:spLocks noGrp="1"/>
          </p:cNvSpPr>
          <p:nvPr>
            <p:ph type="body" sz="quarter" idx="10" hasCustomPrompt="1"/>
          </p:nvPr>
        </p:nvSpPr>
        <p:spPr>
          <a:xfrm>
            <a:off x="457200" y="4489550"/>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69854600"/>
      </p:ext>
    </p:extLst>
  </p:cSld>
  <p:clrMapOvr>
    <a:masterClrMapping/>
  </p:clrMapOvr>
  <p:extLst>
    <p:ext uri="{DCECCB84-F9BA-43D5-87BE-67443E8EF086}">
      <p15:sldGuideLst xmlns:p15="http://schemas.microsoft.com/office/powerpoint/2012/main">
        <p15:guide id="1" orient="horz" pos="278">
          <p15:clr>
            <a:srgbClr val="FBAE40"/>
          </p15:clr>
        </p15:guide>
        <p15:guide id="2" pos="279">
          <p15:clr>
            <a:srgbClr val="FBAE40"/>
          </p15:clr>
        </p15:guide>
        <p15:guide id="3" pos="7401">
          <p15:clr>
            <a:srgbClr val="FBAE40"/>
          </p15:clr>
        </p15:guide>
        <p15:guide id="4" orient="horz" pos="374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eneral content Option 1">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9370B5-DF47-F44B-9209-8ACA1C6DD3B1}"/>
              </a:ext>
            </a:extLst>
          </p:cNvPr>
          <p:cNvGrpSpPr/>
          <p:nvPr userDrawn="1"/>
        </p:nvGrpSpPr>
        <p:grpSpPr>
          <a:xfrm>
            <a:off x="9378129" y="0"/>
            <a:ext cx="2813871" cy="6858000"/>
            <a:chOff x="9378129" y="0"/>
            <a:chExt cx="2813871" cy="6858000"/>
          </a:xfrm>
        </p:grpSpPr>
        <p:sp>
          <p:nvSpPr>
            <p:cNvPr id="10" name="Rectangle 9">
              <a:extLst>
                <a:ext uri="{FF2B5EF4-FFF2-40B4-BE49-F238E27FC236}">
                  <a16:creationId xmlns:a16="http://schemas.microsoft.com/office/drawing/2014/main" id="{7C4DE579-794C-6B42-B985-6CAF43E23DBA}"/>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4921A7B-4D19-B14D-A98B-F468D9A85A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378129" y="412645"/>
              <a:ext cx="2482540" cy="5994428"/>
            </a:xfrm>
            <a:prstGeom prst="rect">
              <a:avLst/>
            </a:prstGeom>
            <a:effectLst>
              <a:outerShdw blurRad="50800" dist="38100" dir="16200000" rotWithShape="0">
                <a:prstClr val="black">
                  <a:alpha val="25000"/>
                </a:prstClr>
              </a:outerShdw>
            </a:effectLst>
          </p:spPr>
        </p:pic>
      </p:grpSp>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Rexel Functional Workshops</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A4613CE9-9E59-654A-9A87-8DD965599CD3}"/>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11" name="Text Placeholder 6">
            <a:extLst>
              <a:ext uri="{FF2B5EF4-FFF2-40B4-BE49-F238E27FC236}">
                <a16:creationId xmlns:a16="http://schemas.microsoft.com/office/drawing/2014/main" id="{0789217F-FE14-BF46-8DD4-915F99197098}"/>
              </a:ext>
            </a:extLst>
          </p:cNvPr>
          <p:cNvSpPr>
            <a:spLocks noGrp="1"/>
          </p:cNvSpPr>
          <p:nvPr>
            <p:ph type="body" sz="quarter" idx="11"/>
          </p:nvPr>
        </p:nvSpPr>
        <p:spPr>
          <a:xfrm>
            <a:off x="442912"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1845621"/>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eneral content Option 2">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D057D361-8DB8-C548-9555-7028A4BA427D}"/>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9" name="Rectangle 8">
            <a:extLst>
              <a:ext uri="{FF2B5EF4-FFF2-40B4-BE49-F238E27FC236}">
                <a16:creationId xmlns:a16="http://schemas.microsoft.com/office/drawing/2014/main" id="{5C50B574-4B31-8741-9575-EB0E8C26AF43}"/>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266EB6-83BF-AD4E-A17B-60056EDDD9D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sp>
        <p:nvSpPr>
          <p:cNvPr id="12" name="Text Placeholder 6">
            <a:extLst>
              <a:ext uri="{FF2B5EF4-FFF2-40B4-BE49-F238E27FC236}">
                <a16:creationId xmlns:a16="http://schemas.microsoft.com/office/drawing/2014/main" id="{A5FC08ED-E36A-D045-A1FF-F57C8EFAB058}"/>
              </a:ext>
            </a:extLst>
          </p:cNvPr>
          <p:cNvSpPr>
            <a:spLocks noGrp="1"/>
          </p:cNvSpPr>
          <p:nvPr>
            <p:ph type="body" sz="quarter" idx="11"/>
          </p:nvPr>
        </p:nvSpPr>
        <p:spPr>
          <a:xfrm>
            <a:off x="442912"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6793989"/>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neral content Option 3">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6DC50F7C-9EF3-D245-983E-9FC867186938}"/>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grpSp>
        <p:nvGrpSpPr>
          <p:cNvPr id="2" name="Group 1">
            <a:extLst>
              <a:ext uri="{FF2B5EF4-FFF2-40B4-BE49-F238E27FC236}">
                <a16:creationId xmlns:a16="http://schemas.microsoft.com/office/drawing/2014/main" id="{2A69A6BF-500B-994C-AB44-6E7764F503C7}"/>
              </a:ext>
            </a:extLst>
          </p:cNvPr>
          <p:cNvGrpSpPr/>
          <p:nvPr userDrawn="1"/>
        </p:nvGrpSpPr>
        <p:grpSpPr>
          <a:xfrm>
            <a:off x="9378129" y="0"/>
            <a:ext cx="2813871" cy="6858000"/>
            <a:chOff x="9378129" y="0"/>
            <a:chExt cx="2813871" cy="6858000"/>
          </a:xfrm>
        </p:grpSpPr>
        <p:sp>
          <p:nvSpPr>
            <p:cNvPr id="9" name="Rectangle 8">
              <a:extLst>
                <a:ext uri="{FF2B5EF4-FFF2-40B4-BE49-F238E27FC236}">
                  <a16:creationId xmlns:a16="http://schemas.microsoft.com/office/drawing/2014/main" id="{64F14C18-C62D-4D4B-8FC7-0A4D39393729}"/>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8523811-F986-3944-AB48-5B2B773F4E9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grpSp>
      <p:sp>
        <p:nvSpPr>
          <p:cNvPr id="12" name="Text Placeholder 6">
            <a:extLst>
              <a:ext uri="{FF2B5EF4-FFF2-40B4-BE49-F238E27FC236}">
                <a16:creationId xmlns:a16="http://schemas.microsoft.com/office/drawing/2014/main" id="{09A07613-2C06-1E45-AA89-403CB53A423A}"/>
              </a:ext>
            </a:extLst>
          </p:cNvPr>
          <p:cNvSpPr>
            <a:spLocks noGrp="1"/>
          </p:cNvSpPr>
          <p:nvPr>
            <p:ph type="body" sz="quarter" idx="11"/>
          </p:nvPr>
        </p:nvSpPr>
        <p:spPr>
          <a:xfrm>
            <a:off x="442912"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320864"/>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eneral content Option 4">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0" name="TextBox 9">
            <a:extLst>
              <a:ext uri="{FF2B5EF4-FFF2-40B4-BE49-F238E27FC236}">
                <a16:creationId xmlns:a16="http://schemas.microsoft.com/office/drawing/2014/main" id="{6290A25F-36FD-8949-A5F2-9220B4D22948}"/>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9" name="Rectangle 8">
            <a:extLst>
              <a:ext uri="{FF2B5EF4-FFF2-40B4-BE49-F238E27FC236}">
                <a16:creationId xmlns:a16="http://schemas.microsoft.com/office/drawing/2014/main" id="{B0435D15-4174-1E44-8A79-31932B891C5F}"/>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271B6E-73D7-524D-A79F-1C08C0D89F4A}"/>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sp>
        <p:nvSpPr>
          <p:cNvPr id="12" name="Text Placeholder 6">
            <a:extLst>
              <a:ext uri="{FF2B5EF4-FFF2-40B4-BE49-F238E27FC236}">
                <a16:creationId xmlns:a16="http://schemas.microsoft.com/office/drawing/2014/main" id="{2E834532-257C-2248-BFAF-9E6965557441}"/>
              </a:ext>
            </a:extLst>
          </p:cNvPr>
          <p:cNvSpPr>
            <a:spLocks noGrp="1"/>
          </p:cNvSpPr>
          <p:nvPr>
            <p:ph type="body" sz="quarter" idx="11"/>
          </p:nvPr>
        </p:nvSpPr>
        <p:spPr>
          <a:xfrm>
            <a:off x="442912"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4865596"/>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Hand General content Option 1">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3544690"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362A43D0-C4A1-6848-96D9-FE7944408D78}"/>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E94A4A2F-24C4-6944-AD85-13B0368FD94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35252" y="6224504"/>
            <a:ext cx="482600" cy="457200"/>
          </a:xfrm>
          <a:prstGeom prst="rect">
            <a:avLst/>
          </a:prstGeom>
        </p:spPr>
      </p:pic>
      <p:sp>
        <p:nvSpPr>
          <p:cNvPr id="12" name="TextBox 11">
            <a:extLst>
              <a:ext uri="{FF2B5EF4-FFF2-40B4-BE49-F238E27FC236}">
                <a16:creationId xmlns:a16="http://schemas.microsoft.com/office/drawing/2014/main" id="{0E0192CA-5444-1A4D-889C-1B8E73C5344A}"/>
              </a:ext>
            </a:extLst>
          </p:cNvPr>
          <p:cNvSpPr txBox="1"/>
          <p:nvPr userDrawn="1"/>
        </p:nvSpPr>
        <p:spPr>
          <a:xfrm>
            <a:off x="172459" y="6538754"/>
            <a:ext cx="808186" cy="153888"/>
          </a:xfrm>
          <a:prstGeom prst="rect">
            <a:avLst/>
          </a:prstGeom>
          <a:noFill/>
        </p:spPr>
        <p:txBody>
          <a:bodyPr wrap="square" lIns="0" tIns="0" rIns="0" bIns="0" rtlCol="0">
            <a:spAutoFit/>
          </a:bodyPr>
          <a:lstStyle/>
          <a:p>
            <a:pPr algn="l"/>
            <a:fld id="{13EC680B-8C47-3C4C-8556-91E2624BD157}" type="slidenum">
              <a:rPr lang="en-US" sz="1000" b="1" i="0" smtClean="0">
                <a:latin typeface="Century Gothic" panose="020B0502020202020204" pitchFamily="34" charset="0"/>
              </a:rPr>
              <a:pPr algn="l"/>
              <a:t>‹#›</a:t>
            </a:fld>
            <a:endParaRPr lang="en-US" sz="1000" b="1" i="0">
              <a:latin typeface="Century Gothic" panose="020B0502020202020204" pitchFamily="34" charset="0"/>
            </a:endParaRPr>
          </a:p>
        </p:txBody>
      </p:sp>
      <p:grpSp>
        <p:nvGrpSpPr>
          <p:cNvPr id="20" name="Group 19">
            <a:extLst>
              <a:ext uri="{FF2B5EF4-FFF2-40B4-BE49-F238E27FC236}">
                <a16:creationId xmlns:a16="http://schemas.microsoft.com/office/drawing/2014/main" id="{2BC310C8-84AB-4146-B96A-FB0218D37692}"/>
              </a:ext>
            </a:extLst>
          </p:cNvPr>
          <p:cNvGrpSpPr/>
          <p:nvPr userDrawn="1"/>
        </p:nvGrpSpPr>
        <p:grpSpPr>
          <a:xfrm flipH="1">
            <a:off x="0" y="0"/>
            <a:ext cx="2813871" cy="6858000"/>
            <a:chOff x="9378129" y="0"/>
            <a:chExt cx="2813871" cy="6858000"/>
          </a:xfrm>
        </p:grpSpPr>
        <p:sp>
          <p:nvSpPr>
            <p:cNvPr id="21" name="Rectangle 20">
              <a:extLst>
                <a:ext uri="{FF2B5EF4-FFF2-40B4-BE49-F238E27FC236}">
                  <a16:creationId xmlns:a16="http://schemas.microsoft.com/office/drawing/2014/main" id="{D30671BC-7D17-8243-87E7-C3D0AAD64F41}"/>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3EEF1BD-6CD1-9145-A3BD-42A1FEBC7F1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378129" y="412645"/>
              <a:ext cx="2482540" cy="5994428"/>
            </a:xfrm>
            <a:prstGeom prst="rect">
              <a:avLst/>
            </a:prstGeom>
            <a:effectLst>
              <a:outerShdw blurRad="50800" dist="38100" dir="16200000" rotWithShape="0">
                <a:prstClr val="black">
                  <a:alpha val="25000"/>
                </a:prstClr>
              </a:outerShdw>
            </a:effectLst>
          </p:spPr>
        </p:pic>
      </p:grpSp>
      <p:sp>
        <p:nvSpPr>
          <p:cNvPr id="23" name="Text Placeholder 6">
            <a:extLst>
              <a:ext uri="{FF2B5EF4-FFF2-40B4-BE49-F238E27FC236}">
                <a16:creationId xmlns:a16="http://schemas.microsoft.com/office/drawing/2014/main" id="{0DE35299-587D-0640-BB8F-85E6B4E3D3EF}"/>
              </a:ext>
            </a:extLst>
          </p:cNvPr>
          <p:cNvSpPr>
            <a:spLocks noGrp="1"/>
          </p:cNvSpPr>
          <p:nvPr>
            <p:ph type="body" sz="quarter" idx="11"/>
          </p:nvPr>
        </p:nvSpPr>
        <p:spPr>
          <a:xfrm>
            <a:off x="3544690"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4275438"/>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Hand General content Option 2">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3544690"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3E3BD5F5-3E01-A244-AA37-586A8584728D}"/>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4ED53ECE-E857-4C44-9127-437B24F6CF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35252" y="6224504"/>
            <a:ext cx="482600" cy="457200"/>
          </a:xfrm>
          <a:prstGeom prst="rect">
            <a:avLst/>
          </a:prstGeom>
        </p:spPr>
      </p:pic>
      <p:sp>
        <p:nvSpPr>
          <p:cNvPr id="12" name="TextBox 11">
            <a:extLst>
              <a:ext uri="{FF2B5EF4-FFF2-40B4-BE49-F238E27FC236}">
                <a16:creationId xmlns:a16="http://schemas.microsoft.com/office/drawing/2014/main" id="{A51BB1FC-D517-464F-9FB3-BCCA63623FF4}"/>
              </a:ext>
            </a:extLst>
          </p:cNvPr>
          <p:cNvSpPr txBox="1"/>
          <p:nvPr userDrawn="1"/>
        </p:nvSpPr>
        <p:spPr>
          <a:xfrm>
            <a:off x="172459" y="6538754"/>
            <a:ext cx="808186" cy="153888"/>
          </a:xfrm>
          <a:prstGeom prst="rect">
            <a:avLst/>
          </a:prstGeom>
          <a:noFill/>
        </p:spPr>
        <p:txBody>
          <a:bodyPr wrap="square" lIns="0" tIns="0" rIns="0" bIns="0" rtlCol="0">
            <a:spAutoFit/>
          </a:bodyPr>
          <a:lstStyle/>
          <a:p>
            <a:pPr algn="l"/>
            <a:fld id="{13EC680B-8C47-3C4C-8556-91E2624BD157}" type="slidenum">
              <a:rPr lang="en-US" sz="1000" b="1" i="0" smtClean="0">
                <a:latin typeface="Century Gothic" panose="020B0502020202020204" pitchFamily="34" charset="0"/>
              </a:rPr>
              <a:pPr algn="l"/>
              <a:t>‹#›</a:t>
            </a:fld>
            <a:endParaRPr lang="en-US" sz="1000" b="1" i="0">
              <a:latin typeface="Century Gothic" panose="020B0502020202020204" pitchFamily="34" charset="0"/>
            </a:endParaRPr>
          </a:p>
        </p:txBody>
      </p:sp>
      <p:grpSp>
        <p:nvGrpSpPr>
          <p:cNvPr id="2" name="Group 1">
            <a:extLst>
              <a:ext uri="{FF2B5EF4-FFF2-40B4-BE49-F238E27FC236}">
                <a16:creationId xmlns:a16="http://schemas.microsoft.com/office/drawing/2014/main" id="{09B3E9FF-8242-8747-904B-041E0E1E732F}"/>
              </a:ext>
            </a:extLst>
          </p:cNvPr>
          <p:cNvGrpSpPr/>
          <p:nvPr userDrawn="1"/>
        </p:nvGrpSpPr>
        <p:grpSpPr>
          <a:xfrm flipH="1">
            <a:off x="0" y="0"/>
            <a:ext cx="2813871" cy="6858000"/>
            <a:chOff x="9378129" y="0"/>
            <a:chExt cx="2813871" cy="6858000"/>
          </a:xfrm>
        </p:grpSpPr>
        <p:sp>
          <p:nvSpPr>
            <p:cNvPr id="15" name="Rectangle 14">
              <a:extLst>
                <a:ext uri="{FF2B5EF4-FFF2-40B4-BE49-F238E27FC236}">
                  <a16:creationId xmlns:a16="http://schemas.microsoft.com/office/drawing/2014/main" id="{1B9B3D9B-FEA5-D64B-ADA3-1BCE903E2080}"/>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5FABC81-B619-4B43-9A80-2648B7F558E4}"/>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grpSp>
      <p:sp>
        <p:nvSpPr>
          <p:cNvPr id="18" name="Text Placeholder 6">
            <a:extLst>
              <a:ext uri="{FF2B5EF4-FFF2-40B4-BE49-F238E27FC236}">
                <a16:creationId xmlns:a16="http://schemas.microsoft.com/office/drawing/2014/main" id="{395E928A-E6B8-3944-8858-8956F7EDE7F0}"/>
              </a:ext>
            </a:extLst>
          </p:cNvPr>
          <p:cNvSpPr>
            <a:spLocks noGrp="1"/>
          </p:cNvSpPr>
          <p:nvPr>
            <p:ph type="body" sz="quarter" idx="11"/>
          </p:nvPr>
        </p:nvSpPr>
        <p:spPr>
          <a:xfrm>
            <a:off x="3544690"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31850362"/>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Hand General content Option 3">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3544690"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B0B99306-DC0E-3248-B11E-48FDE508AD13}"/>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72672E08-3A73-7141-946B-99D55C5469B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35252" y="6224504"/>
            <a:ext cx="482600" cy="457200"/>
          </a:xfrm>
          <a:prstGeom prst="rect">
            <a:avLst/>
          </a:prstGeom>
        </p:spPr>
      </p:pic>
      <p:sp>
        <p:nvSpPr>
          <p:cNvPr id="12" name="TextBox 11">
            <a:extLst>
              <a:ext uri="{FF2B5EF4-FFF2-40B4-BE49-F238E27FC236}">
                <a16:creationId xmlns:a16="http://schemas.microsoft.com/office/drawing/2014/main" id="{3B3EA6EE-D1B1-1344-9F92-B30155D06BB0}"/>
              </a:ext>
            </a:extLst>
          </p:cNvPr>
          <p:cNvSpPr txBox="1"/>
          <p:nvPr userDrawn="1"/>
        </p:nvSpPr>
        <p:spPr>
          <a:xfrm>
            <a:off x="172459" y="6538754"/>
            <a:ext cx="808186" cy="153888"/>
          </a:xfrm>
          <a:prstGeom prst="rect">
            <a:avLst/>
          </a:prstGeom>
          <a:noFill/>
        </p:spPr>
        <p:txBody>
          <a:bodyPr wrap="square" lIns="0" tIns="0" rIns="0" bIns="0" rtlCol="0">
            <a:spAutoFit/>
          </a:bodyPr>
          <a:lstStyle/>
          <a:p>
            <a:pPr algn="l"/>
            <a:fld id="{13EC680B-8C47-3C4C-8556-91E2624BD157}" type="slidenum">
              <a:rPr lang="en-US" sz="1000" b="1" i="0" smtClean="0">
                <a:latin typeface="Century Gothic" panose="020B0502020202020204" pitchFamily="34" charset="0"/>
              </a:rPr>
              <a:pPr algn="l"/>
              <a:t>‹#›</a:t>
            </a:fld>
            <a:endParaRPr lang="en-US" sz="1000" b="1" i="0">
              <a:latin typeface="Century Gothic" panose="020B0502020202020204" pitchFamily="34" charset="0"/>
            </a:endParaRPr>
          </a:p>
        </p:txBody>
      </p:sp>
      <p:grpSp>
        <p:nvGrpSpPr>
          <p:cNvPr id="15" name="Group 14">
            <a:extLst>
              <a:ext uri="{FF2B5EF4-FFF2-40B4-BE49-F238E27FC236}">
                <a16:creationId xmlns:a16="http://schemas.microsoft.com/office/drawing/2014/main" id="{6152F634-8918-A648-89E7-F5E9907C25DE}"/>
              </a:ext>
            </a:extLst>
          </p:cNvPr>
          <p:cNvGrpSpPr/>
          <p:nvPr userDrawn="1"/>
        </p:nvGrpSpPr>
        <p:grpSpPr>
          <a:xfrm flipH="1">
            <a:off x="0" y="0"/>
            <a:ext cx="2813871" cy="6858000"/>
            <a:chOff x="9378129" y="0"/>
            <a:chExt cx="2813871" cy="6858000"/>
          </a:xfrm>
        </p:grpSpPr>
        <p:sp>
          <p:nvSpPr>
            <p:cNvPr id="17" name="Rectangle 16">
              <a:extLst>
                <a:ext uri="{FF2B5EF4-FFF2-40B4-BE49-F238E27FC236}">
                  <a16:creationId xmlns:a16="http://schemas.microsoft.com/office/drawing/2014/main" id="{6A651BAD-DA5B-B44C-A97E-CAED96D2FA7A}"/>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A3313D5-DDAB-9343-820C-EE62D8F7B71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grpSp>
      <p:sp>
        <p:nvSpPr>
          <p:cNvPr id="19" name="Text Placeholder 6">
            <a:extLst>
              <a:ext uri="{FF2B5EF4-FFF2-40B4-BE49-F238E27FC236}">
                <a16:creationId xmlns:a16="http://schemas.microsoft.com/office/drawing/2014/main" id="{88A331EB-C968-4A48-B864-DAFBBB4C6F73}"/>
              </a:ext>
            </a:extLst>
          </p:cNvPr>
          <p:cNvSpPr>
            <a:spLocks noGrp="1"/>
          </p:cNvSpPr>
          <p:nvPr>
            <p:ph type="body" sz="quarter" idx="11"/>
          </p:nvPr>
        </p:nvSpPr>
        <p:spPr>
          <a:xfrm>
            <a:off x="3544690"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0475337"/>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Hand General content Option 4">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3544690"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D51C7298-81CA-E04D-96C5-63AF36578D07}"/>
              </a:ext>
            </a:extLst>
          </p:cNvPr>
          <p:cNvSpPr txBox="1"/>
          <p:nvPr userDrawn="1"/>
        </p:nvSpPr>
        <p:spPr>
          <a:xfrm>
            <a:off x="442913" y="6411600"/>
            <a:ext cx="11306175"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11" name="Picture 10">
            <a:extLst>
              <a:ext uri="{FF2B5EF4-FFF2-40B4-BE49-F238E27FC236}">
                <a16:creationId xmlns:a16="http://schemas.microsoft.com/office/drawing/2014/main" id="{FDA69D69-7E63-A34C-A79C-1550FF4C340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35252" y="6224504"/>
            <a:ext cx="482600" cy="457200"/>
          </a:xfrm>
          <a:prstGeom prst="rect">
            <a:avLst/>
          </a:prstGeom>
        </p:spPr>
      </p:pic>
      <p:sp>
        <p:nvSpPr>
          <p:cNvPr id="12" name="TextBox 11">
            <a:extLst>
              <a:ext uri="{FF2B5EF4-FFF2-40B4-BE49-F238E27FC236}">
                <a16:creationId xmlns:a16="http://schemas.microsoft.com/office/drawing/2014/main" id="{2F119B81-B16C-C449-AB60-20B658462035}"/>
              </a:ext>
            </a:extLst>
          </p:cNvPr>
          <p:cNvSpPr txBox="1"/>
          <p:nvPr userDrawn="1"/>
        </p:nvSpPr>
        <p:spPr>
          <a:xfrm>
            <a:off x="172459" y="6538754"/>
            <a:ext cx="808186" cy="153888"/>
          </a:xfrm>
          <a:prstGeom prst="rect">
            <a:avLst/>
          </a:prstGeom>
          <a:noFill/>
        </p:spPr>
        <p:txBody>
          <a:bodyPr wrap="square" lIns="0" tIns="0" rIns="0" bIns="0" rtlCol="0">
            <a:spAutoFit/>
          </a:bodyPr>
          <a:lstStyle/>
          <a:p>
            <a:pPr algn="l"/>
            <a:fld id="{13EC680B-8C47-3C4C-8556-91E2624BD157}" type="slidenum">
              <a:rPr lang="en-US" sz="1000" b="1" i="0" smtClean="0">
                <a:latin typeface="Century Gothic" panose="020B0502020202020204" pitchFamily="34" charset="0"/>
              </a:rPr>
              <a:pPr algn="l"/>
              <a:t>‹#›</a:t>
            </a:fld>
            <a:endParaRPr lang="en-US" sz="1000" b="1" i="0">
              <a:latin typeface="Century Gothic" panose="020B0502020202020204" pitchFamily="34" charset="0"/>
            </a:endParaRPr>
          </a:p>
        </p:txBody>
      </p:sp>
      <p:grpSp>
        <p:nvGrpSpPr>
          <p:cNvPr id="15" name="Group 14">
            <a:extLst>
              <a:ext uri="{FF2B5EF4-FFF2-40B4-BE49-F238E27FC236}">
                <a16:creationId xmlns:a16="http://schemas.microsoft.com/office/drawing/2014/main" id="{50071A48-65BE-934E-8DCD-11713AC4A88D}"/>
              </a:ext>
            </a:extLst>
          </p:cNvPr>
          <p:cNvGrpSpPr/>
          <p:nvPr userDrawn="1"/>
        </p:nvGrpSpPr>
        <p:grpSpPr>
          <a:xfrm flipH="1">
            <a:off x="0" y="0"/>
            <a:ext cx="2813871" cy="6858000"/>
            <a:chOff x="9378129" y="0"/>
            <a:chExt cx="2813871" cy="6858000"/>
          </a:xfrm>
        </p:grpSpPr>
        <p:sp>
          <p:nvSpPr>
            <p:cNvPr id="17" name="Rectangle 16">
              <a:extLst>
                <a:ext uri="{FF2B5EF4-FFF2-40B4-BE49-F238E27FC236}">
                  <a16:creationId xmlns:a16="http://schemas.microsoft.com/office/drawing/2014/main" id="{C7DDB277-564A-2C48-BABC-909FA520D108}"/>
                </a:ext>
              </a:extLst>
            </p:cNvPr>
            <p:cNvSpPr/>
            <p:nvPr userDrawn="1"/>
          </p:nvSpPr>
          <p:spPr>
            <a:xfrm>
              <a:off x="9900458" y="0"/>
              <a:ext cx="2291542" cy="6858000"/>
            </a:xfrm>
            <a:prstGeom prst="rect">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5D19E1F-0F76-A94D-AB3E-05F858498D1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378129" y="412646"/>
              <a:ext cx="2482540" cy="5994425"/>
            </a:xfrm>
            <a:prstGeom prst="rect">
              <a:avLst/>
            </a:prstGeom>
            <a:effectLst>
              <a:outerShdw blurRad="50800" dist="38100" dir="16200000" rotWithShape="0">
                <a:prstClr val="black">
                  <a:alpha val="25000"/>
                </a:prstClr>
              </a:outerShdw>
            </a:effectLst>
          </p:spPr>
        </p:pic>
      </p:grpSp>
      <p:sp>
        <p:nvSpPr>
          <p:cNvPr id="19" name="Text Placeholder 6">
            <a:extLst>
              <a:ext uri="{FF2B5EF4-FFF2-40B4-BE49-F238E27FC236}">
                <a16:creationId xmlns:a16="http://schemas.microsoft.com/office/drawing/2014/main" id="{62CFDCA9-0ED5-E24A-A5A0-331EC6277E0E}"/>
              </a:ext>
            </a:extLst>
          </p:cNvPr>
          <p:cNvSpPr>
            <a:spLocks noGrp="1"/>
          </p:cNvSpPr>
          <p:nvPr>
            <p:ph type="body" sz="quarter" idx="11"/>
          </p:nvPr>
        </p:nvSpPr>
        <p:spPr>
          <a:xfrm>
            <a:off x="3544690" y="1541463"/>
            <a:ext cx="8204398"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27321291"/>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and tabl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11" name="Table Placeholder 6">
            <a:extLst>
              <a:ext uri="{FF2B5EF4-FFF2-40B4-BE49-F238E27FC236}">
                <a16:creationId xmlns:a16="http://schemas.microsoft.com/office/drawing/2014/main" id="{A1FCF394-7683-9645-8011-FE6711C5B914}"/>
              </a:ext>
            </a:extLst>
          </p:cNvPr>
          <p:cNvSpPr>
            <a:spLocks noGrp="1"/>
          </p:cNvSpPr>
          <p:nvPr>
            <p:ph type="tbl" sz="quarter" idx="14"/>
          </p:nvPr>
        </p:nvSpPr>
        <p:spPr>
          <a:xfrm>
            <a:off x="442913" y="1540800"/>
            <a:ext cx="11306175" cy="4409150"/>
          </a:xfrm>
          <a:prstGeom prst="rect">
            <a:avLst/>
          </a:prstGeom>
        </p:spPr>
        <p:txBody>
          <a:bodyPr/>
          <a:lstStyle>
            <a:lvl1pPr>
              <a:defRPr sz="1600"/>
            </a:lvl1pPr>
          </a:lstStyle>
          <a:p>
            <a:r>
              <a:rPr lang="en-US"/>
              <a:t>Click icon to add table</a:t>
            </a:r>
          </a:p>
        </p:txBody>
      </p:sp>
      <p:sp>
        <p:nvSpPr>
          <p:cNvPr id="8" name="TextBox 7">
            <a:extLst>
              <a:ext uri="{FF2B5EF4-FFF2-40B4-BE49-F238E27FC236}">
                <a16:creationId xmlns:a16="http://schemas.microsoft.com/office/drawing/2014/main" id="{00803855-46AA-CB4A-A6C9-B908C96E7082}"/>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Tree>
    <p:extLst>
      <p:ext uri="{BB962C8B-B14F-4D97-AF65-F5344CB8AC3E}">
        <p14:creationId xmlns:p14="http://schemas.microsoft.com/office/powerpoint/2010/main" val="1598734213"/>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s">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11062151"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9" name="TextBox 8">
            <a:extLst>
              <a:ext uri="{FF2B5EF4-FFF2-40B4-BE49-F238E27FC236}">
                <a16:creationId xmlns:a16="http://schemas.microsoft.com/office/drawing/2014/main" id="{642A5F5E-2712-A742-8A14-0BEA10A443B0}"/>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8" name="Text Placeholder 6">
            <a:extLst>
              <a:ext uri="{FF2B5EF4-FFF2-40B4-BE49-F238E27FC236}">
                <a16:creationId xmlns:a16="http://schemas.microsoft.com/office/drawing/2014/main" id="{DEA93B3D-6CFA-9D4D-8AFA-51818DE67B53}"/>
              </a:ext>
            </a:extLst>
          </p:cNvPr>
          <p:cNvSpPr>
            <a:spLocks noGrp="1"/>
          </p:cNvSpPr>
          <p:nvPr>
            <p:ph type="body" sz="quarter" idx="11"/>
          </p:nvPr>
        </p:nvSpPr>
        <p:spPr>
          <a:xfrm>
            <a:off x="442912" y="1541463"/>
            <a:ext cx="5002546"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06A6959C-2B20-9343-882E-BE3D8DBB8043}"/>
              </a:ext>
            </a:extLst>
          </p:cNvPr>
          <p:cNvSpPr>
            <a:spLocks noGrp="1"/>
          </p:cNvSpPr>
          <p:nvPr>
            <p:ph type="body" sz="quarter" idx="12"/>
          </p:nvPr>
        </p:nvSpPr>
        <p:spPr>
          <a:xfrm>
            <a:off x="6502517" y="1541462"/>
            <a:ext cx="5002546"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7053209"/>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5">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80402D7-87C0-4D4E-B344-AFF980B5D89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3" name="Freeform 1">
            <a:extLst>
              <a:ext uri="{FF2B5EF4-FFF2-40B4-BE49-F238E27FC236}">
                <a16:creationId xmlns:a16="http://schemas.microsoft.com/office/drawing/2014/main" id="{C44638C1-FC26-3A46-9820-C429922C76BA}"/>
              </a:ext>
            </a:extLst>
          </p:cNvPr>
          <p:cNvSpPr>
            <a:spLocks noChangeArrowheads="1"/>
          </p:cNvSpPr>
          <p:nvPr userDrawn="1"/>
        </p:nvSpPr>
        <p:spPr bwMode="auto">
          <a:xfrm flipH="1">
            <a:off x="0" y="-894"/>
            <a:ext cx="9114624" cy="6859787"/>
          </a:xfrm>
          <a:custGeom>
            <a:avLst/>
            <a:gdLst>
              <a:gd name="T0" fmla="*/ 10791 w 27912"/>
              <a:gd name="T1" fmla="*/ 0 h 21000"/>
              <a:gd name="T2" fmla="*/ 10791 w 27912"/>
              <a:gd name="T3" fmla="*/ 0 h 21000"/>
              <a:gd name="T4" fmla="*/ 2989 w 27912"/>
              <a:gd name="T5" fmla="*/ 0 h 21000"/>
              <a:gd name="T6" fmla="*/ 2567 w 27912"/>
              <a:gd name="T7" fmla="*/ 0 h 21000"/>
              <a:gd name="T8" fmla="*/ 802 w 27912"/>
              <a:gd name="T9" fmla="*/ 9581 h 21000"/>
              <a:gd name="T10" fmla="*/ 1050 w 27912"/>
              <a:gd name="T11" fmla="*/ 15034 h 21000"/>
              <a:gd name="T12" fmla="*/ 0 w 27912"/>
              <a:gd name="T13" fmla="*/ 20999 h 21000"/>
              <a:gd name="T14" fmla="*/ 2989 w 27912"/>
              <a:gd name="T15" fmla="*/ 20999 h 21000"/>
              <a:gd name="T16" fmla="*/ 10791 w 27912"/>
              <a:gd name="T17" fmla="*/ 20999 h 21000"/>
              <a:gd name="T18" fmla="*/ 27911 w 27912"/>
              <a:gd name="T19" fmla="*/ 20999 h 21000"/>
              <a:gd name="T20" fmla="*/ 27911 w 27912"/>
              <a:gd name="T21" fmla="*/ 0 h 21000"/>
              <a:gd name="T22" fmla="*/ 10791 w 27912"/>
              <a:gd name="T23" fmla="*/ 0 h 2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12" h="21000">
                <a:moveTo>
                  <a:pt x="10791" y="0"/>
                </a:moveTo>
                <a:lnTo>
                  <a:pt x="10791" y="0"/>
                </a:lnTo>
                <a:cubicBezTo>
                  <a:pt x="2989" y="0"/>
                  <a:pt x="2989" y="0"/>
                  <a:pt x="2989" y="0"/>
                </a:cubicBezTo>
                <a:cubicBezTo>
                  <a:pt x="2567" y="0"/>
                  <a:pt x="2567" y="0"/>
                  <a:pt x="2567" y="0"/>
                </a:cubicBezTo>
                <a:cubicBezTo>
                  <a:pt x="1196" y="2596"/>
                  <a:pt x="627" y="5775"/>
                  <a:pt x="802" y="9581"/>
                </a:cubicBezTo>
                <a:cubicBezTo>
                  <a:pt x="1050" y="15034"/>
                  <a:pt x="1050" y="15034"/>
                  <a:pt x="1050" y="15034"/>
                </a:cubicBezTo>
                <a:cubicBezTo>
                  <a:pt x="1152" y="17265"/>
                  <a:pt x="788" y="19278"/>
                  <a:pt x="0" y="20999"/>
                </a:cubicBezTo>
                <a:cubicBezTo>
                  <a:pt x="2989" y="20999"/>
                  <a:pt x="2989" y="20999"/>
                  <a:pt x="2989" y="20999"/>
                </a:cubicBezTo>
                <a:cubicBezTo>
                  <a:pt x="10791" y="20999"/>
                  <a:pt x="10791" y="20999"/>
                  <a:pt x="10791" y="20999"/>
                </a:cubicBezTo>
                <a:cubicBezTo>
                  <a:pt x="27911" y="20999"/>
                  <a:pt x="27911" y="20999"/>
                  <a:pt x="27911" y="20999"/>
                </a:cubicBezTo>
                <a:cubicBezTo>
                  <a:pt x="27911" y="0"/>
                  <a:pt x="27911" y="0"/>
                  <a:pt x="27911" y="0"/>
                </a:cubicBezTo>
                <a:lnTo>
                  <a:pt x="10791" y="0"/>
                </a:lnTo>
              </a:path>
            </a:pathLst>
          </a:custGeom>
          <a:gradFill>
            <a:gsLst>
              <a:gs pos="0">
                <a:schemeClr val="accent1"/>
              </a:gs>
              <a:gs pos="76000">
                <a:schemeClr val="accent4"/>
              </a:gs>
            </a:gsLst>
            <a:lin ang="5400000" scaled="1"/>
          </a:gradFill>
          <a:ln>
            <a:noFill/>
          </a:ln>
          <a:effectLst/>
        </p:spPr>
        <p:txBody>
          <a:bodyPr wrap="none" anchor="ctr"/>
          <a:lstStyle/>
          <a:p>
            <a:endParaRPr lang="en-US" sz="1801"/>
          </a:p>
        </p:txBody>
      </p:sp>
      <p:sp>
        <p:nvSpPr>
          <p:cNvPr id="8" name="Text Placeholder 10">
            <a:extLst>
              <a:ext uri="{FF2B5EF4-FFF2-40B4-BE49-F238E27FC236}">
                <a16:creationId xmlns:a16="http://schemas.microsoft.com/office/drawing/2014/main" id="{193FC9FF-8C80-1F0C-447E-761912000317}"/>
              </a:ext>
            </a:extLst>
          </p:cNvPr>
          <p:cNvSpPr>
            <a:spLocks noGrp="1"/>
          </p:cNvSpPr>
          <p:nvPr>
            <p:ph type="body" sz="quarter" idx="10" hasCustomPrompt="1"/>
          </p:nvPr>
        </p:nvSpPr>
        <p:spPr>
          <a:xfrm>
            <a:off x="1157955" y="2753254"/>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779554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ne Content">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11062151"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8" name="TextBox 7">
            <a:extLst>
              <a:ext uri="{FF2B5EF4-FFF2-40B4-BE49-F238E27FC236}">
                <a16:creationId xmlns:a16="http://schemas.microsoft.com/office/drawing/2014/main" id="{BDB68C17-C486-2942-BE92-0BF062A023E5}"/>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
        <p:nvSpPr>
          <p:cNvPr id="7" name="Text Placeholder 6">
            <a:extLst>
              <a:ext uri="{FF2B5EF4-FFF2-40B4-BE49-F238E27FC236}">
                <a16:creationId xmlns:a16="http://schemas.microsoft.com/office/drawing/2014/main" id="{3DF03FC7-BFA1-5C46-9C46-45FDC213ED4C}"/>
              </a:ext>
            </a:extLst>
          </p:cNvPr>
          <p:cNvSpPr>
            <a:spLocks noGrp="1"/>
          </p:cNvSpPr>
          <p:nvPr>
            <p:ph type="body" sz="quarter" idx="11"/>
          </p:nvPr>
        </p:nvSpPr>
        <p:spPr>
          <a:xfrm>
            <a:off x="442911" y="1541463"/>
            <a:ext cx="11062151" cy="4408487"/>
          </a:xfrm>
          <a:prstGeom prst="rect">
            <a:avLst/>
          </a:prstGeom>
        </p:spPr>
        <p:txBody>
          <a:bodyPr lIns="0" tIns="0" rIns="0" bIns="0"/>
          <a:lstStyle>
            <a:lvl1pPr marL="285750" indent="-285750">
              <a:lnSpc>
                <a:spcPct val="100000"/>
              </a:lnSpc>
              <a:spcBef>
                <a:spcPts val="0"/>
              </a:spcBef>
              <a:spcAft>
                <a:spcPts val="1400"/>
              </a:spcAft>
              <a:buClr>
                <a:schemeClr val="tx2"/>
              </a:buClr>
              <a:buFont typeface="Arial" panose="020B0604020202020204" pitchFamily="34" charset="0"/>
              <a:buChar char="•"/>
              <a:defRPr sz="1600" b="0" i="0">
                <a:latin typeface="Century Gothic" panose="020B0502020202020204" pitchFamily="34" charset="0"/>
              </a:defRPr>
            </a:lvl1pPr>
            <a:lvl2pPr marL="742950" indent="-285750">
              <a:buFont typeface="Arial" panose="020B0604020202020204" pitchFamily="34" charset="0"/>
              <a:buChar char="•"/>
              <a:defRPr sz="1400"/>
            </a:lvl2pPr>
            <a:lvl3pPr marL="914400" indent="0">
              <a:buNone/>
              <a:defRPr sz="1200"/>
            </a:lvl3pPr>
            <a:lvl4pPr marL="1371600" indent="0">
              <a:buNone/>
              <a:defRPr sz="1200"/>
            </a:lvl4pPr>
            <a:lvl5pPr marL="1828800" indent="0">
              <a:buNone/>
              <a:defRPr sz="1200"/>
            </a:lvl5pPr>
            <a:lvl6pPr marL="2286000" indent="0">
              <a:buNone/>
              <a:defRPr sz="1200"/>
            </a:lvl6pPr>
            <a:lvl7pPr marL="2743200" indent="0">
              <a:buNone/>
              <a:defRPr sz="1200"/>
            </a:lvl7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5351970"/>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s 1">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Presentation title goes here</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sp>
        <p:nvSpPr>
          <p:cNvPr id="4" name="Text Placeholder 3">
            <a:extLst>
              <a:ext uri="{FF2B5EF4-FFF2-40B4-BE49-F238E27FC236}">
                <a16:creationId xmlns:a16="http://schemas.microsoft.com/office/drawing/2014/main" id="{B2260E20-367F-9F4D-90FB-9201B21C3F92}"/>
              </a:ext>
            </a:extLst>
          </p:cNvPr>
          <p:cNvSpPr>
            <a:spLocks noGrp="1"/>
          </p:cNvSpPr>
          <p:nvPr>
            <p:ph type="body" sz="quarter" idx="10"/>
          </p:nvPr>
        </p:nvSpPr>
        <p:spPr>
          <a:xfrm>
            <a:off x="442912" y="441325"/>
            <a:ext cx="8204399" cy="792000"/>
          </a:xfrm>
          <a:prstGeom prst="rect">
            <a:avLst/>
          </a:prstGeom>
        </p:spPr>
        <p:txBody>
          <a:bodyPr lIns="0" tIns="0" rIns="0" bIns="0"/>
          <a:lstStyle>
            <a:lvl1pPr marL="0" indent="0">
              <a:spcBef>
                <a:spcPts val="0"/>
              </a:spcBef>
              <a:buNone/>
              <a:defRPr sz="2600" b="1" i="0">
                <a:latin typeface="Century Gothic" panose="020B0502020202020204" pitchFamily="34" charset="0"/>
              </a:defRPr>
            </a:lvl1pPr>
          </a:lstStyle>
          <a:p>
            <a:pPr lvl="0"/>
            <a:r>
              <a:rPr lang="en-US"/>
              <a:t>Click to edit Master text styles</a:t>
            </a:r>
          </a:p>
        </p:txBody>
      </p:sp>
      <p:sp>
        <p:nvSpPr>
          <p:cNvPr id="8" name="Chart Placeholder 7">
            <a:extLst>
              <a:ext uri="{FF2B5EF4-FFF2-40B4-BE49-F238E27FC236}">
                <a16:creationId xmlns:a16="http://schemas.microsoft.com/office/drawing/2014/main" id="{03B33362-C8EE-4B4D-928D-51F41B231057}"/>
              </a:ext>
            </a:extLst>
          </p:cNvPr>
          <p:cNvSpPr>
            <a:spLocks noGrp="1"/>
          </p:cNvSpPr>
          <p:nvPr>
            <p:ph type="chart" sz="quarter" idx="11"/>
          </p:nvPr>
        </p:nvSpPr>
        <p:spPr>
          <a:xfrm>
            <a:off x="442913" y="1692001"/>
            <a:ext cx="1908000" cy="4257950"/>
          </a:xfrm>
          <a:prstGeom prst="rect">
            <a:avLst/>
          </a:prstGeom>
        </p:spPr>
        <p:txBody>
          <a:bodyPr/>
          <a:lstStyle/>
          <a:p>
            <a:r>
              <a:rPr lang="en-US"/>
              <a:t>Click icon to add chart</a:t>
            </a:r>
          </a:p>
        </p:txBody>
      </p:sp>
      <p:sp>
        <p:nvSpPr>
          <p:cNvPr id="16" name="Chart Placeholder 7">
            <a:extLst>
              <a:ext uri="{FF2B5EF4-FFF2-40B4-BE49-F238E27FC236}">
                <a16:creationId xmlns:a16="http://schemas.microsoft.com/office/drawing/2014/main" id="{86C066C8-DBB1-AB4B-8EDA-7CED4C9D11ED}"/>
              </a:ext>
            </a:extLst>
          </p:cNvPr>
          <p:cNvSpPr>
            <a:spLocks noGrp="1"/>
          </p:cNvSpPr>
          <p:nvPr>
            <p:ph type="chart" sz="quarter" idx="12"/>
          </p:nvPr>
        </p:nvSpPr>
        <p:spPr>
          <a:xfrm>
            <a:off x="3319200" y="1692001"/>
            <a:ext cx="1908000" cy="4257950"/>
          </a:xfrm>
          <a:prstGeom prst="rect">
            <a:avLst/>
          </a:prstGeom>
        </p:spPr>
        <p:txBody>
          <a:bodyPr/>
          <a:lstStyle/>
          <a:p>
            <a:r>
              <a:rPr lang="en-US"/>
              <a:t>Click icon to add chart</a:t>
            </a:r>
          </a:p>
        </p:txBody>
      </p:sp>
      <p:sp>
        <p:nvSpPr>
          <p:cNvPr id="20" name="Chart Placeholder 7">
            <a:extLst>
              <a:ext uri="{FF2B5EF4-FFF2-40B4-BE49-F238E27FC236}">
                <a16:creationId xmlns:a16="http://schemas.microsoft.com/office/drawing/2014/main" id="{F9EBC897-4D63-CC47-873E-22A7D5AE6134}"/>
              </a:ext>
            </a:extLst>
          </p:cNvPr>
          <p:cNvSpPr>
            <a:spLocks noGrp="1"/>
          </p:cNvSpPr>
          <p:nvPr>
            <p:ph type="chart" sz="quarter" idx="13"/>
          </p:nvPr>
        </p:nvSpPr>
        <p:spPr>
          <a:xfrm>
            <a:off x="6184800" y="1692001"/>
            <a:ext cx="5564288" cy="4258800"/>
          </a:xfrm>
          <a:prstGeom prst="rect">
            <a:avLst/>
          </a:prstGeom>
        </p:spPr>
        <p:txBody>
          <a:bodyPr/>
          <a:lstStyle/>
          <a:p>
            <a:r>
              <a:rPr lang="en-US"/>
              <a:t>Click icon to add chart</a:t>
            </a:r>
          </a:p>
        </p:txBody>
      </p:sp>
      <p:sp>
        <p:nvSpPr>
          <p:cNvPr id="10" name="TextBox 9">
            <a:extLst>
              <a:ext uri="{FF2B5EF4-FFF2-40B4-BE49-F238E27FC236}">
                <a16:creationId xmlns:a16="http://schemas.microsoft.com/office/drawing/2014/main" id="{00F0CB90-676A-3040-9D3F-8577E413466B}"/>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Tree>
    <p:extLst>
      <p:ext uri="{BB962C8B-B14F-4D97-AF65-F5344CB8AC3E}">
        <p14:creationId xmlns:p14="http://schemas.microsoft.com/office/powerpoint/2010/main" val="2373633638"/>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48159-9ADB-FD4A-A6F3-DE10FD961C09}"/>
              </a:ext>
            </a:extLst>
          </p:cNvPr>
          <p:cNvSpPr txBox="1"/>
          <p:nvPr userDrawn="1"/>
        </p:nvSpPr>
        <p:spPr>
          <a:xfrm>
            <a:off x="442913" y="6411600"/>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i="0" kern="1200">
                <a:solidFill>
                  <a:schemeClr val="tx1"/>
                </a:solidFill>
                <a:effectLst/>
                <a:latin typeface="Century Gothic" panose="020B0502020202020204" pitchFamily="34" charset="0"/>
                <a:ea typeface="+mn-ea"/>
                <a:cs typeface="+mn-cs"/>
              </a:rPr>
              <a:t>embracent | Grainger Finance Vision</a:t>
            </a:r>
            <a:endParaRPr lang="en-US" sz="1000" b="1" i="0">
              <a:solidFill>
                <a:schemeClr val="tx1"/>
              </a:solidFill>
              <a:latin typeface="Century Gothic" panose="020B0502020202020204" pitchFamily="34" charset="0"/>
            </a:endParaRPr>
          </a:p>
        </p:txBody>
      </p:sp>
      <p:pic>
        <p:nvPicPr>
          <p:cNvPr id="5" name="Picture 4">
            <a:extLst>
              <a:ext uri="{FF2B5EF4-FFF2-40B4-BE49-F238E27FC236}">
                <a16:creationId xmlns:a16="http://schemas.microsoft.com/office/drawing/2014/main" id="{96A4AB59-D11B-0F41-9F8B-C4C44A493BA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266488" y="6224504"/>
            <a:ext cx="482600" cy="457200"/>
          </a:xfrm>
          <a:prstGeom prst="rect">
            <a:avLst/>
          </a:prstGeom>
        </p:spPr>
      </p:pic>
      <p:pic>
        <p:nvPicPr>
          <p:cNvPr id="6" name="Picture 5">
            <a:extLst>
              <a:ext uri="{FF2B5EF4-FFF2-40B4-BE49-F238E27FC236}">
                <a16:creationId xmlns:a16="http://schemas.microsoft.com/office/drawing/2014/main" id="{8CE6FE01-BF1B-764F-A829-5D4A7CA6812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58950" y="815009"/>
            <a:ext cx="8674100" cy="5188225"/>
          </a:xfrm>
          <a:prstGeom prst="rect">
            <a:avLst/>
          </a:prstGeom>
        </p:spPr>
      </p:pic>
      <p:sp>
        <p:nvSpPr>
          <p:cNvPr id="9" name="Text Placeholder 8">
            <a:extLst>
              <a:ext uri="{FF2B5EF4-FFF2-40B4-BE49-F238E27FC236}">
                <a16:creationId xmlns:a16="http://schemas.microsoft.com/office/drawing/2014/main" id="{49A60235-D1FB-D244-BB90-740A649AE224}"/>
              </a:ext>
            </a:extLst>
          </p:cNvPr>
          <p:cNvSpPr>
            <a:spLocks noGrp="1"/>
          </p:cNvSpPr>
          <p:nvPr>
            <p:ph type="body" sz="quarter" idx="10"/>
          </p:nvPr>
        </p:nvSpPr>
        <p:spPr>
          <a:xfrm>
            <a:off x="3098006" y="1803400"/>
            <a:ext cx="5995987" cy="3251200"/>
          </a:xfrm>
          <a:prstGeom prst="rect">
            <a:avLst/>
          </a:prstGeom>
        </p:spPr>
        <p:txBody>
          <a:bodyPr lIns="0" tIns="0" rIns="0" bIns="0" anchor="ctr" anchorCtr="0"/>
          <a:lstStyle>
            <a:lvl1pPr marL="0" indent="0" algn="ctr">
              <a:lnSpc>
                <a:spcPts val="3500"/>
              </a:lnSpc>
              <a:spcBef>
                <a:spcPts val="0"/>
              </a:spcBef>
              <a:buNone/>
              <a:defRPr sz="2600" b="1" i="0" spc="-30" baseline="0">
                <a:latin typeface="Century Gothic" panose="020B0502020202020204" pitchFamily="34" charset="0"/>
              </a:defRPr>
            </a:lvl1pPr>
          </a:lstStyle>
          <a:p>
            <a:pPr lvl="0"/>
            <a:r>
              <a:rPr lang="en-US"/>
              <a:t>Click to edit Master text styles</a:t>
            </a:r>
          </a:p>
        </p:txBody>
      </p:sp>
      <p:sp>
        <p:nvSpPr>
          <p:cNvPr id="7" name="TextBox 6">
            <a:extLst>
              <a:ext uri="{FF2B5EF4-FFF2-40B4-BE49-F238E27FC236}">
                <a16:creationId xmlns:a16="http://schemas.microsoft.com/office/drawing/2014/main" id="{27F56698-5B08-794A-B0E9-09AFA203AC13}"/>
              </a:ext>
            </a:extLst>
          </p:cNvPr>
          <p:cNvSpPr txBox="1"/>
          <p:nvPr userDrawn="1"/>
        </p:nvSpPr>
        <p:spPr>
          <a:xfrm>
            <a:off x="11103695" y="6538754"/>
            <a:ext cx="808186" cy="153888"/>
          </a:xfrm>
          <a:prstGeom prst="rect">
            <a:avLst/>
          </a:prstGeom>
          <a:noFill/>
        </p:spPr>
        <p:txBody>
          <a:bodyPr wrap="square" lIns="0" tIns="0" rIns="0" bIns="0" rtlCol="0">
            <a:spAutoFit/>
          </a:bodyPr>
          <a:lstStyle/>
          <a:p>
            <a:pPr algn="r"/>
            <a:fld id="{13EC680B-8C47-3C4C-8556-91E2624BD157}" type="slidenum">
              <a:rPr lang="en-US" sz="1000" b="1" i="0" smtClean="0">
                <a:latin typeface="Century Gothic" panose="020B0502020202020204" pitchFamily="34" charset="0"/>
              </a:rPr>
              <a:pPr algn="r"/>
              <a:t>‹#›</a:t>
            </a:fld>
            <a:endParaRPr lang="en-US" sz="1000" b="1" i="0">
              <a:latin typeface="Century Gothic" panose="020B0502020202020204" pitchFamily="34" charset="0"/>
            </a:endParaRPr>
          </a:p>
        </p:txBody>
      </p:sp>
    </p:spTree>
    <p:extLst>
      <p:ext uri="{BB962C8B-B14F-4D97-AF65-F5344CB8AC3E}">
        <p14:creationId xmlns:p14="http://schemas.microsoft.com/office/powerpoint/2010/main" val="2958896685"/>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412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3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6">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80402D7-87C0-4D4E-B344-AFF980B5D89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3" name="Freeform 1">
            <a:extLst>
              <a:ext uri="{FF2B5EF4-FFF2-40B4-BE49-F238E27FC236}">
                <a16:creationId xmlns:a16="http://schemas.microsoft.com/office/drawing/2014/main" id="{C44638C1-FC26-3A46-9820-C429922C76BA}"/>
              </a:ext>
            </a:extLst>
          </p:cNvPr>
          <p:cNvSpPr>
            <a:spLocks noChangeArrowheads="1"/>
          </p:cNvSpPr>
          <p:nvPr userDrawn="1"/>
        </p:nvSpPr>
        <p:spPr bwMode="auto">
          <a:xfrm flipH="1">
            <a:off x="0" y="-894"/>
            <a:ext cx="9114624" cy="6859787"/>
          </a:xfrm>
          <a:custGeom>
            <a:avLst/>
            <a:gdLst>
              <a:gd name="T0" fmla="*/ 10791 w 27912"/>
              <a:gd name="T1" fmla="*/ 0 h 21000"/>
              <a:gd name="T2" fmla="*/ 10791 w 27912"/>
              <a:gd name="T3" fmla="*/ 0 h 21000"/>
              <a:gd name="T4" fmla="*/ 2989 w 27912"/>
              <a:gd name="T5" fmla="*/ 0 h 21000"/>
              <a:gd name="T6" fmla="*/ 2567 w 27912"/>
              <a:gd name="T7" fmla="*/ 0 h 21000"/>
              <a:gd name="T8" fmla="*/ 802 w 27912"/>
              <a:gd name="T9" fmla="*/ 9581 h 21000"/>
              <a:gd name="T10" fmla="*/ 1050 w 27912"/>
              <a:gd name="T11" fmla="*/ 15034 h 21000"/>
              <a:gd name="T12" fmla="*/ 0 w 27912"/>
              <a:gd name="T13" fmla="*/ 20999 h 21000"/>
              <a:gd name="T14" fmla="*/ 2989 w 27912"/>
              <a:gd name="T15" fmla="*/ 20999 h 21000"/>
              <a:gd name="T16" fmla="*/ 10791 w 27912"/>
              <a:gd name="T17" fmla="*/ 20999 h 21000"/>
              <a:gd name="T18" fmla="*/ 27911 w 27912"/>
              <a:gd name="T19" fmla="*/ 20999 h 21000"/>
              <a:gd name="T20" fmla="*/ 27911 w 27912"/>
              <a:gd name="T21" fmla="*/ 0 h 21000"/>
              <a:gd name="T22" fmla="*/ 10791 w 27912"/>
              <a:gd name="T23" fmla="*/ 0 h 2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12" h="21000">
                <a:moveTo>
                  <a:pt x="10791" y="0"/>
                </a:moveTo>
                <a:lnTo>
                  <a:pt x="10791" y="0"/>
                </a:lnTo>
                <a:cubicBezTo>
                  <a:pt x="2989" y="0"/>
                  <a:pt x="2989" y="0"/>
                  <a:pt x="2989" y="0"/>
                </a:cubicBezTo>
                <a:cubicBezTo>
                  <a:pt x="2567" y="0"/>
                  <a:pt x="2567" y="0"/>
                  <a:pt x="2567" y="0"/>
                </a:cubicBezTo>
                <a:cubicBezTo>
                  <a:pt x="1196" y="2596"/>
                  <a:pt x="627" y="5775"/>
                  <a:pt x="802" y="9581"/>
                </a:cubicBezTo>
                <a:cubicBezTo>
                  <a:pt x="1050" y="15034"/>
                  <a:pt x="1050" y="15034"/>
                  <a:pt x="1050" y="15034"/>
                </a:cubicBezTo>
                <a:cubicBezTo>
                  <a:pt x="1152" y="17265"/>
                  <a:pt x="788" y="19278"/>
                  <a:pt x="0" y="20999"/>
                </a:cubicBezTo>
                <a:cubicBezTo>
                  <a:pt x="2989" y="20999"/>
                  <a:pt x="2989" y="20999"/>
                  <a:pt x="2989" y="20999"/>
                </a:cubicBezTo>
                <a:cubicBezTo>
                  <a:pt x="10791" y="20999"/>
                  <a:pt x="10791" y="20999"/>
                  <a:pt x="10791" y="20999"/>
                </a:cubicBezTo>
                <a:cubicBezTo>
                  <a:pt x="27911" y="20999"/>
                  <a:pt x="27911" y="20999"/>
                  <a:pt x="27911" y="20999"/>
                </a:cubicBezTo>
                <a:cubicBezTo>
                  <a:pt x="27911" y="0"/>
                  <a:pt x="27911" y="0"/>
                  <a:pt x="27911" y="0"/>
                </a:cubicBezTo>
                <a:lnTo>
                  <a:pt x="10791" y="0"/>
                </a:lnTo>
              </a:path>
            </a:pathLst>
          </a:custGeom>
          <a:gradFill>
            <a:gsLst>
              <a:gs pos="0">
                <a:schemeClr val="accent1"/>
              </a:gs>
              <a:gs pos="76000">
                <a:schemeClr val="accent2"/>
              </a:gs>
            </a:gsLst>
            <a:lin ang="5400000" scaled="1"/>
          </a:gradFill>
          <a:ln>
            <a:noFill/>
          </a:ln>
          <a:effectLst/>
        </p:spPr>
        <p:txBody>
          <a:bodyPr wrap="none" anchor="ctr"/>
          <a:lstStyle/>
          <a:p>
            <a:endParaRPr lang="en-US" sz="1801"/>
          </a:p>
        </p:txBody>
      </p:sp>
      <p:sp>
        <p:nvSpPr>
          <p:cNvPr id="4" name="Text Placeholder 10">
            <a:extLst>
              <a:ext uri="{FF2B5EF4-FFF2-40B4-BE49-F238E27FC236}">
                <a16:creationId xmlns:a16="http://schemas.microsoft.com/office/drawing/2014/main" id="{90FB8F1B-59B5-1F52-760E-8762733989D6}"/>
              </a:ext>
            </a:extLst>
          </p:cNvPr>
          <p:cNvSpPr>
            <a:spLocks noGrp="1"/>
          </p:cNvSpPr>
          <p:nvPr>
            <p:ph type="body" sz="quarter" idx="10" hasCustomPrompt="1"/>
          </p:nvPr>
        </p:nvSpPr>
        <p:spPr>
          <a:xfrm>
            <a:off x="1157955" y="2753254"/>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69195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7">
    <p:spTree>
      <p:nvGrpSpPr>
        <p:cNvPr id="1" name=""/>
        <p:cNvGrpSpPr/>
        <p:nvPr/>
      </p:nvGrpSpPr>
      <p:grpSpPr>
        <a:xfrm>
          <a:off x="0" y="0"/>
          <a:ext cx="0" cy="0"/>
          <a:chOff x="0" y="0"/>
          <a:chExt cx="0" cy="0"/>
        </a:xfrm>
      </p:grpSpPr>
      <p:sp>
        <p:nvSpPr>
          <p:cNvPr id="10" name="Freeform 1">
            <a:extLst>
              <a:ext uri="{FF2B5EF4-FFF2-40B4-BE49-F238E27FC236}">
                <a16:creationId xmlns:a16="http://schemas.microsoft.com/office/drawing/2014/main" id="{BD0F40BE-363D-DF20-893D-C7B6C26C1EC2}"/>
              </a:ext>
            </a:extLst>
          </p:cNvPr>
          <p:cNvSpPr>
            <a:spLocks noChangeAspect="1" noChangeArrowheads="1"/>
          </p:cNvSpPr>
          <p:nvPr userDrawn="1"/>
        </p:nvSpPr>
        <p:spPr bwMode="auto">
          <a:xfrm>
            <a:off x="1" y="0"/>
            <a:ext cx="3399296" cy="6858000"/>
          </a:xfrm>
          <a:custGeom>
            <a:avLst/>
            <a:gdLst>
              <a:gd name="T0" fmla="*/ 10285 w 10286"/>
              <a:gd name="T1" fmla="*/ 20759 h 20760"/>
              <a:gd name="T2" fmla="*/ 10285 w 10286"/>
              <a:gd name="T3" fmla="*/ 20759 h 20760"/>
              <a:gd name="T4" fmla="*/ 9284 w 10286"/>
              <a:gd name="T5" fmla="*/ 14857 h 20760"/>
              <a:gd name="T6" fmla="*/ 9513 w 10286"/>
              <a:gd name="T7" fmla="*/ 9465 h 20760"/>
              <a:gd name="T8" fmla="*/ 7847 w 10286"/>
              <a:gd name="T9" fmla="*/ 0 h 20760"/>
              <a:gd name="T10" fmla="*/ 0 w 10286"/>
              <a:gd name="T11" fmla="*/ 0 h 20760"/>
              <a:gd name="T12" fmla="*/ 0 w 10286"/>
              <a:gd name="T13" fmla="*/ 20759 h 20760"/>
              <a:gd name="T14" fmla="*/ 10285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10285" y="20759"/>
                </a:moveTo>
                <a:lnTo>
                  <a:pt x="10285" y="20759"/>
                </a:lnTo>
                <a:cubicBezTo>
                  <a:pt x="9530" y="19051"/>
                  <a:pt x="9193" y="17057"/>
                  <a:pt x="9284" y="14857"/>
                </a:cubicBezTo>
                <a:cubicBezTo>
                  <a:pt x="9513" y="9465"/>
                  <a:pt x="9513" y="9465"/>
                  <a:pt x="9513" y="9465"/>
                </a:cubicBezTo>
                <a:cubicBezTo>
                  <a:pt x="9686" y="5697"/>
                  <a:pt x="9144" y="2569"/>
                  <a:pt x="7847" y="0"/>
                </a:cubicBezTo>
                <a:cubicBezTo>
                  <a:pt x="0" y="0"/>
                  <a:pt x="0" y="0"/>
                  <a:pt x="0" y="0"/>
                </a:cubicBezTo>
                <a:cubicBezTo>
                  <a:pt x="0" y="20759"/>
                  <a:pt x="0" y="20759"/>
                  <a:pt x="0" y="20759"/>
                </a:cubicBezTo>
                <a:lnTo>
                  <a:pt x="10285" y="20759"/>
                </a:lnTo>
              </a:path>
            </a:pathLst>
          </a:custGeom>
          <a:gradFill>
            <a:gsLst>
              <a:gs pos="100000">
                <a:schemeClr val="accent5"/>
              </a:gs>
              <a:gs pos="3000">
                <a:schemeClr val="accent4"/>
              </a:gs>
            </a:gsLst>
            <a:lin ang="5400000" scaled="1"/>
          </a:gradFill>
          <a:ln>
            <a:noFill/>
          </a:ln>
          <a:effectLst/>
        </p:spPr>
        <p:txBody>
          <a:bodyPr wrap="none" anchor="ctr"/>
          <a:lstStyle/>
          <a:p>
            <a:endParaRPr lang="en-US" sz="1801"/>
          </a:p>
        </p:txBody>
      </p:sp>
      <p:pic>
        <p:nvPicPr>
          <p:cNvPr id="2" name="Graphic 1">
            <a:extLst>
              <a:ext uri="{FF2B5EF4-FFF2-40B4-BE49-F238E27FC236}">
                <a16:creationId xmlns:a16="http://schemas.microsoft.com/office/drawing/2014/main" id="{280402D7-87C0-4D4E-B344-AFF980B5D89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3" name="Text Placeholder 10">
            <a:extLst>
              <a:ext uri="{FF2B5EF4-FFF2-40B4-BE49-F238E27FC236}">
                <a16:creationId xmlns:a16="http://schemas.microsoft.com/office/drawing/2014/main" id="{98C440A1-9230-CF0B-5783-CB0F5BAF7965}"/>
              </a:ext>
            </a:extLst>
          </p:cNvPr>
          <p:cNvSpPr>
            <a:spLocks noGrp="1"/>
          </p:cNvSpPr>
          <p:nvPr>
            <p:ph type="body" sz="quarter" idx="10" hasCustomPrompt="1"/>
          </p:nvPr>
        </p:nvSpPr>
        <p:spPr>
          <a:xfrm>
            <a:off x="3884063" y="2753254"/>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6830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8">
    <p:spTree>
      <p:nvGrpSpPr>
        <p:cNvPr id="1" name=""/>
        <p:cNvGrpSpPr/>
        <p:nvPr/>
      </p:nvGrpSpPr>
      <p:grpSpPr>
        <a:xfrm>
          <a:off x="0" y="0"/>
          <a:ext cx="0" cy="0"/>
          <a:chOff x="0" y="0"/>
          <a:chExt cx="0" cy="0"/>
        </a:xfrm>
      </p:grpSpPr>
      <p:sp>
        <p:nvSpPr>
          <p:cNvPr id="6" name="Freeform 1">
            <a:extLst>
              <a:ext uri="{FF2B5EF4-FFF2-40B4-BE49-F238E27FC236}">
                <a16:creationId xmlns:a16="http://schemas.microsoft.com/office/drawing/2014/main" id="{E73E07F7-BA9F-2F4F-AB05-F669177092D6}"/>
              </a:ext>
            </a:extLst>
          </p:cNvPr>
          <p:cNvSpPr>
            <a:spLocks noChangeAspect="1" noChangeArrowheads="1"/>
          </p:cNvSpPr>
          <p:nvPr userDrawn="1"/>
        </p:nvSpPr>
        <p:spPr bwMode="auto">
          <a:xfrm>
            <a:off x="1" y="0"/>
            <a:ext cx="3399296" cy="6858000"/>
          </a:xfrm>
          <a:custGeom>
            <a:avLst/>
            <a:gdLst>
              <a:gd name="T0" fmla="*/ 10285 w 10286"/>
              <a:gd name="T1" fmla="*/ 20759 h 20760"/>
              <a:gd name="T2" fmla="*/ 10285 w 10286"/>
              <a:gd name="T3" fmla="*/ 20759 h 20760"/>
              <a:gd name="T4" fmla="*/ 9284 w 10286"/>
              <a:gd name="T5" fmla="*/ 14857 h 20760"/>
              <a:gd name="T6" fmla="*/ 9513 w 10286"/>
              <a:gd name="T7" fmla="*/ 9465 h 20760"/>
              <a:gd name="T8" fmla="*/ 7847 w 10286"/>
              <a:gd name="T9" fmla="*/ 0 h 20760"/>
              <a:gd name="T10" fmla="*/ 0 w 10286"/>
              <a:gd name="T11" fmla="*/ 0 h 20760"/>
              <a:gd name="T12" fmla="*/ 0 w 10286"/>
              <a:gd name="T13" fmla="*/ 20759 h 20760"/>
              <a:gd name="T14" fmla="*/ 10285 w 10286"/>
              <a:gd name="T15" fmla="*/ 20759 h 20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86" h="20760">
                <a:moveTo>
                  <a:pt x="10285" y="20759"/>
                </a:moveTo>
                <a:lnTo>
                  <a:pt x="10285" y="20759"/>
                </a:lnTo>
                <a:cubicBezTo>
                  <a:pt x="9530" y="19051"/>
                  <a:pt x="9193" y="17057"/>
                  <a:pt x="9284" y="14857"/>
                </a:cubicBezTo>
                <a:cubicBezTo>
                  <a:pt x="9513" y="9465"/>
                  <a:pt x="9513" y="9465"/>
                  <a:pt x="9513" y="9465"/>
                </a:cubicBezTo>
                <a:cubicBezTo>
                  <a:pt x="9686" y="5697"/>
                  <a:pt x="9144" y="2569"/>
                  <a:pt x="7847" y="0"/>
                </a:cubicBezTo>
                <a:cubicBezTo>
                  <a:pt x="0" y="0"/>
                  <a:pt x="0" y="0"/>
                  <a:pt x="0" y="0"/>
                </a:cubicBezTo>
                <a:cubicBezTo>
                  <a:pt x="0" y="20759"/>
                  <a:pt x="0" y="20759"/>
                  <a:pt x="0" y="20759"/>
                </a:cubicBezTo>
                <a:lnTo>
                  <a:pt x="10285" y="20759"/>
                </a:lnTo>
              </a:path>
            </a:pathLst>
          </a:custGeom>
          <a:gradFill>
            <a:gsLst>
              <a:gs pos="100000">
                <a:schemeClr val="accent2"/>
              </a:gs>
              <a:gs pos="3000">
                <a:schemeClr val="accent1"/>
              </a:gs>
            </a:gsLst>
            <a:lin ang="5400000" scaled="1"/>
          </a:gradFill>
          <a:ln>
            <a:noFill/>
          </a:ln>
          <a:effectLst/>
        </p:spPr>
        <p:txBody>
          <a:bodyPr wrap="none" anchor="ctr"/>
          <a:lstStyle/>
          <a:p>
            <a:endParaRPr lang="en-US" sz="1801"/>
          </a:p>
        </p:txBody>
      </p:sp>
      <p:pic>
        <p:nvPicPr>
          <p:cNvPr id="3" name="Graphic 2">
            <a:extLst>
              <a:ext uri="{FF2B5EF4-FFF2-40B4-BE49-F238E27FC236}">
                <a16:creationId xmlns:a16="http://schemas.microsoft.com/office/drawing/2014/main" id="{B9745534-5978-BD45-9E0C-88AC600568A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36231" y="4150"/>
            <a:ext cx="3397331" cy="1259357"/>
          </a:xfrm>
          <a:prstGeom prst="rect">
            <a:avLst/>
          </a:prstGeom>
        </p:spPr>
      </p:pic>
      <p:sp>
        <p:nvSpPr>
          <p:cNvPr id="2" name="Text Placeholder 10">
            <a:extLst>
              <a:ext uri="{FF2B5EF4-FFF2-40B4-BE49-F238E27FC236}">
                <a16:creationId xmlns:a16="http://schemas.microsoft.com/office/drawing/2014/main" id="{B298E91A-A82B-138B-DE18-3E2C90C87FD9}"/>
              </a:ext>
            </a:extLst>
          </p:cNvPr>
          <p:cNvSpPr>
            <a:spLocks noGrp="1"/>
          </p:cNvSpPr>
          <p:nvPr>
            <p:ph type="body" sz="quarter" idx="10" hasCustomPrompt="1"/>
          </p:nvPr>
        </p:nvSpPr>
        <p:spPr>
          <a:xfrm>
            <a:off x="3884063" y="2753254"/>
            <a:ext cx="5345723" cy="1411925"/>
          </a:xfrm>
          <a:prstGeom prst="rect">
            <a:avLst/>
          </a:prstGeom>
        </p:spPr>
        <p:txBody>
          <a:bodyPr wrap="square" lIns="0" tIns="0" rIns="0" bIns="0">
            <a:spAutoFit/>
          </a:bodyPr>
          <a:lstStyle>
            <a:lvl1pPr marL="0" indent="0">
              <a:spcBef>
                <a:spcPts val="0"/>
              </a:spcBef>
              <a:spcAft>
                <a:spcPts val="2126"/>
              </a:spcAft>
              <a:buNone/>
              <a:defRPr sz="3200" b="1" i="0">
                <a:solidFill>
                  <a:schemeClr val="bg1"/>
                </a:solidFill>
                <a:latin typeface="Poppins Medium" panose="00000600000000000000" pitchFamily="2" charset="0"/>
                <a:cs typeface="Poppins Medium" panose="00000600000000000000" pitchFamily="2" charset="0"/>
              </a:defRPr>
            </a:lvl1pPr>
            <a:lvl2pPr marL="0" indent="0">
              <a:spcBef>
                <a:spcPts val="0"/>
              </a:spcBef>
              <a:buNone/>
              <a:defRPr sz="1600" b="1" i="0">
                <a:solidFill>
                  <a:schemeClr val="bg1"/>
                </a:solidFill>
                <a:latin typeface="Poppins Medium" panose="00000600000000000000" pitchFamily="2" charset="0"/>
                <a:cs typeface="Poppins Medium" panose="00000600000000000000" pitchFamily="2"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6792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49404"/>
      </p:ext>
    </p:extLst>
  </p:cSld>
  <p:clrMap bg1="lt1" tx1="dk1" bg2="lt2" tx2="dk2" accent1="accent1" accent2="accent2" accent3="accent3" accent4="accent4" accent5="accent5" accent6="accent6" hlink="hlink" folHlink="folHlink"/>
  <p:sldLayoutIdLst>
    <p:sldLayoutId id="2147483868" r:id="rId1"/>
    <p:sldLayoutId id="2147483850" r:id="rId2"/>
    <p:sldLayoutId id="2147483851" r:id="rId3"/>
    <p:sldLayoutId id="2147483852" r:id="rId4"/>
    <p:sldLayoutId id="2147483853" r:id="rId5"/>
    <p:sldLayoutId id="2147483775" r:id="rId6"/>
    <p:sldLayoutId id="2147483776" r:id="rId7"/>
    <p:sldLayoutId id="2147483777" r:id="rId8"/>
    <p:sldLayoutId id="2147483778" r:id="rId9"/>
    <p:sldLayoutId id="2147483874" r:id="rId10"/>
    <p:sldLayoutId id="2147483854" r:id="rId11"/>
    <p:sldLayoutId id="2147483855" r:id="rId12"/>
    <p:sldLayoutId id="2147483856" r:id="rId13"/>
    <p:sldLayoutId id="2147483857" r:id="rId14"/>
    <p:sldLayoutId id="2147483779" r:id="rId15"/>
    <p:sldLayoutId id="2147483780" r:id="rId16"/>
    <p:sldLayoutId id="2147483781" r:id="rId17"/>
    <p:sldLayoutId id="2147483782" r:id="rId18"/>
    <p:sldLayoutId id="2147483870" r:id="rId19"/>
    <p:sldLayoutId id="2147483871" r:id="rId20"/>
    <p:sldLayoutId id="2147483872" r:id="rId21"/>
    <p:sldLayoutId id="2147483873" r:id="rId22"/>
    <p:sldLayoutId id="2147483864" r:id="rId23"/>
    <p:sldLayoutId id="2147483865" r:id="rId24"/>
    <p:sldLayoutId id="2147483866" r:id="rId25"/>
    <p:sldLayoutId id="2147483867" r:id="rId26"/>
    <p:sldLayoutId id="2147483785" r:id="rId27"/>
    <p:sldLayoutId id="2147483789" r:id="rId28"/>
    <p:sldLayoutId id="2147483861" r:id="rId29"/>
    <p:sldLayoutId id="2147483790" r:id="rId30"/>
    <p:sldLayoutId id="2147483862" r:id="rId31"/>
    <p:sldLayoutId id="2147483863" r:id="rId32"/>
    <p:sldLayoutId id="2147483869" r:id="rId33"/>
    <p:sldLayoutId id="2147483875" r:id="rId34"/>
    <p:sldLayoutId id="2147483906" r:id="rId3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54488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7401">
          <p15:clr>
            <a:srgbClr val="F26B43"/>
          </p15:clr>
        </p15:guide>
        <p15:guide id="3" orient="horz" pos="278">
          <p15:clr>
            <a:srgbClr val="F26B43"/>
          </p15:clr>
        </p15:guide>
        <p15:guide id="4" orient="horz" pos="37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40.xml"/><Relationship Id="rId4" Type="http://schemas.openxmlformats.org/officeDocument/2006/relationships/image" Target="../media/image57.sv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3" Type="http://schemas.openxmlformats.org/officeDocument/2006/relationships/chart" Target="../charts/chart4.xml"/><Relationship Id="rId7" Type="http://schemas.openxmlformats.org/officeDocument/2006/relationships/image" Target="../media/image57.svg"/><Relationship Id="rId12" Type="http://schemas.openxmlformats.org/officeDocument/2006/relationships/image" Target="../media/image69.png"/><Relationship Id="rId17" Type="http://schemas.openxmlformats.org/officeDocument/2006/relationships/image" Target="../media/image74.sv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34.xml"/><Relationship Id="rId6" Type="http://schemas.openxmlformats.org/officeDocument/2006/relationships/image" Target="../media/image56.png"/><Relationship Id="rId11" Type="http://schemas.openxmlformats.org/officeDocument/2006/relationships/image" Target="../media/image68.svg"/><Relationship Id="rId5" Type="http://schemas.openxmlformats.org/officeDocument/2006/relationships/image" Target="../media/image64.svg"/><Relationship Id="rId15" Type="http://schemas.openxmlformats.org/officeDocument/2006/relationships/image" Target="../media/image72.sv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svg"/><Relationship Id="rId14"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50.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diagramColors" Target="../diagrams/colors2.xml"/><Relationship Id="rId11" Type="http://schemas.openxmlformats.org/officeDocument/2006/relationships/slide" Target="slide17.xml"/><Relationship Id="rId5" Type="http://schemas.openxmlformats.org/officeDocument/2006/relationships/diagramQuickStyle" Target="../diagrams/quickStyle2.xml"/><Relationship Id="rId10" Type="http://schemas.openxmlformats.org/officeDocument/2006/relationships/image" Target="../media/image75.png"/><Relationship Id="rId4" Type="http://schemas.openxmlformats.org/officeDocument/2006/relationships/diagramLayout" Target="../diagrams/layout2.xml"/><Relationship Id="rId9" Type="http://schemas.openxmlformats.org/officeDocument/2006/relationships/image" Target="../media/image57.svg"/><Relationship Id="rId14" Type="http://schemas.openxmlformats.org/officeDocument/2006/relationships/image" Target="../media/image61.sv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7.sv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7.sv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760.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diagramColors" Target="../diagrams/colors5.xml"/><Relationship Id="rId11" Type="http://schemas.openxmlformats.org/officeDocument/2006/relationships/slide" Target="slide4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57.svg"/><Relationship Id="rId14"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56.png"/><Relationship Id="rId7" Type="http://schemas.openxmlformats.org/officeDocument/2006/relationships/slide" Target="slide60.xml"/><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61.svg"/><Relationship Id="rId4" Type="http://schemas.openxmlformats.org/officeDocument/2006/relationships/image" Target="../media/image57.sv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790.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60.xml"/><Relationship Id="rId3" Type="http://schemas.openxmlformats.org/officeDocument/2006/relationships/image" Target="../media/image12.svg"/><Relationship Id="rId7" Type="http://schemas.openxmlformats.org/officeDocument/2006/relationships/slide" Target="slide12.xml"/><Relationship Id="rId12" Type="http://schemas.openxmlformats.org/officeDocument/2006/relationships/slide" Target="slide45.xml"/><Relationship Id="rId2" Type="http://schemas.openxmlformats.org/officeDocument/2006/relationships/image" Target="../media/image11.png"/><Relationship Id="rId1" Type="http://schemas.openxmlformats.org/officeDocument/2006/relationships/slideLayout" Target="../slideLayouts/slideLayout34.xml"/><Relationship Id="rId6" Type="http://schemas.openxmlformats.org/officeDocument/2006/relationships/slide" Target="slide5.xml"/><Relationship Id="rId11" Type="http://schemas.openxmlformats.org/officeDocument/2006/relationships/slide" Target="slide42.xml"/><Relationship Id="rId5" Type="http://schemas.openxmlformats.org/officeDocument/2006/relationships/slide" Target="slide4.xml"/><Relationship Id="rId15" Type="http://schemas.openxmlformats.org/officeDocument/2006/relationships/image" Target="../media/image57.svg"/><Relationship Id="rId10" Type="http://schemas.openxmlformats.org/officeDocument/2006/relationships/slide" Target="slide40.xml"/><Relationship Id="rId4" Type="http://schemas.openxmlformats.org/officeDocument/2006/relationships/slide" Target="slide3.xml"/><Relationship Id="rId9" Type="http://schemas.openxmlformats.org/officeDocument/2006/relationships/slide" Target="slide38.xml"/><Relationship Id="rId14" Type="http://schemas.openxmlformats.org/officeDocument/2006/relationships/image" Target="../media/image56.png"/></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0.emf"/></Relationships>
</file>

<file path=ppt/slides/_rels/slide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1.emf"/></Relationships>
</file>

<file path=ppt/slides/_rels/slide2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2.emf"/></Relationships>
</file>

<file path=ppt/slides/_rels/slide2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svg"/><Relationship Id="rId7" Type="http://schemas.openxmlformats.org/officeDocument/2006/relationships/image" Target="../media/image590.png"/><Relationship Id="rId2" Type="http://schemas.openxmlformats.org/officeDocument/2006/relationships/image" Target="../media/image56.png"/><Relationship Id="rId1" Type="http://schemas.openxmlformats.org/officeDocument/2006/relationships/slideLayout" Target="../slideLayouts/slideLayout34.xml"/><Relationship Id="rId6" Type="http://schemas.openxmlformats.org/officeDocument/2006/relationships/slide" Target="slide40.xml"/><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1.svg"/></Relationships>
</file>

<file path=ppt/slides/_rels/slide3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89.emf"/></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diagramLayout" Target="../diagrams/layout1.xml"/><Relationship Id="rId7" Type="http://schemas.openxmlformats.org/officeDocument/2006/relationships/image" Target="../media/image56.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chart" Target="../charts/chart2.xml"/><Relationship Id="rId4" Type="http://schemas.openxmlformats.org/officeDocument/2006/relationships/diagramQuickStyle" Target="../diagrams/quickStyle1.xml"/><Relationship Id="rId9"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4.xml"/><Relationship Id="rId4" Type="http://schemas.openxmlformats.org/officeDocument/2006/relationships/image" Target="../media/image90.emf"/></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5.xml"/><Relationship Id="rId1" Type="http://schemas.openxmlformats.org/officeDocument/2006/relationships/slideLayout" Target="../slideLayouts/slideLayout21.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sv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34.xml"/><Relationship Id="rId6" Type="http://schemas.openxmlformats.org/officeDocument/2006/relationships/image" Target="../media/image620.png"/><Relationship Id="rId5" Type="http://schemas.openxmlformats.org/officeDocument/2006/relationships/slide" Target="slide42.xml"/><Relationship Id="rId4" Type="http://schemas.openxmlformats.org/officeDocument/2006/relationships/image" Target="../media/image62.png"/></Relationships>
</file>

<file path=ppt/slides/_rels/slide5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57.svg"/></Relationships>
</file>

<file path=ppt/slides/_rels/slide6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57.sv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95.png"/><Relationship Id="rId4" Type="http://schemas.openxmlformats.org/officeDocument/2006/relationships/image" Target="../media/image57.sv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96.png"/><Relationship Id="rId4" Type="http://schemas.openxmlformats.org/officeDocument/2006/relationships/image" Target="../media/image57.sv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7.svg"/></Relationships>
</file>

<file path=ppt/slides/_rels/slide67.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100.svg"/><Relationship Id="rId18" Type="http://schemas.openxmlformats.org/officeDocument/2006/relationships/image" Target="../media/image105.png"/><Relationship Id="rId3" Type="http://schemas.openxmlformats.org/officeDocument/2006/relationships/image" Target="../media/image56.png"/><Relationship Id="rId7" Type="http://schemas.openxmlformats.org/officeDocument/2006/relationships/diagramQuickStyle" Target="../diagrams/quickStyle7.xml"/><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notesSlide" Target="../notesSlides/notesSlide17.xml"/><Relationship Id="rId16" Type="http://schemas.openxmlformats.org/officeDocument/2006/relationships/image" Target="../media/image103.png"/><Relationship Id="rId1" Type="http://schemas.openxmlformats.org/officeDocument/2006/relationships/slideLayout" Target="../slideLayouts/slideLayout21.xml"/><Relationship Id="rId6" Type="http://schemas.openxmlformats.org/officeDocument/2006/relationships/diagramLayout" Target="../diagrams/layout7.xml"/><Relationship Id="rId11" Type="http://schemas.openxmlformats.org/officeDocument/2006/relationships/image" Target="../media/image98.svg"/><Relationship Id="rId5" Type="http://schemas.openxmlformats.org/officeDocument/2006/relationships/diagramData" Target="../diagrams/data7.xml"/><Relationship Id="rId15" Type="http://schemas.openxmlformats.org/officeDocument/2006/relationships/image" Target="../media/image102.svg"/><Relationship Id="rId10" Type="http://schemas.openxmlformats.org/officeDocument/2006/relationships/image" Target="../media/image97.png"/><Relationship Id="rId19" Type="http://schemas.openxmlformats.org/officeDocument/2006/relationships/image" Target="../media/image106.svg"/><Relationship Id="rId4" Type="http://schemas.openxmlformats.org/officeDocument/2006/relationships/image" Target="../media/image57.svg"/><Relationship Id="rId9" Type="http://schemas.microsoft.com/office/2007/relationships/diagramDrawing" Target="../diagrams/drawing7.xml"/><Relationship Id="rId1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57.sv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7.jpeg"/><Relationship Id="rId1" Type="http://schemas.openxmlformats.org/officeDocument/2006/relationships/slideLayout" Target="../slideLayouts/slideLayout21.xml"/><Relationship Id="rId4" Type="http://schemas.openxmlformats.org/officeDocument/2006/relationships/image" Target="../media/image57.sv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chart" Target="../charts/chart3.xml"/><Relationship Id="rId4" Type="http://schemas.openxmlformats.org/officeDocument/2006/relationships/image" Target="../media/image57.svg"/></Relationships>
</file>

<file path=ppt/slides/_rels/slide7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7.svg"/><Relationship Id="rId7" Type="http://schemas.openxmlformats.org/officeDocument/2006/relationships/diagramColors" Target="../diagrams/colors8.xml"/><Relationship Id="rId2"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7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7.svg"/><Relationship Id="rId7" Type="http://schemas.openxmlformats.org/officeDocument/2006/relationships/diagramColors" Target="../diagrams/colors9.xml"/><Relationship Id="rId2"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7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7.svg"/><Relationship Id="rId7" Type="http://schemas.openxmlformats.org/officeDocument/2006/relationships/image" Target="../media/image111.gif"/><Relationship Id="rId12" Type="http://schemas.openxmlformats.org/officeDocument/2006/relationships/image" Target="../media/image116.png"/><Relationship Id="rId2" Type="http://schemas.openxmlformats.org/officeDocument/2006/relationships/image" Target="../media/image56.png"/><Relationship Id="rId1" Type="http://schemas.openxmlformats.org/officeDocument/2006/relationships/slideLayout" Target="../slideLayouts/slideLayout2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57.sv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485958-92F2-6243-B41D-C72008704342}"/>
              </a:ext>
            </a:extLst>
          </p:cNvPr>
          <p:cNvSpPr>
            <a:spLocks noGrp="1"/>
          </p:cNvSpPr>
          <p:nvPr>
            <p:ph type="body" sz="quarter" idx="10"/>
          </p:nvPr>
        </p:nvSpPr>
        <p:spPr>
          <a:xfrm>
            <a:off x="255452" y="4666891"/>
            <a:ext cx="4491892" cy="1621213"/>
          </a:xfrm>
        </p:spPr>
        <p:txBody>
          <a:bodyPr wrap="square" lIns="0" tIns="0" rIns="0" bIns="0" anchor="t">
            <a:spAutoFit/>
          </a:bodyPr>
          <a:lstStyle/>
          <a:p>
            <a:pPr marL="0" marR="0" lvl="0" indent="0" algn="l" defTabSz="914400" rtl="0" eaLnBrk="1" fontAlgn="auto" latinLnBrk="0" hangingPunct="1">
              <a:lnSpc>
                <a:spcPct val="90000"/>
              </a:lnSpc>
              <a:spcBef>
                <a:spcPts val="0"/>
              </a:spcBef>
              <a:spcAft>
                <a:spcPts val="2126"/>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Grainger plc</a:t>
            </a:r>
          </a:p>
          <a:p>
            <a:pPr marL="0" marR="0" lvl="0" indent="0" algn="l" defTabSz="914400" rtl="0" eaLnBrk="1" fontAlgn="auto" latinLnBrk="0" hangingPunct="1">
              <a:lnSpc>
                <a:spcPct val="90000"/>
              </a:lnSpc>
              <a:spcBef>
                <a:spcPts val="0"/>
              </a:spcBef>
              <a:spcAft>
                <a:spcPts val="2126"/>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Voids Process Discovery</a:t>
            </a:r>
          </a:p>
          <a:p>
            <a:pPr marL="0" marR="0" lvl="0" indent="0" algn="l" defTabSz="914400" rtl="0" eaLnBrk="1" fontAlgn="auto" latinLnBrk="0" hangingPunct="1">
              <a:lnSpc>
                <a:spcPct val="90000"/>
              </a:lnSpc>
              <a:spcBef>
                <a:spcPts val="0"/>
              </a:spcBef>
              <a:spcAft>
                <a:spcPts val="2126"/>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January 2023</a:t>
            </a:r>
          </a:p>
        </p:txBody>
      </p:sp>
      <p:pic>
        <p:nvPicPr>
          <p:cNvPr id="2" name="Picture 1">
            <a:extLst>
              <a:ext uri="{FF2B5EF4-FFF2-40B4-BE49-F238E27FC236}">
                <a16:creationId xmlns:a16="http://schemas.microsoft.com/office/drawing/2014/main" id="{C5C6959E-CBEC-5A15-2614-CA4492AD3770}"/>
              </a:ext>
            </a:extLst>
          </p:cNvPr>
          <p:cNvPicPr>
            <a:picLocks noChangeAspect="1"/>
          </p:cNvPicPr>
          <p:nvPr/>
        </p:nvPicPr>
        <p:blipFill>
          <a:blip r:embed="rId2"/>
          <a:srcRect/>
          <a:stretch/>
        </p:blipFill>
        <p:spPr>
          <a:xfrm>
            <a:off x="108629" y="152400"/>
            <a:ext cx="3292029" cy="1217220"/>
          </a:xfrm>
          <a:prstGeom prst="rect">
            <a:avLst/>
          </a:prstGeom>
        </p:spPr>
      </p:pic>
      <p:pic>
        <p:nvPicPr>
          <p:cNvPr id="3" name="Graphic 2">
            <a:extLst>
              <a:ext uri="{FF2B5EF4-FFF2-40B4-BE49-F238E27FC236}">
                <a16:creationId xmlns:a16="http://schemas.microsoft.com/office/drawing/2014/main" id="{B28D82EC-BBD1-9156-7D94-98EF8364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0658" y="369993"/>
            <a:ext cx="447675" cy="762000"/>
          </a:xfrm>
          <a:prstGeom prst="rect">
            <a:avLst/>
          </a:prstGeom>
        </p:spPr>
      </p:pic>
      <p:sp>
        <p:nvSpPr>
          <p:cNvPr id="5" name="TextBox 4">
            <a:extLst>
              <a:ext uri="{FF2B5EF4-FFF2-40B4-BE49-F238E27FC236}">
                <a16:creationId xmlns:a16="http://schemas.microsoft.com/office/drawing/2014/main" id="{4C91E95D-4C71-2272-57CB-B0882169E2E4}"/>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73851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314713" y="1489388"/>
            <a:ext cx="9421569" cy="1815882"/>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In order to optimise the Voids process, we recommend ensuring the process is accessible, </a:t>
            </a:r>
          </a:p>
          <a:p>
            <a:r>
              <a:rPr lang="en-GB" sz="1400">
                <a:solidFill>
                  <a:schemeClr val="bg1"/>
                </a:solidFill>
                <a:latin typeface="Poppins Light" pitchFamily="2" charset="77"/>
                <a:cs typeface="Poppins Light" pitchFamily="2" charset="77"/>
              </a:rPr>
              <a:t>accurate and visible end to end, across the business:</a:t>
            </a:r>
          </a:p>
          <a:p>
            <a:endParaRPr lang="en-GB" sz="1400">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3" name="Rounded Rectangle 8">
            <a:extLst>
              <a:ext uri="{FF2B5EF4-FFF2-40B4-BE49-F238E27FC236}">
                <a16:creationId xmlns:a16="http://schemas.microsoft.com/office/drawing/2014/main" id="{A4873767-425D-F0F1-1D51-DD16BAD4FEDE}"/>
              </a:ext>
            </a:extLst>
          </p:cNvPr>
          <p:cNvSpPr/>
          <p:nvPr/>
        </p:nvSpPr>
        <p:spPr>
          <a:xfrm>
            <a:off x="6049674" y="2147915"/>
            <a:ext cx="2556000" cy="540000"/>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AutoNum type="arabicPeriod"/>
              <a:defRPr/>
            </a:pPr>
            <a:endParaRPr lang="en-US" sz="1400" b="1">
              <a:solidFill>
                <a:schemeClr val="bg1"/>
              </a:solidFill>
              <a:latin typeface="Poppins Light" panose="00000400000000000000" pitchFamily="2" charset="0"/>
              <a:cs typeface="Poppins Light" panose="00000400000000000000" pitchFamily="2" charset="0"/>
            </a:endParaRPr>
          </a:p>
          <a:p>
            <a:pPr lvl="0" algn="ctr">
              <a:defRPr/>
            </a:pPr>
            <a:r>
              <a:rPr lang="en-US" sz="1400" b="1">
                <a:solidFill>
                  <a:schemeClr val="bg1"/>
                </a:solidFill>
                <a:latin typeface="Poppins Light" panose="00000400000000000000" pitchFamily="2" charset="0"/>
                <a:cs typeface="Poppins Light" panose="00000400000000000000" pitchFamily="2" charset="0"/>
              </a:rPr>
              <a:t>transparent</a:t>
            </a:r>
          </a:p>
          <a:p>
            <a:pPr marL="342900" lvl="0" indent="-342900" algn="ctr">
              <a:buAutoNum type="arabicPeriod"/>
              <a:defRPr/>
            </a:pPr>
            <a:endParaRPr lang="en-US" sz="1400" b="1">
              <a:solidFill>
                <a:schemeClr val="bg1"/>
              </a:solidFill>
              <a:latin typeface="Poppins Light" panose="00000400000000000000" pitchFamily="2" charset="0"/>
              <a:cs typeface="Poppins Light" panose="00000400000000000000" pitchFamily="2" charset="0"/>
            </a:endParaRPr>
          </a:p>
        </p:txBody>
      </p:sp>
      <p:sp>
        <p:nvSpPr>
          <p:cNvPr id="5" name="Rounded Rectangle 48">
            <a:extLst>
              <a:ext uri="{FF2B5EF4-FFF2-40B4-BE49-F238E27FC236}">
                <a16:creationId xmlns:a16="http://schemas.microsoft.com/office/drawing/2014/main" id="{CF70CD2C-C249-C596-B936-908BBBD2D449}"/>
              </a:ext>
            </a:extLst>
          </p:cNvPr>
          <p:cNvSpPr/>
          <p:nvPr/>
        </p:nvSpPr>
        <p:spPr>
          <a:xfrm>
            <a:off x="425832"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Poppins Light" pitchFamily="2" charset="77"/>
                <a:cs typeface="Poppins Light" pitchFamily="2" charset="77"/>
              </a:rPr>
              <a:t>optimised &amp; standardised</a:t>
            </a:r>
          </a:p>
        </p:txBody>
      </p:sp>
      <p:sp>
        <p:nvSpPr>
          <p:cNvPr id="6" name="Rounded Rectangle 50">
            <a:extLst>
              <a:ext uri="{FF2B5EF4-FFF2-40B4-BE49-F238E27FC236}">
                <a16:creationId xmlns:a16="http://schemas.microsoft.com/office/drawing/2014/main" id="{8CE756E1-A0BB-F575-B986-F4C2F325348C}"/>
              </a:ext>
            </a:extLst>
          </p:cNvPr>
          <p:cNvSpPr/>
          <p:nvPr/>
        </p:nvSpPr>
        <p:spPr>
          <a:xfrm>
            <a:off x="3211857"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Poppins Light" pitchFamily="2" charset="77"/>
              <a:cs typeface="Poppins Light" pitchFamily="2" charset="77"/>
            </a:endParaRPr>
          </a:p>
          <a:p>
            <a:pPr algn="ctr">
              <a:defRPr/>
            </a:pPr>
            <a:r>
              <a:rPr lang="en-US" sz="1400">
                <a:solidFill>
                  <a:schemeClr val="tx1"/>
                </a:solidFill>
                <a:latin typeface="Poppins Light" pitchFamily="2" charset="77"/>
                <a:cs typeface="Poppins Light" pitchFamily="2" charset="77"/>
              </a:rPr>
              <a:t>automated</a:t>
            </a:r>
          </a:p>
          <a:p>
            <a:pPr algn="ctr"/>
            <a:endParaRPr lang="en-US" sz="1400">
              <a:solidFill>
                <a:schemeClr val="tx1"/>
              </a:solidFill>
              <a:latin typeface="Poppins Light" pitchFamily="2" charset="77"/>
              <a:cs typeface="Poppins Light" pitchFamily="2" charset="77"/>
            </a:endParaRPr>
          </a:p>
        </p:txBody>
      </p:sp>
      <p:sp>
        <p:nvSpPr>
          <p:cNvPr id="9" name="Title 1">
            <a:extLst>
              <a:ext uri="{FF2B5EF4-FFF2-40B4-BE49-F238E27FC236}">
                <a16:creationId xmlns:a16="http://schemas.microsoft.com/office/drawing/2014/main" id="{98D94097-4BDD-ED64-7C46-364DC30488E2}"/>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High-level briefing</a:t>
            </a:r>
            <a:endParaRPr lang="en-GB" b="1">
              <a:solidFill>
                <a:schemeClr val="bg1"/>
              </a:solidFill>
              <a:latin typeface="Poppins Semi bold"/>
            </a:endParaRPr>
          </a:p>
        </p:txBody>
      </p:sp>
      <p:sp>
        <p:nvSpPr>
          <p:cNvPr id="2" name="Rounded Rectangle 7">
            <a:extLst>
              <a:ext uri="{FF2B5EF4-FFF2-40B4-BE49-F238E27FC236}">
                <a16:creationId xmlns:a16="http://schemas.microsoft.com/office/drawing/2014/main" id="{4084E9AB-CAF3-520E-35A6-CC2DFEABDECF}"/>
              </a:ext>
            </a:extLst>
          </p:cNvPr>
          <p:cNvSpPr/>
          <p:nvPr/>
        </p:nvSpPr>
        <p:spPr>
          <a:xfrm>
            <a:off x="442911" y="2863949"/>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7" name="Rounded Rectangle 8">
            <a:extLst>
              <a:ext uri="{FF2B5EF4-FFF2-40B4-BE49-F238E27FC236}">
                <a16:creationId xmlns:a16="http://schemas.microsoft.com/office/drawing/2014/main" id="{3AB1EC1A-627F-2B87-62AD-48E1C5514A6D}"/>
              </a:ext>
            </a:extLst>
          </p:cNvPr>
          <p:cNvSpPr/>
          <p:nvPr/>
        </p:nvSpPr>
        <p:spPr>
          <a:xfrm>
            <a:off x="1304760" y="2863949"/>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effectLst/>
                <a:latin typeface="Poppins Light" panose="00000400000000000000" pitchFamily="2" charset="0"/>
                <a:ea typeface="Calibri" panose="020F0502020204030204" pitchFamily="34" charset="0"/>
                <a:cs typeface="Poppins Light" panose="00000400000000000000" pitchFamily="2" charset="0"/>
              </a:rPr>
              <a:t>Accurate process information </a:t>
            </a:r>
            <a:r>
              <a:rPr lang="en-GB" sz="1200">
                <a:effectLst/>
                <a:latin typeface="Poppins Light" panose="00000400000000000000" pitchFamily="2" charset="0"/>
                <a:ea typeface="Calibri" panose="020F0502020204030204" pitchFamily="34" charset="0"/>
                <a:cs typeface="Poppins Light" panose="00000400000000000000" pitchFamily="2" charset="0"/>
              </a:rPr>
              <a:t>- Ensure all required information and data points are held and accessible within the systems</a:t>
            </a:r>
          </a:p>
        </p:txBody>
      </p:sp>
      <p:sp>
        <p:nvSpPr>
          <p:cNvPr id="8" name="Rounded Rectangle 12">
            <a:extLst>
              <a:ext uri="{FF2B5EF4-FFF2-40B4-BE49-F238E27FC236}">
                <a16:creationId xmlns:a16="http://schemas.microsoft.com/office/drawing/2014/main" id="{64610E9D-11A7-DE13-9E1C-82AFD1DFA667}"/>
              </a:ext>
            </a:extLst>
          </p:cNvPr>
          <p:cNvSpPr/>
          <p:nvPr/>
        </p:nvSpPr>
        <p:spPr>
          <a:xfrm>
            <a:off x="5115556" y="2863841"/>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0" name="Rounded Rectangle 12">
            <a:extLst>
              <a:ext uri="{FF2B5EF4-FFF2-40B4-BE49-F238E27FC236}">
                <a16:creationId xmlns:a16="http://schemas.microsoft.com/office/drawing/2014/main" id="{C374252F-D45D-BC49-EE4C-21DCA8E395F4}"/>
              </a:ext>
            </a:extLst>
          </p:cNvPr>
          <p:cNvSpPr/>
          <p:nvPr/>
        </p:nvSpPr>
        <p:spPr>
          <a:xfrm>
            <a:off x="5903831" y="2874351"/>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a:solidFill>
                  <a:schemeClr val="tx1"/>
                </a:solidFill>
                <a:latin typeface="Poppins Light" pitchFamily="2" charset="77"/>
                <a:cs typeface="Poppins Light" pitchFamily="2" charset="77"/>
              </a:rPr>
              <a:t>Remove the need for off system comms/documentation such as key location and previous refurbishment dates</a:t>
            </a:r>
            <a:endParaRPr kumimoji="0" lang="en-GB" sz="1200" b="0" i="0" u="none" strike="noStrike" kern="1200" cap="none" spc="0" normalizeH="0" baseline="0" noProof="0">
              <a:ln>
                <a:noFill/>
              </a:ln>
              <a:solidFill>
                <a:schemeClr val="tx1"/>
              </a:solidFill>
              <a:effectLst/>
              <a:uLnTx/>
              <a:uFillTx/>
              <a:latin typeface="Poppins Light" panose="00000400000000000000" pitchFamily="2" charset="0"/>
              <a:cs typeface="Poppins Light" panose="00000400000000000000" pitchFamily="2" charset="0"/>
            </a:endParaRPr>
          </a:p>
        </p:txBody>
      </p:sp>
      <p:sp>
        <p:nvSpPr>
          <p:cNvPr id="11" name="Rounded Rectangle 7">
            <a:extLst>
              <a:ext uri="{FF2B5EF4-FFF2-40B4-BE49-F238E27FC236}">
                <a16:creationId xmlns:a16="http://schemas.microsoft.com/office/drawing/2014/main" id="{E65927CC-7888-A931-ED9C-871B8EBB0707}"/>
              </a:ext>
            </a:extLst>
          </p:cNvPr>
          <p:cNvSpPr/>
          <p:nvPr/>
        </p:nvSpPr>
        <p:spPr>
          <a:xfrm>
            <a:off x="442911" y="3804466"/>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2" name="Rounded Rectangle 8">
            <a:extLst>
              <a:ext uri="{FF2B5EF4-FFF2-40B4-BE49-F238E27FC236}">
                <a16:creationId xmlns:a16="http://schemas.microsoft.com/office/drawing/2014/main" id="{9BFFD269-DEA7-7165-E56D-B0B76D0EDEFA}"/>
              </a:ext>
            </a:extLst>
          </p:cNvPr>
          <p:cNvSpPr/>
          <p:nvPr/>
        </p:nvSpPr>
        <p:spPr>
          <a:xfrm>
            <a:off x="1304760" y="3804466"/>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Simplify data input – </a:t>
            </a:r>
            <a:r>
              <a:rPr kumimoji="0" lang="en-US" sz="1200" i="0" u="none" strike="noStrike" kern="120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ensure the same information is only CRUD (created, read, updated, deleted) in one place throughout the process </a:t>
            </a:r>
            <a:endParaRPr kumimoji="0" lang="en-GB" sz="1200" i="0" u="none" strike="noStrike" kern="120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3" name="Rounded Rectangle 12">
            <a:extLst>
              <a:ext uri="{FF2B5EF4-FFF2-40B4-BE49-F238E27FC236}">
                <a16:creationId xmlns:a16="http://schemas.microsoft.com/office/drawing/2014/main" id="{BA3652AE-9583-B793-8B12-5521EF59666F}"/>
              </a:ext>
            </a:extLst>
          </p:cNvPr>
          <p:cNvSpPr/>
          <p:nvPr/>
        </p:nvSpPr>
        <p:spPr>
          <a:xfrm>
            <a:off x="5115556" y="3804358"/>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4" name="Rounded Rectangle 12">
            <a:extLst>
              <a:ext uri="{FF2B5EF4-FFF2-40B4-BE49-F238E27FC236}">
                <a16:creationId xmlns:a16="http://schemas.microsoft.com/office/drawing/2014/main" id="{06478584-BB72-802E-D2DC-4731504C3E1F}"/>
              </a:ext>
            </a:extLst>
          </p:cNvPr>
          <p:cNvSpPr/>
          <p:nvPr/>
        </p:nvSpPr>
        <p:spPr>
          <a:xfrm>
            <a:off x="5903831" y="3814868"/>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anose="00000400000000000000" pitchFamily="2" charset="0"/>
                <a:cs typeface="Poppins Light" panose="00000400000000000000" pitchFamily="2" charset="0"/>
              </a:rPr>
              <a:t>Remove double keying between systems/ documents and people</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anose="00000400000000000000" pitchFamily="2" charset="0"/>
                <a:cs typeface="Poppins Light" panose="00000400000000000000" pitchFamily="2" charset="0"/>
              </a:rPr>
              <a:t>Reduce transactional data collection that is not useful</a:t>
            </a:r>
            <a:endParaRPr kumimoji="0" lang="en-GB" sz="1200" b="0" i="0" u="none" strike="noStrike" kern="1200" cap="none" spc="0" normalizeH="0" baseline="0" noProof="0" dirty="0">
              <a:ln>
                <a:noFill/>
              </a:ln>
              <a:solidFill>
                <a:schemeClr val="tx1"/>
              </a:solidFill>
              <a:effectLst/>
              <a:uLnTx/>
              <a:uFillTx/>
              <a:latin typeface="Poppins Light" panose="00000400000000000000" pitchFamily="2" charset="0"/>
              <a:cs typeface="Poppins Light" panose="00000400000000000000" pitchFamily="2" charset="0"/>
            </a:endParaRPr>
          </a:p>
        </p:txBody>
      </p:sp>
      <p:sp>
        <p:nvSpPr>
          <p:cNvPr id="15" name="Rounded Rectangle 7">
            <a:extLst>
              <a:ext uri="{FF2B5EF4-FFF2-40B4-BE49-F238E27FC236}">
                <a16:creationId xmlns:a16="http://schemas.microsoft.com/office/drawing/2014/main" id="{1FCBC0B0-DE35-8B58-CEA0-A9D8060D0E91}"/>
              </a:ext>
            </a:extLst>
          </p:cNvPr>
          <p:cNvSpPr/>
          <p:nvPr/>
        </p:nvSpPr>
        <p:spPr>
          <a:xfrm>
            <a:off x="442911" y="4727728"/>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8" name="Rounded Rectangle 8">
            <a:extLst>
              <a:ext uri="{FF2B5EF4-FFF2-40B4-BE49-F238E27FC236}">
                <a16:creationId xmlns:a16="http://schemas.microsoft.com/office/drawing/2014/main" id="{461B5444-DAA0-E7B1-4D08-43C6D665B0CD}"/>
              </a:ext>
            </a:extLst>
          </p:cNvPr>
          <p:cNvSpPr/>
          <p:nvPr/>
        </p:nvSpPr>
        <p:spPr>
          <a:xfrm>
            <a:off x="1304760" y="4727728"/>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tabLst>
                <a:tab pos="457200" algn="l"/>
              </a:tabLst>
            </a:pPr>
            <a:r>
              <a:rPr lang="en-GB" sz="1200" b="1">
                <a:effectLst/>
                <a:latin typeface="Poppins Light" panose="00000400000000000000" pitchFamily="2" charset="0"/>
                <a:ea typeface="Calibri" panose="020F0502020204030204" pitchFamily="34" charset="0"/>
                <a:cs typeface="Poppins Light" panose="00000400000000000000" pitchFamily="2" charset="0"/>
              </a:rPr>
              <a:t>Create clear and measurable KPIs </a:t>
            </a:r>
            <a:r>
              <a:rPr lang="en-GB" sz="1200">
                <a:effectLst/>
                <a:latin typeface="Poppins Light" panose="00000400000000000000" pitchFamily="2" charset="0"/>
                <a:ea typeface="Calibri" panose="020F0502020204030204" pitchFamily="34" charset="0"/>
                <a:cs typeface="Poppins Light" panose="00000400000000000000" pitchFamily="2" charset="0"/>
              </a:rPr>
              <a:t>and implement accessible and dynamic dashboard style process tracking</a:t>
            </a:r>
          </a:p>
        </p:txBody>
      </p:sp>
      <p:sp>
        <p:nvSpPr>
          <p:cNvPr id="19" name="Rounded Rectangle 12">
            <a:extLst>
              <a:ext uri="{FF2B5EF4-FFF2-40B4-BE49-F238E27FC236}">
                <a16:creationId xmlns:a16="http://schemas.microsoft.com/office/drawing/2014/main" id="{07F79CBA-4B5E-71E0-BD79-9884274877DC}"/>
              </a:ext>
            </a:extLst>
          </p:cNvPr>
          <p:cNvSpPr/>
          <p:nvPr/>
        </p:nvSpPr>
        <p:spPr>
          <a:xfrm>
            <a:off x="5115556" y="4727620"/>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0" name="Rounded Rectangle 12">
            <a:extLst>
              <a:ext uri="{FF2B5EF4-FFF2-40B4-BE49-F238E27FC236}">
                <a16:creationId xmlns:a16="http://schemas.microsoft.com/office/drawing/2014/main" id="{D689E146-F002-9B7D-6C77-B8A09970C85B}"/>
              </a:ext>
            </a:extLst>
          </p:cNvPr>
          <p:cNvSpPr/>
          <p:nvPr/>
        </p:nvSpPr>
        <p:spPr>
          <a:xfrm>
            <a:off x="5903831" y="4738130"/>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anose="00000400000000000000" pitchFamily="2" charset="0"/>
                <a:cs typeface="Poppins Light" panose="00000400000000000000" pitchFamily="2" charset="0"/>
              </a:rPr>
              <a:t>Ability to measure the performance of each void</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anose="00000400000000000000" pitchFamily="2" charset="0"/>
                <a:cs typeface="Poppins Light" panose="00000400000000000000" pitchFamily="2" charset="0"/>
              </a:rPr>
              <a:t>Improve accountability and people performance</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anose="00000400000000000000" pitchFamily="2" charset="0"/>
                <a:cs typeface="Poppins Light" panose="00000400000000000000" pitchFamily="2" charset="0"/>
              </a:rPr>
              <a:t>All areas can track the end-to-end status, per MIMO, eliminating the need for off system trackers</a:t>
            </a:r>
            <a:endParaRPr kumimoji="0" lang="en-GB" sz="1200" b="0" i="0" u="none" strike="noStrike" kern="1200" cap="none" spc="0" normalizeH="0" baseline="0" noProof="0" dirty="0">
              <a:ln>
                <a:noFill/>
              </a:ln>
              <a:solidFill>
                <a:schemeClr val="tx1"/>
              </a:solidFill>
              <a:effectLst/>
              <a:uLnTx/>
              <a:uFillTx/>
              <a:latin typeface="Poppins Light" panose="00000400000000000000" pitchFamily="2" charset="0"/>
              <a:cs typeface="Poppins Light" panose="00000400000000000000" pitchFamily="2" charset="0"/>
            </a:endParaRPr>
          </a:p>
        </p:txBody>
      </p:sp>
      <p:sp>
        <p:nvSpPr>
          <p:cNvPr id="21" name="Rounded Rectangle 7">
            <a:extLst>
              <a:ext uri="{FF2B5EF4-FFF2-40B4-BE49-F238E27FC236}">
                <a16:creationId xmlns:a16="http://schemas.microsoft.com/office/drawing/2014/main" id="{68810543-DAA4-5EF5-5125-FE5897A527E8}"/>
              </a:ext>
            </a:extLst>
          </p:cNvPr>
          <p:cNvSpPr/>
          <p:nvPr/>
        </p:nvSpPr>
        <p:spPr>
          <a:xfrm>
            <a:off x="442911" y="5661500"/>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2" name="Rounded Rectangle 8">
            <a:extLst>
              <a:ext uri="{FF2B5EF4-FFF2-40B4-BE49-F238E27FC236}">
                <a16:creationId xmlns:a16="http://schemas.microsoft.com/office/drawing/2014/main" id="{CBCDE354-0AA9-C0AB-1A0D-2EAB1E8BF65F}"/>
              </a:ext>
            </a:extLst>
          </p:cNvPr>
          <p:cNvSpPr/>
          <p:nvPr/>
        </p:nvSpPr>
        <p:spPr>
          <a:xfrm>
            <a:off x="1304760" y="5661500"/>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solidFill>
                  <a:schemeClr val="bg1"/>
                </a:solidFill>
                <a:effectLst/>
                <a:latin typeface="Poppins Light" panose="00000400000000000000" pitchFamily="2" charset="0"/>
                <a:ea typeface="Calibri" panose="020F0502020204030204" pitchFamily="34" charset="0"/>
                <a:cs typeface="Poppins Light" panose="00000400000000000000" pitchFamily="2" charset="0"/>
              </a:rPr>
              <a:t>Ensure field employees have access to the information they need, </a:t>
            </a:r>
            <a:r>
              <a:rPr lang="en-GB" sz="1200">
                <a:solidFill>
                  <a:schemeClr val="bg1"/>
                </a:solidFill>
                <a:effectLst/>
                <a:latin typeface="Poppins Light" panose="00000400000000000000" pitchFamily="2" charset="0"/>
                <a:ea typeface="Calibri" panose="020F0502020204030204" pitchFamily="34" charset="0"/>
                <a:cs typeface="Poppins Light" panose="00000400000000000000" pitchFamily="2" charset="0"/>
              </a:rPr>
              <a:t>to be able to update in near real time</a:t>
            </a:r>
            <a:endParaRPr kumimoji="0" lang="en-GB" sz="1200" b="1" i="0" u="none" strike="noStrike" kern="120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23" name="Rounded Rectangle 12">
            <a:extLst>
              <a:ext uri="{FF2B5EF4-FFF2-40B4-BE49-F238E27FC236}">
                <a16:creationId xmlns:a16="http://schemas.microsoft.com/office/drawing/2014/main" id="{26FE37FD-430C-A932-5CBB-E2F126BD048A}"/>
              </a:ext>
            </a:extLst>
          </p:cNvPr>
          <p:cNvSpPr/>
          <p:nvPr/>
        </p:nvSpPr>
        <p:spPr>
          <a:xfrm>
            <a:off x="5115556" y="5661392"/>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4" name="Rounded Rectangle 12">
            <a:extLst>
              <a:ext uri="{FF2B5EF4-FFF2-40B4-BE49-F238E27FC236}">
                <a16:creationId xmlns:a16="http://schemas.microsoft.com/office/drawing/2014/main" id="{B7B900A7-851D-247C-3267-BC3C83153097}"/>
              </a:ext>
            </a:extLst>
          </p:cNvPr>
          <p:cNvSpPr/>
          <p:nvPr/>
        </p:nvSpPr>
        <p:spPr>
          <a:xfrm>
            <a:off x="5903831" y="5671902"/>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dirty="0">
                <a:solidFill>
                  <a:schemeClr val="tx1"/>
                </a:solidFill>
                <a:latin typeface="Poppins Light" panose="00000400000000000000" pitchFamily="2" charset="0"/>
                <a:ea typeface="Calibri" panose="020F0502020204030204" pitchFamily="34" charset="0"/>
                <a:cs typeface="Poppins Light" panose="00000400000000000000" pitchFamily="2" charset="0"/>
              </a:rPr>
              <a:t>R</a:t>
            </a:r>
            <a:r>
              <a:rPr lang="en-GB" sz="1200" dirty="0">
                <a:solidFill>
                  <a:schemeClr val="tx1"/>
                </a:solidFill>
                <a:effectLst/>
                <a:latin typeface="Poppins Light" panose="00000400000000000000" pitchFamily="2" charset="0"/>
                <a:ea typeface="Calibri" panose="020F0502020204030204" pitchFamily="34" charset="0"/>
                <a:cs typeface="Poppins Light" panose="00000400000000000000" pitchFamily="2" charset="0"/>
              </a:rPr>
              <a:t>educe delays on information</a:t>
            </a:r>
          </a:p>
          <a:p>
            <a:pPr>
              <a:defRPr/>
            </a:pPr>
            <a:r>
              <a:rPr lang="en-GB" sz="1200" dirty="0">
                <a:solidFill>
                  <a:schemeClr val="tx1"/>
                </a:solidFill>
                <a:latin typeface="Poppins Light" panose="00000400000000000000" pitchFamily="2" charset="0"/>
                <a:ea typeface="Calibri" panose="020F0502020204030204" pitchFamily="34" charset="0"/>
                <a:cs typeface="Poppins Light" panose="00000400000000000000" pitchFamily="2" charset="0"/>
              </a:rPr>
              <a:t>Improve downstream process and turn around times</a:t>
            </a:r>
          </a:p>
          <a:p>
            <a:pPr>
              <a:defRPr/>
            </a:pPr>
            <a:r>
              <a:rPr kumimoji="0" lang="en-GB" sz="1200" b="0" i="0" u="none" strike="noStrike" kern="1200" cap="none" spc="0" normalizeH="0" baseline="0" noProof="0" dirty="0">
                <a:ln>
                  <a:noFill/>
                </a:ln>
                <a:solidFill>
                  <a:schemeClr val="tx1"/>
                </a:solidFill>
                <a:effectLst/>
                <a:uLnTx/>
                <a:uFillTx/>
                <a:latin typeface="Poppins Light" panose="00000400000000000000" pitchFamily="2" charset="0"/>
                <a:ea typeface="Calibri" panose="020F0502020204030204" pitchFamily="34" charset="0"/>
                <a:cs typeface="Poppins Light" panose="00000400000000000000" pitchFamily="2" charset="0"/>
              </a:rPr>
              <a:t>Reduce data gaps &amp; increase accountability</a:t>
            </a:r>
            <a:endParaRPr kumimoji="0" lang="en-GB" sz="1200" b="0" i="0" u="none" strike="noStrike" kern="1200" cap="none" spc="0" normalizeH="0" baseline="0" noProof="0" dirty="0">
              <a:ln>
                <a:noFill/>
              </a:ln>
              <a:solidFill>
                <a:schemeClr val="tx1"/>
              </a:solidFill>
              <a:effectLst/>
              <a:uLnTx/>
              <a:uFillTx/>
              <a:latin typeface="Poppins Light" panose="00000400000000000000" pitchFamily="2" charset="0"/>
              <a:cs typeface="Poppins Light" panose="00000400000000000000" pitchFamily="2" charset="0"/>
            </a:endParaRPr>
          </a:p>
        </p:txBody>
      </p:sp>
      <p:sp>
        <p:nvSpPr>
          <p:cNvPr id="25" name="Oval 24">
            <a:extLst>
              <a:ext uri="{FF2B5EF4-FFF2-40B4-BE49-F238E27FC236}">
                <a16:creationId xmlns:a16="http://schemas.microsoft.com/office/drawing/2014/main" id="{F1C9805C-A4EA-3357-0F20-32464D26C198}"/>
              </a:ext>
            </a:extLst>
          </p:cNvPr>
          <p:cNvSpPr/>
          <p:nvPr/>
        </p:nvSpPr>
        <p:spPr>
          <a:xfrm>
            <a:off x="636613" y="3096074"/>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1</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6" name="Oval 25">
            <a:extLst>
              <a:ext uri="{FF2B5EF4-FFF2-40B4-BE49-F238E27FC236}">
                <a16:creationId xmlns:a16="http://schemas.microsoft.com/office/drawing/2014/main" id="{5F03A093-C877-910A-72E9-8AD71D4E8B98}"/>
              </a:ext>
            </a:extLst>
          </p:cNvPr>
          <p:cNvSpPr/>
          <p:nvPr/>
        </p:nvSpPr>
        <p:spPr>
          <a:xfrm>
            <a:off x="636613" y="4033166"/>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2</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7" name="Oval 26">
            <a:extLst>
              <a:ext uri="{FF2B5EF4-FFF2-40B4-BE49-F238E27FC236}">
                <a16:creationId xmlns:a16="http://schemas.microsoft.com/office/drawing/2014/main" id="{B61166B8-B5C3-8DFD-1E54-45EA39B18EF6}"/>
              </a:ext>
            </a:extLst>
          </p:cNvPr>
          <p:cNvSpPr/>
          <p:nvPr/>
        </p:nvSpPr>
        <p:spPr>
          <a:xfrm>
            <a:off x="636613" y="4945918"/>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3</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8" name="Oval 27">
            <a:extLst>
              <a:ext uri="{FF2B5EF4-FFF2-40B4-BE49-F238E27FC236}">
                <a16:creationId xmlns:a16="http://schemas.microsoft.com/office/drawing/2014/main" id="{62A64731-23B5-D87B-1B90-7306B7C56BD8}"/>
              </a:ext>
            </a:extLst>
          </p:cNvPr>
          <p:cNvSpPr/>
          <p:nvPr/>
        </p:nvSpPr>
        <p:spPr>
          <a:xfrm>
            <a:off x="633796" y="5879690"/>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4</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9" name="TextBox 28">
            <a:extLst>
              <a:ext uri="{FF2B5EF4-FFF2-40B4-BE49-F238E27FC236}">
                <a16:creationId xmlns:a16="http://schemas.microsoft.com/office/drawing/2014/main" id="{01C92CD0-B958-4794-B41F-295A1F21F58C}"/>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10</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46787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C2BC85-1BC1-513C-AE48-1CDFB1521DA6}"/>
              </a:ext>
            </a:extLst>
          </p:cNvPr>
          <p:cNvSpPr txBox="1"/>
          <p:nvPr/>
        </p:nvSpPr>
        <p:spPr>
          <a:xfrm>
            <a:off x="2387101" y="3461434"/>
            <a:ext cx="9421569" cy="1846659"/>
          </a:xfrm>
          <a:prstGeom prst="rect">
            <a:avLst/>
          </a:prstGeom>
          <a:noFill/>
        </p:spPr>
        <p:txBody>
          <a:bodyPr wrap="square" numCol="2">
            <a:spAutoFit/>
          </a:bodyPr>
          <a:lstStyle/>
          <a:p>
            <a:r>
              <a:rPr kumimoji="0" lang="en-GB" sz="1400" b="1" i="0" u="none" strike="noStrike" kern="0" cap="none" spc="0" normalizeH="0" baseline="0" noProof="0" dirty="0">
                <a:ln>
                  <a:noFill/>
                </a:ln>
                <a:solidFill>
                  <a:schemeClr val="bg1"/>
                </a:solidFill>
                <a:effectLst/>
                <a:uLnTx/>
                <a:uFillTx/>
                <a:latin typeface="Poppins Light" pitchFamily="2" charset="77"/>
                <a:ea typeface="+mn-ea"/>
                <a:cs typeface="Poppins Light" pitchFamily="2" charset="77"/>
              </a:rPr>
              <a:t>Simplified and accurate processing:</a:t>
            </a:r>
            <a:endParaRPr lang="en-US" sz="12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US" sz="1200" dirty="0">
                <a:solidFill>
                  <a:schemeClr val="bg1"/>
                </a:solidFill>
                <a:latin typeface="Poppins Light" pitchFamily="2" charset="77"/>
                <a:cs typeface="Poppins Light" pitchFamily="2" charset="77"/>
              </a:rPr>
              <a:t>Structured, data inputs that feed directly to systems</a:t>
            </a:r>
          </a:p>
          <a:p>
            <a:pPr marL="285750" indent="-285750">
              <a:buFont typeface="Arial" panose="020B0604020202020204" pitchFamily="34" charset="0"/>
              <a:buChar char="•"/>
            </a:pPr>
            <a:r>
              <a:rPr lang="en-US" sz="1200" dirty="0">
                <a:solidFill>
                  <a:schemeClr val="bg1"/>
                </a:solidFill>
                <a:latin typeface="Poppins Light" pitchFamily="2" charset="77"/>
                <a:cs typeface="Poppins Light" pitchFamily="2" charset="77"/>
              </a:rPr>
              <a:t>Automated processes to reduce manual interventions and human input between systems and third parties</a:t>
            </a:r>
          </a:p>
          <a:p>
            <a:pPr marL="285750" indent="-285750">
              <a:buFont typeface="Arial" panose="020B0604020202020204" pitchFamily="34" charset="0"/>
              <a:buChar char="•"/>
            </a:pPr>
            <a:r>
              <a:rPr lang="en-US" sz="1200" dirty="0">
                <a:solidFill>
                  <a:schemeClr val="bg1"/>
                </a:solidFill>
                <a:latin typeface="Poppins Light" pitchFamily="2" charset="77"/>
                <a:cs typeface="Poppins Light" pitchFamily="2" charset="77"/>
              </a:rPr>
              <a:t>Digitised and centralised comms with customers</a:t>
            </a:r>
          </a:p>
          <a:p>
            <a:pPr marL="285750" indent="-285750">
              <a:buFont typeface="Arial" panose="020B0604020202020204" pitchFamily="34" charset="0"/>
              <a:buChar char="•"/>
            </a:pPr>
            <a:r>
              <a:rPr lang="en-US" sz="1200" dirty="0">
                <a:solidFill>
                  <a:schemeClr val="bg1"/>
                </a:solidFill>
                <a:latin typeface="Poppins Light" pitchFamily="2" charset="77"/>
                <a:cs typeface="Poppins Light" pitchFamily="2" charset="77"/>
              </a:rPr>
              <a:t>50% less manual intervention</a:t>
            </a:r>
          </a:p>
          <a:p>
            <a:pPr marL="285750" indent="-285750">
              <a:buFont typeface="Arial" panose="020B0604020202020204" pitchFamily="34" charset="0"/>
              <a:buChar char="•"/>
            </a:pPr>
            <a:r>
              <a:rPr lang="en-US" sz="1200" dirty="0">
                <a:solidFill>
                  <a:schemeClr val="bg1"/>
                </a:solidFill>
                <a:latin typeface="Poppins Light" pitchFamily="2" charset="77"/>
                <a:cs typeface="Poppins Light" pitchFamily="2" charset="77"/>
              </a:rPr>
              <a:t>~80% less handling/creating documents</a:t>
            </a:r>
            <a:endParaRPr lang="en-US" sz="1400" dirty="0">
              <a:solidFill>
                <a:schemeClr val="bg1"/>
              </a:solidFill>
              <a:latin typeface="Poppins Light" pitchFamily="2" charset="77"/>
              <a:cs typeface="Poppins Light" pitchFamily="2" charset="77"/>
            </a:endParaRPr>
          </a:p>
          <a:p>
            <a:endParaRPr lang="en-US" sz="1400" dirty="0">
              <a:solidFill>
                <a:schemeClr val="bg1"/>
              </a:solidFill>
              <a:latin typeface="Poppins Light" pitchFamily="2" charset="77"/>
              <a:cs typeface="Poppins Light" pitchFamily="2" charset="77"/>
            </a:endParaRPr>
          </a:p>
          <a:p>
            <a:endParaRPr lang="en-US" sz="1400" dirty="0">
              <a:solidFill>
                <a:schemeClr val="bg1"/>
              </a:solidFill>
              <a:latin typeface="Poppins Light" pitchFamily="2" charset="77"/>
              <a:cs typeface="Poppins Light" pitchFamily="2" charset="77"/>
            </a:endParaRPr>
          </a:p>
          <a:p>
            <a:r>
              <a:rPr lang="en-US" sz="1400" b="1" dirty="0">
                <a:solidFill>
                  <a:schemeClr val="bg1"/>
                </a:solidFill>
                <a:latin typeface="Poppins Light" pitchFamily="2" charset="77"/>
                <a:cs typeface="Poppins Light" pitchFamily="2" charset="77"/>
              </a:rPr>
              <a:t>    50% reduction in manual intervention:</a:t>
            </a:r>
          </a:p>
          <a:p>
            <a:endParaRPr lang="en-US" sz="1400" dirty="0">
              <a:solidFill>
                <a:schemeClr val="bg1"/>
              </a:solidFill>
              <a:latin typeface="Poppins Light" pitchFamily="2" charset="77"/>
              <a:cs typeface="Poppins Light" pitchFamily="2" charset="77"/>
            </a:endParaRPr>
          </a:p>
          <a:p>
            <a:endParaRPr lang="en-US" sz="1400" dirty="0">
              <a:solidFill>
                <a:schemeClr val="bg1"/>
              </a:solidFill>
              <a:latin typeface="Poppins Light" pitchFamily="2" charset="77"/>
              <a:cs typeface="Poppins Light" pitchFamily="2" charset="77"/>
            </a:endParaRPr>
          </a:p>
          <a:p>
            <a:endParaRPr lang="en-US" sz="1400" dirty="0">
              <a:solidFill>
                <a:schemeClr val="bg1"/>
              </a:solidFill>
              <a:latin typeface="Poppins Light" pitchFamily="2" charset="77"/>
              <a:cs typeface="Poppins Light" pitchFamily="2" charset="77"/>
            </a:endParaRPr>
          </a:p>
          <a:p>
            <a:endParaRPr lang="en-US" sz="1400" dirty="0">
              <a:solidFill>
                <a:schemeClr val="bg1"/>
              </a:solidFill>
              <a:latin typeface="Poppins Light" pitchFamily="2" charset="77"/>
              <a:cs typeface="Poppins Light" pitchFamily="2" charset="77"/>
            </a:endParaRPr>
          </a:p>
        </p:txBody>
      </p:sp>
      <p:sp>
        <p:nvSpPr>
          <p:cNvPr id="7" name="TextBox 6">
            <a:extLst>
              <a:ext uri="{FF2B5EF4-FFF2-40B4-BE49-F238E27FC236}">
                <a16:creationId xmlns:a16="http://schemas.microsoft.com/office/drawing/2014/main" id="{36FE59D3-280E-AFE1-DD4C-6C9C3D0EF19A}"/>
              </a:ext>
            </a:extLst>
          </p:cNvPr>
          <p:cNvSpPr txBox="1"/>
          <p:nvPr/>
        </p:nvSpPr>
        <p:spPr>
          <a:xfrm>
            <a:off x="2427438" y="5051034"/>
            <a:ext cx="9674971" cy="1908215"/>
          </a:xfrm>
          <a:prstGeom prst="rect">
            <a:avLst/>
          </a:prstGeom>
          <a:noFill/>
        </p:spPr>
        <p:txBody>
          <a:bodyPr wrap="square" numCol="2">
            <a:spAutoFit/>
          </a:bodyPr>
          <a:lstStyle/>
          <a:p>
            <a:r>
              <a:rPr lang="en-US" sz="1400" b="1" dirty="0">
                <a:solidFill>
                  <a:schemeClr val="bg1"/>
                </a:solidFill>
                <a:latin typeface="Poppins Light" panose="00000400000000000000" pitchFamily="2" charset="0"/>
                <a:cs typeface="Poppins Light" panose="00000400000000000000" pitchFamily="2" charset="0"/>
              </a:rPr>
              <a:t>Ability to gain insight on factors affecting:</a:t>
            </a:r>
          </a:p>
          <a:p>
            <a:pPr marL="285750" indent="-285750" algn="l" rtl="0" fontAlgn="base">
              <a:buFont typeface="Arial" panose="020B0604020202020204" pitchFamily="34" charset="0"/>
              <a:buChar char="•"/>
            </a:pPr>
            <a:r>
              <a:rPr lang="en-GB" sz="1200" b="0" i="0" u="none" strike="noStrike" dirty="0">
                <a:solidFill>
                  <a:srgbClr val="FFFFFF"/>
                </a:solidFill>
                <a:effectLst/>
                <a:latin typeface="Poppins Light" panose="00000400000000000000" pitchFamily="2" charset="0"/>
                <a:cs typeface="Poppins Light" panose="00000400000000000000" pitchFamily="2" charset="0"/>
              </a:rPr>
              <a:t>Void cost</a:t>
            </a:r>
          </a:p>
          <a:p>
            <a:pPr marL="285750" indent="-285750" algn="l" rtl="0" fontAlgn="base">
              <a:buFont typeface="Arial" panose="020B0604020202020204" pitchFamily="34" charset="0"/>
              <a:buChar char="•"/>
            </a:pPr>
            <a:r>
              <a:rPr lang="en-GB" sz="1200" b="0" i="0" u="none" strike="noStrike" dirty="0">
                <a:solidFill>
                  <a:srgbClr val="FFFFFF"/>
                </a:solidFill>
                <a:effectLst/>
                <a:latin typeface="Poppins Light" panose="00000400000000000000" pitchFamily="2" charset="0"/>
                <a:cs typeface="Poppins Light" panose="00000400000000000000" pitchFamily="2" charset="0"/>
              </a:rPr>
              <a:t>Effective lead management / viewings</a:t>
            </a:r>
            <a:endParaRPr lang="en-US" sz="1200" b="0" i="0" dirty="0">
              <a:solidFill>
                <a:srgbClr val="0F0C32"/>
              </a:solidFill>
              <a:effectLst/>
              <a:latin typeface="Poppins Light" panose="00000400000000000000" pitchFamily="2" charset="0"/>
              <a:cs typeface="Poppins Light" panose="00000400000000000000" pitchFamily="2" charset="0"/>
            </a:endParaRPr>
          </a:p>
          <a:p>
            <a:pPr marL="285750" indent="-285750" algn="l" rtl="0" fontAlgn="base">
              <a:buFont typeface="Arial" panose="020B0604020202020204" pitchFamily="34" charset="0"/>
              <a:buChar char="•"/>
            </a:pPr>
            <a:r>
              <a:rPr lang="en-GB" sz="1200" b="0" i="0" u="none" strike="noStrike" dirty="0">
                <a:solidFill>
                  <a:srgbClr val="FFFFFF"/>
                </a:solidFill>
                <a:effectLst/>
                <a:latin typeface="Poppins Light" panose="00000400000000000000" pitchFamily="2" charset="0"/>
                <a:cs typeface="Poppins Light" panose="00000400000000000000" pitchFamily="2" charset="0"/>
              </a:rPr>
              <a:t>Turnaround time between tenancies</a:t>
            </a:r>
            <a:r>
              <a:rPr lang="en-US" sz="1200" b="0" i="0" dirty="0">
                <a:solidFill>
                  <a:srgbClr val="0F0C32"/>
                </a:solidFill>
                <a:effectLst/>
                <a:latin typeface="Poppins Light" panose="00000400000000000000" pitchFamily="2" charset="0"/>
                <a:cs typeface="Poppins Light" panose="00000400000000000000" pitchFamily="2" charset="0"/>
              </a:rPr>
              <a:t>​</a:t>
            </a:r>
          </a:p>
          <a:p>
            <a:pPr marL="285750" indent="-285750" algn="l" rtl="0" fontAlgn="base">
              <a:buFont typeface="Arial" panose="020B0604020202020204" pitchFamily="34" charset="0"/>
              <a:buChar char="•"/>
            </a:pPr>
            <a:r>
              <a:rPr lang="en-GB" sz="1200" b="0" i="0" u="none" strike="noStrike" dirty="0">
                <a:solidFill>
                  <a:srgbClr val="FFFFFF"/>
                </a:solidFill>
                <a:effectLst/>
                <a:latin typeface="Poppins Light" panose="00000400000000000000" pitchFamily="2" charset="0"/>
                <a:cs typeface="Poppins Light" panose="00000400000000000000" pitchFamily="2" charset="0"/>
              </a:rPr>
              <a:t>Rental growth at the point of renewing a tenancy </a:t>
            </a:r>
            <a:r>
              <a:rPr lang="en-US" sz="1200" b="0" i="0" dirty="0">
                <a:solidFill>
                  <a:srgbClr val="0F0C32"/>
                </a:solidFill>
                <a:effectLst/>
                <a:latin typeface="Poppins Light" panose="00000400000000000000" pitchFamily="2" charset="0"/>
                <a:cs typeface="Poppins Light" panose="00000400000000000000" pitchFamily="2" charset="0"/>
              </a:rPr>
              <a:t>​</a:t>
            </a:r>
          </a:p>
          <a:p>
            <a:pPr marL="285750" indent="-285750" algn="l" rtl="0" fontAlgn="base">
              <a:buFont typeface="Arial" panose="020B0604020202020204" pitchFamily="34" charset="0"/>
              <a:buChar char="•"/>
            </a:pPr>
            <a:r>
              <a:rPr lang="en-GB" sz="1200" b="0" i="0" u="none" strike="noStrike" dirty="0">
                <a:solidFill>
                  <a:srgbClr val="FFFFFF"/>
                </a:solidFill>
                <a:effectLst/>
                <a:latin typeface="Poppins Light" panose="00000400000000000000" pitchFamily="2" charset="0"/>
                <a:cs typeface="Poppins Light" panose="00000400000000000000" pitchFamily="2" charset="0"/>
              </a:rPr>
              <a:t>Retention rates</a:t>
            </a:r>
            <a:endParaRPr lang="en-US" sz="1200" u="none" strike="noStrike" dirty="0">
              <a:solidFill>
                <a:srgbClr val="0F0C32"/>
              </a:solidFill>
              <a:latin typeface="Poppins Light" panose="00000400000000000000" pitchFamily="2" charset="0"/>
              <a:cs typeface="Poppins Light" panose="00000400000000000000" pitchFamily="2" charset="0"/>
            </a:endParaRPr>
          </a:p>
          <a:p>
            <a:pPr marL="285750" indent="-285750" algn="l" rtl="0" fontAlgn="base">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r>
              <a:rPr lang="en-US" sz="1400" b="1" dirty="0">
                <a:solidFill>
                  <a:schemeClr val="bg1"/>
                </a:solidFill>
                <a:latin typeface="Poppins Light" panose="00000400000000000000" pitchFamily="2" charset="0"/>
                <a:cs typeface="Poppins Light" panose="00000400000000000000" pitchFamily="2" charset="0"/>
              </a:rPr>
              <a:t> The ability to track each void &amp; factors end to end:</a:t>
            </a:r>
          </a:p>
          <a:p>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endParaRPr lang="en-GB" sz="1400" dirty="0">
              <a:solidFill>
                <a:schemeClr val="bg1"/>
              </a:solidFill>
              <a:latin typeface="Poppins Light" pitchFamily="2" charset="77"/>
              <a:cs typeface="Poppins Light" pitchFamily="2" charset="77"/>
            </a:endParaRPr>
          </a:p>
        </p:txBody>
      </p:sp>
      <p:graphicFrame>
        <p:nvGraphicFramePr>
          <p:cNvPr id="11" name="Chart 10">
            <a:extLst>
              <a:ext uri="{FF2B5EF4-FFF2-40B4-BE49-F238E27FC236}">
                <a16:creationId xmlns:a16="http://schemas.microsoft.com/office/drawing/2014/main" id="{A7994A60-31CE-3A80-D40A-55A30F945189}"/>
              </a:ext>
            </a:extLst>
          </p:cNvPr>
          <p:cNvGraphicFramePr/>
          <p:nvPr>
            <p:extLst>
              <p:ext uri="{D42A27DB-BD31-4B8C-83A1-F6EECF244321}">
                <p14:modId xmlns:p14="http://schemas.microsoft.com/office/powerpoint/2010/main" val="2109585497"/>
              </p:ext>
            </p:extLst>
          </p:nvPr>
        </p:nvGraphicFramePr>
        <p:xfrm>
          <a:off x="6796549" y="5437667"/>
          <a:ext cx="1848129" cy="106523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F9C8DFCF-AD81-D181-60B9-5B262633BE96}"/>
              </a:ext>
            </a:extLst>
          </p:cNvPr>
          <p:cNvSpPr txBox="1"/>
          <p:nvPr/>
        </p:nvSpPr>
        <p:spPr>
          <a:xfrm>
            <a:off x="8129506" y="5609605"/>
            <a:ext cx="647828" cy="707886"/>
          </a:xfrm>
          <a:prstGeom prst="rect">
            <a:avLst/>
          </a:prstGeom>
          <a:noFill/>
        </p:spPr>
        <p:txBody>
          <a:bodyPr wrap="square" rtlCol="0">
            <a:spAutoFit/>
          </a:bodyPr>
          <a:lstStyle/>
          <a:p>
            <a:pPr algn="ctr"/>
            <a:r>
              <a:rPr lang="en-US" sz="800" dirty="0">
                <a:solidFill>
                  <a:schemeClr val="bg1"/>
                </a:solidFill>
                <a:latin typeface="Poppins Light" panose="00000400000000000000" pitchFamily="2" charset="0"/>
                <a:cs typeface="Poppins Light" panose="00000400000000000000" pitchFamily="2" charset="0"/>
              </a:rPr>
              <a:t>100%</a:t>
            </a:r>
          </a:p>
          <a:p>
            <a:pPr algn="ctr"/>
            <a:r>
              <a:rPr lang="en-US" sz="800" dirty="0">
                <a:solidFill>
                  <a:schemeClr val="bg1"/>
                </a:solidFill>
                <a:latin typeface="Poppins Light" panose="00000400000000000000" pitchFamily="2" charset="0"/>
                <a:cs typeface="Poppins Light" panose="00000400000000000000" pitchFamily="2" charset="0"/>
              </a:rPr>
              <a:t>Trackers/Double keying removed</a:t>
            </a:r>
            <a:endParaRPr lang="en-GB" sz="800" dirty="0">
              <a:solidFill>
                <a:schemeClr val="bg1"/>
              </a:solidFill>
              <a:latin typeface="Poppins Light" panose="00000400000000000000" pitchFamily="2" charset="0"/>
              <a:cs typeface="Poppins Light" panose="00000400000000000000" pitchFamily="2" charset="0"/>
            </a:endParaRPr>
          </a:p>
        </p:txBody>
      </p:sp>
      <p:pic>
        <p:nvPicPr>
          <p:cNvPr id="15" name="Graphic 14" descr="Arrow Down with solid fill">
            <a:extLst>
              <a:ext uri="{FF2B5EF4-FFF2-40B4-BE49-F238E27FC236}">
                <a16:creationId xmlns:a16="http://schemas.microsoft.com/office/drawing/2014/main" id="{33740F1F-872A-377B-9A6B-2DE253A60A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6765" y="5550019"/>
            <a:ext cx="827058" cy="827058"/>
          </a:xfrm>
          <a:prstGeom prst="rect">
            <a:avLst/>
          </a:prstGeom>
        </p:spPr>
      </p:pic>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2387100" y="1741198"/>
            <a:ext cx="9804899" cy="1631216"/>
          </a:xfrm>
          <a:prstGeom prst="rect">
            <a:avLst/>
          </a:prstGeom>
          <a:noFill/>
        </p:spPr>
        <p:txBody>
          <a:bodyPr wrap="square" numCol="2">
            <a:spAutoFit/>
          </a:bodyPr>
          <a:lstStyle/>
          <a:p>
            <a:r>
              <a:rPr lang="en-GB" sz="1400" b="1" dirty="0">
                <a:solidFill>
                  <a:schemeClr val="bg1"/>
                </a:solidFill>
                <a:latin typeface="Poppins Light" pitchFamily="2" charset="77"/>
                <a:cs typeface="Poppins Light" pitchFamily="2" charset="77"/>
              </a:rPr>
              <a:t>“one” process across property types, locations </a:t>
            </a:r>
          </a:p>
          <a:p>
            <a:r>
              <a:rPr lang="en-GB" sz="1400" b="1" dirty="0">
                <a:solidFill>
                  <a:schemeClr val="bg1"/>
                </a:solidFill>
                <a:latin typeface="Poppins Light" pitchFamily="2" charset="77"/>
                <a:cs typeface="Poppins Light" pitchFamily="2" charset="77"/>
              </a:rPr>
              <a:t>and functions:</a:t>
            </a: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100% voids starting on day 0 (60% increase)</a:t>
            </a: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Eliminate 5-7 days waiting/chasing on contractors to return quotes</a:t>
            </a: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Eliminate bespoke specifications for each refurbishment</a:t>
            </a:r>
          </a:p>
          <a:p>
            <a:pPr marL="285750" indent="-285750">
              <a:buFont typeface="Arial" panose="020B0604020202020204" pitchFamily="34" charset="0"/>
              <a:buChar char="•"/>
            </a:pPr>
            <a:r>
              <a:rPr lang="en-GB" sz="1200" dirty="0">
                <a:solidFill>
                  <a:schemeClr val="bg1"/>
                </a:solidFill>
                <a:latin typeface="Poppins Light" pitchFamily="2" charset="77"/>
                <a:cs typeface="Poppins Light" pitchFamily="2" charset="77"/>
              </a:rPr>
              <a:t>All works ordered and tracked via same system</a:t>
            </a:r>
          </a:p>
          <a:p>
            <a:endParaRPr lang="en-GB" sz="1200" dirty="0">
              <a:solidFill>
                <a:schemeClr val="bg1"/>
              </a:solidFill>
              <a:latin typeface="Poppins Light" pitchFamily="2" charset="77"/>
              <a:cs typeface="Poppins Light" pitchFamily="2" charset="77"/>
            </a:endParaRPr>
          </a:p>
          <a:p>
            <a:r>
              <a:rPr lang="en-GB" sz="1300" b="1" dirty="0">
                <a:solidFill>
                  <a:schemeClr val="bg1"/>
                </a:solidFill>
                <a:latin typeface="Poppins Light" pitchFamily="2" charset="77"/>
                <a:cs typeface="Poppins Light" pitchFamily="2" charset="77"/>
              </a:rPr>
              <a:t>Reduction in lost rents for 60% of refurbishment turnarounds:</a:t>
            </a: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1485" y="276808"/>
            <a:ext cx="447675" cy="762000"/>
          </a:xfrm>
          <a:prstGeom prst="rect">
            <a:avLst/>
          </a:prstGeom>
        </p:spPr>
      </p:pic>
      <p:sp>
        <p:nvSpPr>
          <p:cNvPr id="9" name="Title 1">
            <a:extLst>
              <a:ext uri="{FF2B5EF4-FFF2-40B4-BE49-F238E27FC236}">
                <a16:creationId xmlns:a16="http://schemas.microsoft.com/office/drawing/2014/main" id="{98D94097-4BDD-ED64-7C46-364DC30488E2}"/>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High-level benefits</a:t>
            </a:r>
            <a:endParaRPr lang="en-GB" b="1">
              <a:solidFill>
                <a:schemeClr val="bg1"/>
              </a:solidFill>
              <a:latin typeface="Poppins Semi bold"/>
            </a:endParaRPr>
          </a:p>
        </p:txBody>
      </p:sp>
      <p:sp>
        <p:nvSpPr>
          <p:cNvPr id="5" name="Rounded Rectangle 12">
            <a:extLst>
              <a:ext uri="{FF2B5EF4-FFF2-40B4-BE49-F238E27FC236}">
                <a16:creationId xmlns:a16="http://schemas.microsoft.com/office/drawing/2014/main" id="{C8F23992-9469-CD40-3309-A3B6E8E60392}"/>
              </a:ext>
            </a:extLst>
          </p:cNvPr>
          <p:cNvSpPr/>
          <p:nvPr/>
        </p:nvSpPr>
        <p:spPr>
          <a:xfrm>
            <a:off x="314713" y="5032832"/>
            <a:ext cx="1917262" cy="1390994"/>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b="1">
                <a:solidFill>
                  <a:schemeClr val="bg1"/>
                </a:solidFill>
                <a:latin typeface="Poppins Light" pitchFamily="2" charset="77"/>
                <a:cs typeface="Poppins Light" pitchFamily="2" charset="77"/>
              </a:rPr>
              <a:t>transparent</a:t>
            </a:r>
          </a:p>
          <a:p>
            <a:pPr algn="ctr" eaLnBrk="1" fontAlgn="auto" hangingPunct="1">
              <a:spcBef>
                <a:spcPts val="0"/>
              </a:spcBef>
              <a:spcAft>
                <a:spcPts val="0"/>
              </a:spcAft>
              <a:defRPr/>
            </a:pPr>
            <a:r>
              <a:rPr lang="en-GB" sz="1400" b="1">
                <a:solidFill>
                  <a:schemeClr val="bg1"/>
                </a:solidFill>
                <a:latin typeface="Poppins Light" pitchFamily="2" charset="77"/>
                <a:cs typeface="Poppins Light" pitchFamily="2" charset="77"/>
              </a:rPr>
              <a:t>(for insight)</a:t>
            </a:r>
          </a:p>
        </p:txBody>
      </p:sp>
      <p:sp>
        <p:nvSpPr>
          <p:cNvPr id="8" name="Rounded Rectangle 12">
            <a:extLst>
              <a:ext uri="{FF2B5EF4-FFF2-40B4-BE49-F238E27FC236}">
                <a16:creationId xmlns:a16="http://schemas.microsoft.com/office/drawing/2014/main" id="{710DDB7F-71BB-444A-70BB-CC720DFF9673}"/>
              </a:ext>
            </a:extLst>
          </p:cNvPr>
          <p:cNvSpPr/>
          <p:nvPr/>
        </p:nvSpPr>
        <p:spPr>
          <a:xfrm>
            <a:off x="314713" y="3398569"/>
            <a:ext cx="1917262" cy="1390994"/>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800" b="1">
                <a:latin typeface="Poppins Light" pitchFamily="2" charset="77"/>
                <a:cs typeface="Poppins Light" pitchFamily="2" charset="77"/>
              </a:rPr>
              <a:t>simplified </a:t>
            </a:r>
          </a:p>
          <a:p>
            <a:pPr algn="ctr" eaLnBrk="1" fontAlgn="auto" hangingPunct="1">
              <a:spcBef>
                <a:spcPts val="0"/>
              </a:spcBef>
              <a:spcAft>
                <a:spcPts val="0"/>
              </a:spcAft>
              <a:defRPr/>
            </a:pPr>
            <a:r>
              <a:rPr lang="en-US" sz="1400" b="1">
                <a:latin typeface="Poppins Light" pitchFamily="2" charset="77"/>
                <a:cs typeface="Poppins Light" pitchFamily="2" charset="77"/>
              </a:rPr>
              <a:t>(end-to-end)</a:t>
            </a:r>
            <a:endParaRPr lang="en-GB" sz="1400" b="1">
              <a:latin typeface="Poppins Light" pitchFamily="2" charset="77"/>
              <a:cs typeface="Poppins Light" pitchFamily="2" charset="77"/>
            </a:endParaRPr>
          </a:p>
        </p:txBody>
      </p:sp>
      <p:sp>
        <p:nvSpPr>
          <p:cNvPr id="10" name="Rounded Rectangle 12">
            <a:extLst>
              <a:ext uri="{FF2B5EF4-FFF2-40B4-BE49-F238E27FC236}">
                <a16:creationId xmlns:a16="http://schemas.microsoft.com/office/drawing/2014/main" id="{21114B81-1010-E79E-6745-B788F7850FA4}"/>
              </a:ext>
            </a:extLst>
          </p:cNvPr>
          <p:cNvSpPr/>
          <p:nvPr/>
        </p:nvSpPr>
        <p:spPr>
          <a:xfrm>
            <a:off x="314713" y="1768837"/>
            <a:ext cx="1917262" cy="1390994"/>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800" b="1">
                <a:solidFill>
                  <a:schemeClr val="bg1"/>
                </a:solidFill>
                <a:latin typeface="Poppins Light" pitchFamily="2" charset="77"/>
                <a:cs typeface="Poppins Light" pitchFamily="2" charset="77"/>
              </a:rPr>
              <a:t>standardised</a:t>
            </a:r>
            <a:endParaRPr lang="en-GB" sz="1800" b="1">
              <a:solidFill>
                <a:schemeClr val="bg1"/>
              </a:solidFill>
              <a:latin typeface="Poppins Light" pitchFamily="2" charset="77"/>
              <a:cs typeface="Poppins Light" pitchFamily="2" charset="77"/>
            </a:endParaRPr>
          </a:p>
        </p:txBody>
      </p:sp>
      <p:sp>
        <p:nvSpPr>
          <p:cNvPr id="13" name="TextBox 12">
            <a:extLst>
              <a:ext uri="{FF2B5EF4-FFF2-40B4-BE49-F238E27FC236}">
                <a16:creationId xmlns:a16="http://schemas.microsoft.com/office/drawing/2014/main" id="{6B204C48-B13D-1F00-6282-50E32C67BE51}"/>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11</a:t>
            </a:fld>
            <a:endParaRPr lang="en-US" sz="1000" b="1">
              <a:solidFill>
                <a:srgbClr val="FFFFFF"/>
              </a:solidFill>
              <a:latin typeface="Century Gothic" panose="020B0502020202020204" pitchFamily="34" charset="0"/>
            </a:endParaRPr>
          </a:p>
        </p:txBody>
      </p:sp>
      <p:sp>
        <p:nvSpPr>
          <p:cNvPr id="18" name="TextBox 17">
            <a:extLst>
              <a:ext uri="{FF2B5EF4-FFF2-40B4-BE49-F238E27FC236}">
                <a16:creationId xmlns:a16="http://schemas.microsoft.com/office/drawing/2014/main" id="{E34A3990-1656-8883-CAF7-F9D3CE0C4A7D}"/>
              </a:ext>
            </a:extLst>
          </p:cNvPr>
          <p:cNvSpPr txBox="1"/>
          <p:nvPr/>
        </p:nvSpPr>
        <p:spPr>
          <a:xfrm>
            <a:off x="9333142" y="5677126"/>
            <a:ext cx="647828" cy="584775"/>
          </a:xfrm>
          <a:prstGeom prst="rect">
            <a:avLst/>
          </a:prstGeom>
          <a:noFill/>
        </p:spPr>
        <p:txBody>
          <a:bodyPr wrap="square" rtlCol="0">
            <a:spAutoFit/>
          </a:bodyPr>
          <a:lstStyle/>
          <a:p>
            <a:pPr algn="ctr"/>
            <a:r>
              <a:rPr lang="en-US" sz="800" dirty="0">
                <a:solidFill>
                  <a:schemeClr val="bg1"/>
                </a:solidFill>
                <a:latin typeface="Poppins Light" panose="00000400000000000000" pitchFamily="2" charset="0"/>
                <a:cs typeface="Poppins Light" panose="00000400000000000000" pitchFamily="2" charset="0"/>
              </a:rPr>
              <a:t>Emails &amp; off system comms</a:t>
            </a:r>
            <a:endParaRPr lang="en-GB" sz="800" dirty="0">
              <a:solidFill>
                <a:schemeClr val="bg1"/>
              </a:solidFill>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38C9AF38-E2C3-1860-EB45-3DE9F7DCF877}"/>
              </a:ext>
            </a:extLst>
          </p:cNvPr>
          <p:cNvSpPr txBox="1"/>
          <p:nvPr/>
        </p:nvSpPr>
        <p:spPr>
          <a:xfrm>
            <a:off x="10965095" y="5708486"/>
            <a:ext cx="914400" cy="584775"/>
          </a:xfrm>
          <a:prstGeom prst="rect">
            <a:avLst/>
          </a:prstGeom>
          <a:noFill/>
        </p:spPr>
        <p:txBody>
          <a:bodyPr wrap="square" rtlCol="0">
            <a:spAutoFit/>
          </a:bodyPr>
          <a:lstStyle/>
          <a:p>
            <a:pPr algn="ctr"/>
            <a:r>
              <a:rPr lang="en-US" sz="800" dirty="0">
                <a:solidFill>
                  <a:schemeClr val="bg1"/>
                </a:solidFill>
                <a:latin typeface="Poppins Light" panose="00000400000000000000" pitchFamily="2" charset="0"/>
                <a:cs typeface="Poppins Light" panose="00000400000000000000" pitchFamily="2" charset="0"/>
              </a:rPr>
              <a:t>Ability to measure &amp; track performance</a:t>
            </a:r>
            <a:endParaRPr lang="en-GB" sz="800" dirty="0">
              <a:solidFill>
                <a:schemeClr val="bg1"/>
              </a:solidFill>
              <a:latin typeface="Poppins Light" panose="00000400000000000000" pitchFamily="2" charset="0"/>
              <a:cs typeface="Poppins Light" panose="00000400000000000000" pitchFamily="2" charset="0"/>
            </a:endParaRPr>
          </a:p>
        </p:txBody>
      </p:sp>
      <p:pic>
        <p:nvPicPr>
          <p:cNvPr id="23" name="Graphic 22" descr="Bar graph with upward trend with solid fill">
            <a:extLst>
              <a:ext uri="{FF2B5EF4-FFF2-40B4-BE49-F238E27FC236}">
                <a16:creationId xmlns:a16="http://schemas.microsoft.com/office/drawing/2014/main" id="{B0E3FADA-3297-F742-9A87-5A6ADE00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9578" y="5551394"/>
            <a:ext cx="914400" cy="914400"/>
          </a:xfrm>
          <a:prstGeom prst="rect">
            <a:avLst/>
          </a:prstGeom>
        </p:spPr>
      </p:pic>
      <p:pic>
        <p:nvPicPr>
          <p:cNvPr id="24" name="Graphic 23" descr="Arrow Down with solid fill">
            <a:extLst>
              <a:ext uri="{FF2B5EF4-FFF2-40B4-BE49-F238E27FC236}">
                <a16:creationId xmlns:a16="http://schemas.microsoft.com/office/drawing/2014/main" id="{711EB2B6-72A3-AE09-0B7C-E780442B7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9663" y="3784050"/>
            <a:ext cx="827058" cy="827058"/>
          </a:xfrm>
          <a:prstGeom prst="rect">
            <a:avLst/>
          </a:prstGeom>
        </p:spPr>
      </p:pic>
      <p:sp>
        <p:nvSpPr>
          <p:cNvPr id="25" name="TextBox 24">
            <a:extLst>
              <a:ext uri="{FF2B5EF4-FFF2-40B4-BE49-F238E27FC236}">
                <a16:creationId xmlns:a16="http://schemas.microsoft.com/office/drawing/2014/main" id="{CBA21078-E38C-9276-6D59-7232CDB9F3CD}"/>
              </a:ext>
            </a:extLst>
          </p:cNvPr>
          <p:cNvSpPr txBox="1"/>
          <p:nvPr/>
        </p:nvSpPr>
        <p:spPr>
          <a:xfrm>
            <a:off x="7652892" y="2385627"/>
            <a:ext cx="827057" cy="584775"/>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Documents created, handled and shared</a:t>
            </a:r>
            <a:endParaRPr lang="en-GB" sz="800">
              <a:solidFill>
                <a:schemeClr val="bg1"/>
              </a:solidFill>
              <a:latin typeface="Poppins Light" panose="00000400000000000000" pitchFamily="2" charset="0"/>
              <a:cs typeface="Poppins Light" panose="00000400000000000000" pitchFamily="2" charset="0"/>
            </a:endParaRPr>
          </a:p>
        </p:txBody>
      </p:sp>
      <p:pic>
        <p:nvPicPr>
          <p:cNvPr id="27" name="Graphic 26" descr="Business Growth with solid fill">
            <a:extLst>
              <a:ext uri="{FF2B5EF4-FFF2-40B4-BE49-F238E27FC236}">
                <a16:creationId xmlns:a16="http://schemas.microsoft.com/office/drawing/2014/main" id="{BDE2C56A-0F63-EB2C-2D81-A5EC93FC6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9297" y="3812339"/>
            <a:ext cx="747709" cy="747709"/>
          </a:xfrm>
          <a:prstGeom prst="rect">
            <a:avLst/>
          </a:prstGeom>
        </p:spPr>
      </p:pic>
      <p:sp>
        <p:nvSpPr>
          <p:cNvPr id="28" name="TextBox 27">
            <a:extLst>
              <a:ext uri="{FF2B5EF4-FFF2-40B4-BE49-F238E27FC236}">
                <a16:creationId xmlns:a16="http://schemas.microsoft.com/office/drawing/2014/main" id="{81819E86-7A2B-D16B-AC18-9A1E8E875755}"/>
              </a:ext>
            </a:extLst>
          </p:cNvPr>
          <p:cNvSpPr txBox="1"/>
          <p:nvPr/>
        </p:nvSpPr>
        <p:spPr>
          <a:xfrm>
            <a:off x="9319687" y="3954119"/>
            <a:ext cx="827057" cy="461665"/>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Increased employee satisfaction</a:t>
            </a:r>
            <a:endParaRPr lang="en-GB" sz="800">
              <a:solidFill>
                <a:schemeClr val="bg1"/>
              </a:solidFill>
              <a:latin typeface="Poppins Light" panose="00000400000000000000" pitchFamily="2" charset="0"/>
              <a:cs typeface="Poppins Light" panose="00000400000000000000" pitchFamily="2" charset="0"/>
            </a:endParaRPr>
          </a:p>
        </p:txBody>
      </p:sp>
      <p:pic>
        <p:nvPicPr>
          <p:cNvPr id="29" name="Graphic 28" descr="Rating outline">
            <a:extLst>
              <a:ext uri="{FF2B5EF4-FFF2-40B4-BE49-F238E27FC236}">
                <a16:creationId xmlns:a16="http://schemas.microsoft.com/office/drawing/2014/main" id="{E82B372D-5A13-E0C3-CE60-2BAF75E3C5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25505" y="3812339"/>
            <a:ext cx="827059" cy="827059"/>
          </a:xfrm>
          <a:prstGeom prst="rect">
            <a:avLst/>
          </a:prstGeom>
        </p:spPr>
      </p:pic>
      <p:sp>
        <p:nvSpPr>
          <p:cNvPr id="30" name="TextBox 29">
            <a:extLst>
              <a:ext uri="{FF2B5EF4-FFF2-40B4-BE49-F238E27FC236}">
                <a16:creationId xmlns:a16="http://schemas.microsoft.com/office/drawing/2014/main" id="{3F533EFC-9A5D-1529-DB6F-58445FF34E04}"/>
              </a:ext>
            </a:extLst>
          </p:cNvPr>
          <p:cNvSpPr txBox="1"/>
          <p:nvPr/>
        </p:nvSpPr>
        <p:spPr>
          <a:xfrm>
            <a:off x="10864685" y="3954118"/>
            <a:ext cx="827057" cy="461665"/>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Improved customer experience</a:t>
            </a:r>
            <a:endParaRPr lang="en-GB" sz="800">
              <a:solidFill>
                <a:schemeClr val="bg1"/>
              </a:solidFill>
              <a:latin typeface="Poppins Light" panose="00000400000000000000" pitchFamily="2" charset="0"/>
              <a:cs typeface="Poppins Light" panose="00000400000000000000" pitchFamily="2" charset="0"/>
            </a:endParaRPr>
          </a:p>
        </p:txBody>
      </p:sp>
      <p:pic>
        <p:nvPicPr>
          <p:cNvPr id="31" name="Graphic 30" descr="Arrow Down with solid fill">
            <a:extLst>
              <a:ext uri="{FF2B5EF4-FFF2-40B4-BE49-F238E27FC236}">
                <a16:creationId xmlns:a16="http://schemas.microsoft.com/office/drawing/2014/main" id="{8633F07B-204A-82D3-20AC-094E8D4765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4269" y="2297690"/>
            <a:ext cx="827058" cy="827058"/>
          </a:xfrm>
          <a:prstGeom prst="rect">
            <a:avLst/>
          </a:prstGeom>
        </p:spPr>
      </p:pic>
      <p:sp>
        <p:nvSpPr>
          <p:cNvPr id="32" name="TextBox 31">
            <a:extLst>
              <a:ext uri="{FF2B5EF4-FFF2-40B4-BE49-F238E27FC236}">
                <a16:creationId xmlns:a16="http://schemas.microsoft.com/office/drawing/2014/main" id="{E74FBC0E-3DB0-8F17-78EE-BB78500E19A7}"/>
              </a:ext>
            </a:extLst>
          </p:cNvPr>
          <p:cNvSpPr txBox="1"/>
          <p:nvPr/>
        </p:nvSpPr>
        <p:spPr>
          <a:xfrm>
            <a:off x="7652892" y="3990039"/>
            <a:ext cx="827057" cy="338554"/>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Manual intervention</a:t>
            </a:r>
            <a:endParaRPr lang="en-GB" sz="800">
              <a:solidFill>
                <a:schemeClr val="bg1"/>
              </a:solidFill>
              <a:latin typeface="Poppins Light" panose="00000400000000000000" pitchFamily="2" charset="0"/>
              <a:cs typeface="Poppins Light" panose="00000400000000000000" pitchFamily="2" charset="0"/>
            </a:endParaRPr>
          </a:p>
        </p:txBody>
      </p:sp>
      <p:pic>
        <p:nvPicPr>
          <p:cNvPr id="38" name="Graphic 37" descr="Stopwatch 25% outline">
            <a:extLst>
              <a:ext uri="{FF2B5EF4-FFF2-40B4-BE49-F238E27FC236}">
                <a16:creationId xmlns:a16="http://schemas.microsoft.com/office/drawing/2014/main" id="{D6B10C34-18BE-2225-E509-A367DBEB4C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6667" y="2275421"/>
            <a:ext cx="764332" cy="764332"/>
          </a:xfrm>
          <a:prstGeom prst="rect">
            <a:avLst/>
          </a:prstGeom>
        </p:spPr>
      </p:pic>
      <p:sp>
        <p:nvSpPr>
          <p:cNvPr id="39" name="TextBox 38">
            <a:extLst>
              <a:ext uri="{FF2B5EF4-FFF2-40B4-BE49-F238E27FC236}">
                <a16:creationId xmlns:a16="http://schemas.microsoft.com/office/drawing/2014/main" id="{D25648F9-2C34-BF8B-243A-92F3715EE6B6}"/>
              </a:ext>
            </a:extLst>
          </p:cNvPr>
          <p:cNvSpPr txBox="1"/>
          <p:nvPr/>
        </p:nvSpPr>
        <p:spPr>
          <a:xfrm>
            <a:off x="9365215" y="2308074"/>
            <a:ext cx="827057" cy="707886"/>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Reduction in turnaround time between tenancies</a:t>
            </a:r>
            <a:endParaRPr lang="en-GB" sz="800">
              <a:solidFill>
                <a:schemeClr val="bg1"/>
              </a:solidFill>
              <a:latin typeface="Poppins Light" panose="00000400000000000000" pitchFamily="2" charset="0"/>
              <a:cs typeface="Poppins Light" panose="00000400000000000000" pitchFamily="2" charset="0"/>
            </a:endParaRPr>
          </a:p>
        </p:txBody>
      </p:sp>
      <p:pic>
        <p:nvPicPr>
          <p:cNvPr id="41" name="Graphic 40" descr="Coins outline">
            <a:extLst>
              <a:ext uri="{FF2B5EF4-FFF2-40B4-BE49-F238E27FC236}">
                <a16:creationId xmlns:a16="http://schemas.microsoft.com/office/drawing/2014/main" id="{FB10CE78-B211-2EA2-457A-887F7A1160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41204" y="2352986"/>
            <a:ext cx="728262" cy="728262"/>
          </a:xfrm>
          <a:prstGeom prst="rect">
            <a:avLst/>
          </a:prstGeom>
        </p:spPr>
      </p:pic>
      <p:sp>
        <p:nvSpPr>
          <p:cNvPr id="42" name="TextBox 41">
            <a:extLst>
              <a:ext uri="{FF2B5EF4-FFF2-40B4-BE49-F238E27FC236}">
                <a16:creationId xmlns:a16="http://schemas.microsoft.com/office/drawing/2014/main" id="{267E679A-B7CD-D534-E0F5-9894A1021584}"/>
              </a:ext>
            </a:extLst>
          </p:cNvPr>
          <p:cNvSpPr txBox="1"/>
          <p:nvPr/>
        </p:nvSpPr>
        <p:spPr>
          <a:xfrm>
            <a:off x="11050230" y="2447183"/>
            <a:ext cx="827057" cy="461665"/>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All works to start on day 0</a:t>
            </a:r>
            <a:endParaRPr lang="en-GB" sz="8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8469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AE9A7C-D814-166E-FF35-62F9D27C07E3}"/>
              </a:ext>
            </a:extLst>
          </p:cNvPr>
          <p:cNvGraphicFramePr/>
          <p:nvPr>
            <p:extLst>
              <p:ext uri="{D42A27DB-BD31-4B8C-83A1-F6EECF244321}">
                <p14:modId xmlns:p14="http://schemas.microsoft.com/office/powerpoint/2010/main" val="65490008"/>
              </p:ext>
            </p:extLst>
          </p:nvPr>
        </p:nvGraphicFramePr>
        <p:xfrm>
          <a:off x="469325" y="-415478"/>
          <a:ext cx="10892412" cy="549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E60A1314-D16C-64D3-A28E-9B4FCE781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1485" y="276808"/>
            <a:ext cx="447675" cy="762000"/>
          </a:xfrm>
          <a:prstGeom prst="rect">
            <a:avLst/>
          </a:prstGeom>
        </p:spPr>
      </p:pic>
      <p:sp>
        <p:nvSpPr>
          <p:cNvPr id="5" name="TextBox 4">
            <a:extLst>
              <a:ext uri="{FF2B5EF4-FFF2-40B4-BE49-F238E27FC236}">
                <a16:creationId xmlns:a16="http://schemas.microsoft.com/office/drawing/2014/main" id="{2BF51AC7-08EF-6B81-7FF2-AA2B4368A869}"/>
              </a:ext>
            </a:extLst>
          </p:cNvPr>
          <p:cNvSpPr txBox="1"/>
          <p:nvPr/>
        </p:nvSpPr>
        <p:spPr>
          <a:xfrm>
            <a:off x="469325" y="3294978"/>
            <a:ext cx="8135179" cy="3970318"/>
          </a:xfrm>
          <a:prstGeom prst="rect">
            <a:avLst/>
          </a:prstGeom>
          <a:noFill/>
        </p:spPr>
        <p:txBody>
          <a:bodyPr wrap="square">
            <a:spAutoFit/>
          </a:bodyPr>
          <a:lstStyle/>
          <a:p>
            <a:r>
              <a:rPr lang="en-GB" sz="1400" dirty="0">
                <a:solidFill>
                  <a:schemeClr val="bg1"/>
                </a:solidFill>
                <a:latin typeface="Poppins Light" pitchFamily="2" charset="77"/>
                <a:cs typeface="Poppins Light" pitchFamily="2" charset="77"/>
              </a:rPr>
              <a:t>1. Collaboratively design one end to end “to-be” process that follows the same steps, documentation and logic regardless of property type, location or role completing the task:</a:t>
            </a:r>
          </a:p>
          <a:p>
            <a:pPr lvl="1"/>
            <a:endParaRPr lang="en-GB" sz="1400" dirty="0">
              <a:solidFill>
                <a:schemeClr val="bg1"/>
              </a:solidFill>
              <a:latin typeface="Poppins Light" pitchFamily="2" charset="77"/>
              <a:cs typeface="Poppins Light" pitchFamily="2" charset="77"/>
            </a:endParaRPr>
          </a:p>
          <a:p>
            <a:pPr lvl="1"/>
            <a:r>
              <a:rPr lang="en-GB" sz="1400" dirty="0">
                <a:solidFill>
                  <a:schemeClr val="bg1"/>
                </a:solidFill>
                <a:latin typeface="Poppins Light" pitchFamily="2" charset="77"/>
                <a:cs typeface="Poppins Light" pitchFamily="2" charset="77"/>
              </a:rPr>
              <a:t>Hold workshops with all business areas to make future process decisions and understand required exception handling</a:t>
            </a:r>
          </a:p>
          <a:p>
            <a:pPr marL="1200150" lvl="2"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Stick to the 3 design principles, ensuring exceptions to the </a:t>
            </a:r>
            <a:r>
              <a:rPr lang="en-GB" sz="1400" b="1" dirty="0">
                <a:solidFill>
                  <a:schemeClr val="bg1"/>
                </a:solidFill>
                <a:latin typeface="Poppins Light" pitchFamily="2" charset="77"/>
                <a:cs typeface="Poppins Light" pitchFamily="2" charset="77"/>
              </a:rPr>
              <a:t>“one” </a:t>
            </a:r>
            <a:r>
              <a:rPr lang="en-GB" sz="1400" dirty="0">
                <a:solidFill>
                  <a:schemeClr val="bg1"/>
                </a:solidFill>
                <a:latin typeface="Poppins Light" pitchFamily="2" charset="77"/>
                <a:cs typeface="Poppins Light" pitchFamily="2" charset="77"/>
              </a:rPr>
              <a:t>process are only for legal requirements, customer experience and business need and stick to it</a:t>
            </a:r>
          </a:p>
          <a:p>
            <a:pPr marL="1200150" lvl="2"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Use the detailed analysis conducted during discovery to understand current variance and steer standardisation</a:t>
            </a:r>
          </a:p>
          <a:p>
            <a:pPr marL="1200150" lvl="2"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Simplify manual tasks through creating structured, rules-based logic that can be automated within systems</a:t>
            </a:r>
          </a:p>
          <a:p>
            <a:pPr marL="742950" lvl="1"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742950" lvl="1"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lvl="1"/>
            <a:endParaRPr lang="en-GB" sz="1400" dirty="0">
              <a:solidFill>
                <a:schemeClr val="bg1"/>
              </a:solidFill>
              <a:latin typeface="Poppins Light" pitchFamily="2" charset="77"/>
              <a:cs typeface="Poppins Light" pitchFamily="2" charset="77"/>
            </a:endParaRPr>
          </a:p>
          <a:p>
            <a:pPr lvl="1"/>
            <a:endParaRPr lang="en-GB" sz="1400" dirty="0">
              <a:solidFill>
                <a:schemeClr val="bg1"/>
              </a:solidFill>
              <a:latin typeface="Poppins Light" pitchFamily="2" charset="77"/>
              <a:cs typeface="Poppins Light" pitchFamily="2" charset="77"/>
            </a:endParaRPr>
          </a:p>
        </p:txBody>
      </p:sp>
      <p:sp>
        <p:nvSpPr>
          <p:cNvPr id="9" name="Title 1">
            <a:extLst>
              <a:ext uri="{FF2B5EF4-FFF2-40B4-BE49-F238E27FC236}">
                <a16:creationId xmlns:a16="http://schemas.microsoft.com/office/drawing/2014/main" id="{9EB46C51-402B-BEFE-D760-3DFF18552DC1}"/>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Next Steps</a:t>
            </a:r>
            <a:endParaRPr lang="en-GB" b="1">
              <a:solidFill>
                <a:schemeClr val="bg1"/>
              </a:solidFill>
              <a:latin typeface="Poppins Semi bold"/>
            </a:endParaRP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99EAB9D-411F-29F1-CA9E-2A1602E8943F}"/>
                  </a:ext>
                </a:extLst>
              </p:cNvPr>
              <p:cNvGraphicFramePr>
                <a:graphicFrameLocks noChangeAspect="1"/>
              </p:cNvGraphicFramePr>
              <p:nvPr>
                <p:extLst>
                  <p:ext uri="{D42A27DB-BD31-4B8C-83A1-F6EECF244321}">
                    <p14:modId xmlns:p14="http://schemas.microsoft.com/office/powerpoint/2010/main" val="1492142663"/>
                  </p:ext>
                </p:extLst>
              </p:nvPr>
            </p:nvGraphicFramePr>
            <p:xfrm>
              <a:off x="8997776" y="4524552"/>
              <a:ext cx="3048000" cy="1714500"/>
            </p:xfrm>
            <a:graphic>
              <a:graphicData uri="http://schemas.microsoft.com/office/powerpoint/2016/sectionzoom">
                <psez:sectionZm>
                  <psez:sectionZmObj sectionId="{AAB0CF34-9B3A-4042-AAB8-2F5A2C16786C}">
                    <psez:zmPr id="{21D094BB-1BA5-4675-91C0-749E6F3CE60D}"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11" action="ppaction://hlinksldjump"/>
                <a:extLst>
                  <a:ext uri="{FF2B5EF4-FFF2-40B4-BE49-F238E27FC236}">
                    <a16:creationId xmlns:a16="http://schemas.microsoft.com/office/drawing/2014/main" id="{B99EAB9D-411F-29F1-CA9E-2A1602E8943F}"/>
                  </a:ext>
                </a:extLst>
              </p:cNvPr>
              <p:cNvPicPr>
                <a:picLocks noGrp="1" noRot="1" noChangeAspect="1" noMove="1" noResize="1" noEditPoints="1" noAdjustHandles="1" noChangeArrowheads="1" noChangeShapeType="1"/>
              </p:cNvPicPr>
              <p:nvPr/>
            </p:nvPicPr>
            <p:blipFill>
              <a:blip r:embed="rId12"/>
              <a:stretch>
                <a:fillRect/>
              </a:stretch>
            </p:blipFill>
            <p:spPr>
              <a:xfrm>
                <a:off x="8997776" y="4524552"/>
                <a:ext cx="3048000" cy="1714500"/>
              </a:xfrm>
              <a:prstGeom prst="rect">
                <a:avLst/>
              </a:prstGeom>
              <a:ln w="3175">
                <a:solidFill>
                  <a:prstClr val="ltGray"/>
                </a:solidFill>
              </a:ln>
            </p:spPr>
          </p:pic>
        </mc:Fallback>
      </mc:AlternateContent>
      <p:sp>
        <p:nvSpPr>
          <p:cNvPr id="7" name="TextBox 1">
            <a:extLst>
              <a:ext uri="{FF2B5EF4-FFF2-40B4-BE49-F238E27FC236}">
                <a16:creationId xmlns:a16="http://schemas.microsoft.com/office/drawing/2014/main" id="{033FA7A6-6309-BFE8-146C-47EB4DAEF41E}"/>
              </a:ext>
            </a:extLst>
          </p:cNvPr>
          <p:cNvSpPr txBox="1"/>
          <p:nvPr/>
        </p:nvSpPr>
        <p:spPr>
          <a:xfrm rot="20756024">
            <a:off x="8116526" y="4012854"/>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8" name="Graphic 1" descr="Arrow: Counter-clockwise curve">
            <a:extLst>
              <a:ext uri="{FF2B5EF4-FFF2-40B4-BE49-F238E27FC236}">
                <a16:creationId xmlns:a16="http://schemas.microsoft.com/office/drawing/2014/main" id="{8BCA3C8F-42EF-9FE7-055C-3AA82AF36A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393061" flipH="1">
            <a:off x="8660443" y="4177789"/>
            <a:ext cx="536804" cy="645608"/>
          </a:xfrm>
          <a:prstGeom prst="rect">
            <a:avLst/>
          </a:prstGeom>
        </p:spPr>
      </p:pic>
      <p:sp>
        <p:nvSpPr>
          <p:cNvPr id="10" name="TextBox 9">
            <a:extLst>
              <a:ext uri="{FF2B5EF4-FFF2-40B4-BE49-F238E27FC236}">
                <a16:creationId xmlns:a16="http://schemas.microsoft.com/office/drawing/2014/main" id="{061A7407-9B7B-3057-6438-FB71D2ABB9C0}"/>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12</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4029131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AE9A7C-D814-166E-FF35-62F9D27C07E3}"/>
              </a:ext>
            </a:extLst>
          </p:cNvPr>
          <p:cNvGraphicFramePr/>
          <p:nvPr>
            <p:extLst>
              <p:ext uri="{D42A27DB-BD31-4B8C-83A1-F6EECF244321}">
                <p14:modId xmlns:p14="http://schemas.microsoft.com/office/powerpoint/2010/main" val="631956929"/>
              </p:ext>
            </p:extLst>
          </p:nvPr>
        </p:nvGraphicFramePr>
        <p:xfrm>
          <a:off x="469325" y="-415478"/>
          <a:ext cx="10892412" cy="549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E60A1314-D16C-64D3-A28E-9B4FCE781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1485" y="276808"/>
            <a:ext cx="447675" cy="762000"/>
          </a:xfrm>
          <a:prstGeom prst="rect">
            <a:avLst/>
          </a:prstGeom>
        </p:spPr>
      </p:pic>
      <p:sp>
        <p:nvSpPr>
          <p:cNvPr id="7" name="TextBox 6">
            <a:extLst>
              <a:ext uri="{FF2B5EF4-FFF2-40B4-BE49-F238E27FC236}">
                <a16:creationId xmlns:a16="http://schemas.microsoft.com/office/drawing/2014/main" id="{00774868-4199-7552-F3ED-B84D50FC2DD6}"/>
              </a:ext>
            </a:extLst>
          </p:cNvPr>
          <p:cNvSpPr txBox="1"/>
          <p:nvPr/>
        </p:nvSpPr>
        <p:spPr>
          <a:xfrm>
            <a:off x="739827" y="3533159"/>
            <a:ext cx="8464463" cy="954107"/>
          </a:xfrm>
          <a:prstGeom prst="rect">
            <a:avLst/>
          </a:prstGeom>
          <a:noFill/>
        </p:spPr>
        <p:txBody>
          <a:bodyPr wrap="square" rtlCol="0">
            <a:spAutoFit/>
          </a:bodyPr>
          <a:lstStyle/>
          <a:p>
            <a:r>
              <a:rPr lang="en-GB" sz="1400" dirty="0">
                <a:solidFill>
                  <a:schemeClr val="bg1"/>
                </a:solidFill>
                <a:latin typeface="Poppins Light" pitchFamily="2" charset="77"/>
                <a:cs typeface="Poppins Light" pitchFamily="2" charset="77"/>
              </a:rPr>
              <a:t>2.  Ensure the status of each void is visible to all and performance can be measured:</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Ensure there is one version of the truth</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Clarity on how the performance (KPIs) of the process is tracked and ensure the data required is input and accessible</a:t>
            </a:r>
          </a:p>
        </p:txBody>
      </p:sp>
      <p:sp>
        <p:nvSpPr>
          <p:cNvPr id="9" name="Title 1">
            <a:extLst>
              <a:ext uri="{FF2B5EF4-FFF2-40B4-BE49-F238E27FC236}">
                <a16:creationId xmlns:a16="http://schemas.microsoft.com/office/drawing/2014/main" id="{9EB46C51-402B-BEFE-D760-3DFF18552DC1}"/>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Next Steps</a:t>
            </a:r>
            <a:endParaRPr lang="en-GB" b="1">
              <a:solidFill>
                <a:schemeClr val="bg1"/>
              </a:solidFill>
              <a:latin typeface="Poppins Semi bold"/>
            </a:endParaRPr>
          </a:p>
        </p:txBody>
      </p:sp>
      <p:sp>
        <p:nvSpPr>
          <p:cNvPr id="3" name="TextBox 2">
            <a:extLst>
              <a:ext uri="{FF2B5EF4-FFF2-40B4-BE49-F238E27FC236}">
                <a16:creationId xmlns:a16="http://schemas.microsoft.com/office/drawing/2014/main" id="{CE37904B-F3BC-23DA-21E8-025F00FB6B58}"/>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13</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34544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AE9A7C-D814-166E-FF35-62F9D27C07E3}"/>
              </a:ext>
            </a:extLst>
          </p:cNvPr>
          <p:cNvGraphicFramePr/>
          <p:nvPr>
            <p:extLst>
              <p:ext uri="{D42A27DB-BD31-4B8C-83A1-F6EECF244321}">
                <p14:modId xmlns:p14="http://schemas.microsoft.com/office/powerpoint/2010/main" val="3297879834"/>
              </p:ext>
            </p:extLst>
          </p:nvPr>
        </p:nvGraphicFramePr>
        <p:xfrm>
          <a:off x="469325" y="-415478"/>
          <a:ext cx="10892412" cy="549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E60A1314-D16C-64D3-A28E-9B4FCE781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1485" y="276808"/>
            <a:ext cx="447675" cy="762000"/>
          </a:xfrm>
          <a:prstGeom prst="rect">
            <a:avLst/>
          </a:prstGeom>
        </p:spPr>
      </p:pic>
      <p:sp>
        <p:nvSpPr>
          <p:cNvPr id="9" name="Title 1">
            <a:extLst>
              <a:ext uri="{FF2B5EF4-FFF2-40B4-BE49-F238E27FC236}">
                <a16:creationId xmlns:a16="http://schemas.microsoft.com/office/drawing/2014/main" id="{9EB46C51-402B-BEFE-D760-3DFF18552DC1}"/>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Next Steps</a:t>
            </a:r>
            <a:endParaRPr lang="en-GB" b="1">
              <a:solidFill>
                <a:schemeClr val="bg1"/>
              </a:solidFill>
              <a:latin typeface="Poppins Semi bold"/>
            </a:endParaRPr>
          </a:p>
        </p:txBody>
      </p:sp>
      <p:sp>
        <p:nvSpPr>
          <p:cNvPr id="5" name="TextBox 4">
            <a:extLst>
              <a:ext uri="{FF2B5EF4-FFF2-40B4-BE49-F238E27FC236}">
                <a16:creationId xmlns:a16="http://schemas.microsoft.com/office/drawing/2014/main" id="{262414D7-C1D5-3FF6-59CA-77CE9A8B8A20}"/>
              </a:ext>
            </a:extLst>
          </p:cNvPr>
          <p:cNvSpPr txBox="1"/>
          <p:nvPr/>
        </p:nvSpPr>
        <p:spPr>
          <a:xfrm>
            <a:off x="680775" y="2994762"/>
            <a:ext cx="8714433" cy="3539430"/>
          </a:xfrm>
          <a:prstGeom prst="rect">
            <a:avLst/>
          </a:prstGeom>
          <a:noFill/>
        </p:spPr>
        <p:txBody>
          <a:bodyPr wrap="square">
            <a:spAutoFit/>
          </a:bodyPr>
          <a:lstStyle/>
          <a:p>
            <a:endParaRPr lang="en-GB" sz="1400">
              <a:solidFill>
                <a:schemeClr val="bg1"/>
              </a:solidFill>
              <a:latin typeface="Poppins Light" pitchFamily="2" charset="77"/>
              <a:cs typeface="Poppins Light" pitchFamily="2" charset="77"/>
            </a:endParaRPr>
          </a:p>
          <a:p>
            <a:pPr marL="342900" indent="-342900">
              <a:buAutoNum type="arabicPeriod" startAt="3"/>
            </a:pPr>
            <a:r>
              <a:rPr lang="en-GB" sz="1400">
                <a:solidFill>
                  <a:schemeClr val="bg1"/>
                </a:solidFill>
                <a:latin typeface="Poppins Light" pitchFamily="2" charset="77"/>
                <a:cs typeface="Poppins Light" pitchFamily="2" charset="77"/>
              </a:rPr>
              <a:t>Overlay the standardised and simplified process with best fit technology – requires a technology deep dive to understand how technology is best utilised, accessible to those who need it and can easily be tracked from end to end</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Deep dive into technologies, with a decision made on moving the entire process to one system or integrating systems to reduce double keying and ensure visibility of end-to-end void status between teams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Automation of any manual tasks that sit outside of Grainger systems e.g. third party portals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Digitise communications and information transfer with tenants through utilising applications (spike/ salesforce)</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Eliminate manual tasks through RPA, such as double keying, document transfers and emails with customers</a:t>
            </a:r>
          </a:p>
          <a:p>
            <a:pPr marL="742950" lvl="1" indent="-285750">
              <a:buFont typeface="Arial" panose="020B0604020202020204" pitchFamily="34" charset="0"/>
              <a:buChar char="•"/>
            </a:pPr>
            <a:r>
              <a:rPr lang="en-GB" sz="1400">
                <a:solidFill>
                  <a:schemeClr val="bg1"/>
                </a:solidFill>
                <a:latin typeface="Poppins Light" pitchFamily="2" charset="77"/>
                <a:cs typeface="Poppins Light" pitchFamily="2" charset="77"/>
              </a:rPr>
              <a:t>Ensure data can be input by employees out in the field </a:t>
            </a:r>
          </a:p>
          <a:p>
            <a:pPr marL="342900" indent="-342900">
              <a:buAutoNum type="arabicPeriod" startAt="3"/>
            </a:pPr>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p:txBody>
      </p:sp>
      <p:sp>
        <p:nvSpPr>
          <p:cNvPr id="3" name="TextBox 2">
            <a:extLst>
              <a:ext uri="{FF2B5EF4-FFF2-40B4-BE49-F238E27FC236}">
                <a16:creationId xmlns:a16="http://schemas.microsoft.com/office/drawing/2014/main" id="{970C3901-E568-AFD7-929A-A7D7ACEF7682}"/>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14</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113976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AE9A7C-D814-166E-FF35-62F9D27C07E3}"/>
              </a:ext>
            </a:extLst>
          </p:cNvPr>
          <p:cNvGraphicFramePr/>
          <p:nvPr>
            <p:extLst>
              <p:ext uri="{D42A27DB-BD31-4B8C-83A1-F6EECF244321}">
                <p14:modId xmlns:p14="http://schemas.microsoft.com/office/powerpoint/2010/main" val="2851681640"/>
              </p:ext>
            </p:extLst>
          </p:nvPr>
        </p:nvGraphicFramePr>
        <p:xfrm>
          <a:off x="469325" y="-415478"/>
          <a:ext cx="10892412" cy="549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E60A1314-D16C-64D3-A28E-9B4FCE781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1485" y="276808"/>
            <a:ext cx="447675" cy="762000"/>
          </a:xfrm>
          <a:prstGeom prst="rect">
            <a:avLst/>
          </a:prstGeom>
        </p:spPr>
      </p:pic>
      <p:sp>
        <p:nvSpPr>
          <p:cNvPr id="9" name="Title 1">
            <a:extLst>
              <a:ext uri="{FF2B5EF4-FFF2-40B4-BE49-F238E27FC236}">
                <a16:creationId xmlns:a16="http://schemas.microsoft.com/office/drawing/2014/main" id="{9EB46C51-402B-BEFE-D760-3DFF18552DC1}"/>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Next Steps</a:t>
            </a:r>
            <a:endParaRPr lang="en-GB" b="1">
              <a:solidFill>
                <a:schemeClr val="bg1"/>
              </a:solidFill>
              <a:latin typeface="Poppins Semi bold"/>
            </a:endParaRPr>
          </a:p>
        </p:txBody>
      </p:sp>
      <p:sp>
        <p:nvSpPr>
          <p:cNvPr id="6" name="TextBox 5">
            <a:extLst>
              <a:ext uri="{FF2B5EF4-FFF2-40B4-BE49-F238E27FC236}">
                <a16:creationId xmlns:a16="http://schemas.microsoft.com/office/drawing/2014/main" id="{54973607-A906-1EF0-D6E2-B9740BD0D715}"/>
              </a:ext>
            </a:extLst>
          </p:cNvPr>
          <p:cNvSpPr txBox="1"/>
          <p:nvPr/>
        </p:nvSpPr>
        <p:spPr>
          <a:xfrm>
            <a:off x="639343" y="3429000"/>
            <a:ext cx="8625237" cy="1815882"/>
          </a:xfrm>
          <a:prstGeom prst="rect">
            <a:avLst/>
          </a:prstGeom>
          <a:noFill/>
        </p:spPr>
        <p:txBody>
          <a:bodyPr wrap="square">
            <a:spAutoFit/>
          </a:bodyPr>
          <a:lstStyle/>
          <a:p>
            <a:pPr marL="342900" indent="-342900">
              <a:buAutoNum type="arabicPeriod" startAt="4"/>
            </a:pPr>
            <a:r>
              <a:rPr lang="en-GB" sz="1400">
                <a:solidFill>
                  <a:schemeClr val="bg1"/>
                </a:solidFill>
                <a:latin typeface="Poppins Light" pitchFamily="2" charset="77"/>
                <a:cs typeface="Poppins Light" pitchFamily="2" charset="77"/>
              </a:rPr>
              <a:t>Right size teams, clarify roles and responsibilities with clear RACIs, handover points and trainings in place to ensure </a:t>
            </a:r>
            <a:r>
              <a:rPr lang="en-GB" sz="1400" b="1">
                <a:solidFill>
                  <a:schemeClr val="bg1"/>
                </a:solidFill>
                <a:latin typeface="Poppins Light" pitchFamily="2" charset="77"/>
                <a:cs typeface="Poppins Light" pitchFamily="2" charset="77"/>
              </a:rPr>
              <a:t>“one” </a:t>
            </a:r>
            <a:r>
              <a:rPr lang="en-GB" sz="1400">
                <a:solidFill>
                  <a:schemeClr val="bg1"/>
                </a:solidFill>
                <a:latin typeface="Poppins Light" pitchFamily="2" charset="77"/>
                <a:cs typeface="Poppins Light" pitchFamily="2" charset="77"/>
              </a:rPr>
              <a:t>process is adopted, and accountability taken </a:t>
            </a:r>
          </a:p>
          <a:p>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a:solidFill>
                  <a:schemeClr val="bg1"/>
                </a:solidFill>
                <a:latin typeface="Poppins Light" pitchFamily="2" charset="77"/>
                <a:cs typeface="Poppins Light" pitchFamily="2" charset="77"/>
              </a:rPr>
              <a:t>Alleviate and work with functions to alleviate perceptions of the process, </a:t>
            </a:r>
          </a:p>
          <a:p>
            <a:r>
              <a:rPr lang="en-GB" sz="1400">
                <a:solidFill>
                  <a:schemeClr val="bg1"/>
                </a:solidFill>
                <a:latin typeface="Poppins Light" pitchFamily="2" charset="77"/>
                <a:cs typeface="Poppins Light" pitchFamily="2" charset="77"/>
              </a:rPr>
              <a:t>     collected during the interview process</a:t>
            </a: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r>
              <a:rPr lang="en-GB" sz="1400">
                <a:solidFill>
                  <a:schemeClr val="bg1"/>
                </a:solidFill>
                <a:latin typeface="Poppins Light" pitchFamily="2" charset="77"/>
                <a:cs typeface="Poppins Light" pitchFamily="2" charset="77"/>
              </a:rPr>
              <a:t>Share “good news” of how the process is improving and ensure feedback loops </a:t>
            </a:r>
          </a:p>
          <a:p>
            <a:r>
              <a:rPr lang="en-GB" sz="1400">
                <a:solidFill>
                  <a:schemeClr val="bg1"/>
                </a:solidFill>
                <a:latin typeface="Poppins Light" pitchFamily="2" charset="77"/>
                <a:cs typeface="Poppins Light" pitchFamily="2" charset="77"/>
              </a:rPr>
              <a:t>      are in place until fully adopted</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5A6A0372-E18D-D6F3-89EC-2B77D1728A3F}"/>
                  </a:ext>
                </a:extLst>
              </p:cNvPr>
              <p:cNvGraphicFramePr>
                <a:graphicFrameLocks noChangeAspect="1"/>
              </p:cNvGraphicFramePr>
              <p:nvPr>
                <p:extLst>
                  <p:ext uri="{D42A27DB-BD31-4B8C-83A1-F6EECF244321}">
                    <p14:modId xmlns:p14="http://schemas.microsoft.com/office/powerpoint/2010/main" val="4220236175"/>
                  </p:ext>
                </p:extLst>
              </p:nvPr>
            </p:nvGraphicFramePr>
            <p:xfrm>
              <a:off x="8769096" y="4866692"/>
              <a:ext cx="3048000" cy="1714500"/>
            </p:xfrm>
            <a:graphic>
              <a:graphicData uri="http://schemas.microsoft.com/office/powerpoint/2016/sectionzoom">
                <psez:sectionZm>
                  <psez:sectionZmObj sectionId="{94B77607-DFB7-42A2-9DF8-A30BB7AFF2EF}">
                    <psez:zmPr id="{8C219396-E800-43FA-8F79-891950275A6F}"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5" name="Section Zoom 4">
                <a:hlinkClick r:id="rId11" action="ppaction://hlinksldjump"/>
                <a:extLst>
                  <a:ext uri="{FF2B5EF4-FFF2-40B4-BE49-F238E27FC236}">
                    <a16:creationId xmlns:a16="http://schemas.microsoft.com/office/drawing/2014/main" id="{5A6A0372-E18D-D6F3-89EC-2B77D1728A3F}"/>
                  </a:ext>
                </a:extLst>
              </p:cNvPr>
              <p:cNvPicPr>
                <a:picLocks noGrp="1" noRot="1" noChangeAspect="1" noMove="1" noResize="1" noEditPoints="1" noAdjustHandles="1" noChangeArrowheads="1" noChangeShapeType="1"/>
              </p:cNvPicPr>
              <p:nvPr/>
            </p:nvPicPr>
            <p:blipFill>
              <a:blip r:embed="rId12"/>
              <a:stretch>
                <a:fillRect/>
              </a:stretch>
            </p:blipFill>
            <p:spPr>
              <a:xfrm>
                <a:off x="8769096" y="4866692"/>
                <a:ext cx="3048000" cy="1714500"/>
              </a:xfrm>
              <a:prstGeom prst="rect">
                <a:avLst/>
              </a:prstGeom>
              <a:ln w="3175">
                <a:solidFill>
                  <a:prstClr val="ltGray"/>
                </a:solidFill>
              </a:ln>
            </p:spPr>
          </p:pic>
        </mc:Fallback>
      </mc:AlternateContent>
      <p:sp>
        <p:nvSpPr>
          <p:cNvPr id="7" name="TextBox 1">
            <a:extLst>
              <a:ext uri="{FF2B5EF4-FFF2-40B4-BE49-F238E27FC236}">
                <a16:creationId xmlns:a16="http://schemas.microsoft.com/office/drawing/2014/main" id="{35A0235B-9980-408B-11FD-B0B1C1656080}"/>
              </a:ext>
            </a:extLst>
          </p:cNvPr>
          <p:cNvSpPr txBox="1"/>
          <p:nvPr/>
        </p:nvSpPr>
        <p:spPr>
          <a:xfrm rot="20756024">
            <a:off x="7931951" y="4223236"/>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8" name="Graphic 1" descr="Arrow: Counter-clockwise curve">
            <a:extLst>
              <a:ext uri="{FF2B5EF4-FFF2-40B4-BE49-F238E27FC236}">
                <a16:creationId xmlns:a16="http://schemas.microsoft.com/office/drawing/2014/main" id="{9459255A-4EE9-3A8F-1AD3-0B38D895F3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393061" flipH="1">
            <a:off x="8409839" y="4424490"/>
            <a:ext cx="536804" cy="645608"/>
          </a:xfrm>
          <a:prstGeom prst="rect">
            <a:avLst/>
          </a:prstGeom>
        </p:spPr>
      </p:pic>
      <p:sp>
        <p:nvSpPr>
          <p:cNvPr id="10" name="TextBox 9">
            <a:extLst>
              <a:ext uri="{FF2B5EF4-FFF2-40B4-BE49-F238E27FC236}">
                <a16:creationId xmlns:a16="http://schemas.microsoft.com/office/drawing/2014/main" id="{ECF0B3A4-697B-6F82-82AB-93EE186FBA85}"/>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15</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60037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352905" y="1574243"/>
            <a:ext cx="9421569" cy="8032968"/>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1</a:t>
            </a:r>
            <a:r>
              <a:rPr lang="en-GB" sz="1400" b="1">
                <a:solidFill>
                  <a:schemeClr val="bg1"/>
                </a:solidFill>
                <a:latin typeface="Poppins Light" pitchFamily="2" charset="77"/>
                <a:cs typeface="Poppins Light" pitchFamily="2" charset="77"/>
              </a:rPr>
              <a:t>. Repeating the optimisation methodology across your process framework</a:t>
            </a:r>
          </a:p>
          <a:p>
            <a:r>
              <a:rPr lang="en-GB" sz="1400" i="1">
                <a:solidFill>
                  <a:schemeClr val="bg1"/>
                </a:solidFill>
                <a:latin typeface="Poppins Light" pitchFamily="2" charset="77"/>
                <a:cs typeface="Poppins Light" pitchFamily="2" charset="77"/>
              </a:rPr>
              <a:t>Which order? </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How do we prioritise processes for discovery for optimisation?</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Do we complete an end to end “to-be” process development and delivery </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before moving to the next?</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Do we complete optimisation discovery across whole landscape before redesign? </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Do we layer and complete in parallel? </a:t>
            </a:r>
          </a:p>
          <a:p>
            <a:endParaRPr lang="en-GB" sz="1400">
              <a:solidFill>
                <a:schemeClr val="bg1"/>
              </a:solidFill>
              <a:latin typeface="Poppins Light" pitchFamily="2" charset="77"/>
              <a:cs typeface="Poppins Light" pitchFamily="2" charset="77"/>
            </a:endParaRPr>
          </a:p>
          <a:p>
            <a:r>
              <a:rPr lang="en-GB" sz="1400" b="1">
                <a:solidFill>
                  <a:schemeClr val="bg1"/>
                </a:solidFill>
                <a:latin typeface="Poppins Light" pitchFamily="2" charset="77"/>
                <a:cs typeface="Poppins Light" pitchFamily="2" charset="77"/>
              </a:rPr>
              <a:t>2. Process Excellence Maturity </a:t>
            </a:r>
          </a:p>
          <a:p>
            <a:r>
              <a:rPr lang="en-GB" sz="1400" i="1">
                <a:solidFill>
                  <a:schemeClr val="bg1"/>
                </a:solidFill>
                <a:latin typeface="Poppins Light" pitchFamily="2" charset="77"/>
                <a:cs typeface="Poppins Light" pitchFamily="2" charset="77"/>
              </a:rPr>
              <a:t>Where do you see your PEX maturity and when? </a:t>
            </a:r>
          </a:p>
          <a:p>
            <a:pPr marL="171450" indent="-171450">
              <a:buFont typeface="Arial" panose="020B0604020202020204" pitchFamily="34" charset="0"/>
              <a:buChar char="•"/>
            </a:pPr>
            <a:r>
              <a:rPr lang="en-GB" sz="1200">
                <a:solidFill>
                  <a:schemeClr val="bg1"/>
                </a:solidFill>
                <a:latin typeface="Poppins Light" pitchFamily="2" charset="77"/>
                <a:cs typeface="Poppins Light" pitchFamily="2" charset="77"/>
              </a:rPr>
              <a:t>We have completed a high-level assessment of your process excellence </a:t>
            </a:r>
          </a:p>
          <a:p>
            <a:r>
              <a:rPr lang="en-GB" sz="1200">
                <a:solidFill>
                  <a:schemeClr val="bg1"/>
                </a:solidFill>
                <a:latin typeface="Poppins Light" pitchFamily="2" charset="77"/>
                <a:cs typeface="Poppins Light" pitchFamily="2" charset="77"/>
              </a:rPr>
              <a:t>      maturity and provided guidance on how this can be grown – apex, p60</a:t>
            </a:r>
          </a:p>
          <a:p>
            <a:endParaRPr lang="en-GB" sz="1400">
              <a:solidFill>
                <a:schemeClr val="bg1"/>
              </a:solidFill>
              <a:latin typeface="Poppins Light" pitchFamily="2" charset="77"/>
              <a:cs typeface="Poppins Light" pitchFamily="2" charset="77"/>
            </a:endParaRPr>
          </a:p>
          <a:p>
            <a:r>
              <a:rPr lang="en-GB" sz="1400" b="1">
                <a:solidFill>
                  <a:schemeClr val="bg1"/>
                </a:solidFill>
                <a:latin typeface="Poppins Light" pitchFamily="2" charset="77"/>
                <a:cs typeface="Poppins Light" pitchFamily="2" charset="77"/>
              </a:rPr>
              <a:t>3. Governance &amp; Optimisation Delivery</a:t>
            </a:r>
          </a:p>
          <a:p>
            <a:r>
              <a:rPr lang="en-GB" sz="1400" i="1">
                <a:solidFill>
                  <a:schemeClr val="bg1"/>
                </a:solidFill>
                <a:latin typeface="Poppins Light" pitchFamily="2" charset="77"/>
                <a:cs typeface="Poppins Light" pitchFamily="2" charset="77"/>
              </a:rPr>
              <a:t>Self sufficient versus process partnership?</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Self sufficient - Training/ upskilling of internal colleagues to be able to perform </a:t>
            </a:r>
          </a:p>
          <a:p>
            <a:r>
              <a:rPr lang="en-GB" sz="1200">
                <a:solidFill>
                  <a:schemeClr val="bg1"/>
                </a:solidFill>
                <a:latin typeface="Poppins Light" pitchFamily="2" charset="77"/>
                <a:cs typeface="Poppins Light" pitchFamily="2" charset="77"/>
              </a:rPr>
              <a:t>       assessments &amp; deliver optimisation</a:t>
            </a:r>
          </a:p>
          <a:p>
            <a:pPr marL="285750" indent="-285750">
              <a:buFont typeface="Arial" panose="020B0604020202020204" pitchFamily="34" charset="0"/>
              <a:buChar char="•"/>
            </a:pPr>
            <a:r>
              <a:rPr lang="en-GB" sz="1200">
                <a:solidFill>
                  <a:schemeClr val="bg1"/>
                </a:solidFill>
                <a:latin typeface="Poppins Light" pitchFamily="2" charset="77"/>
                <a:cs typeface="Poppins Light" pitchFamily="2" charset="77"/>
              </a:rPr>
              <a:t>Digital Transformation partner – Creating a collaborative process centre of excellence </a:t>
            </a:r>
          </a:p>
          <a:p>
            <a:r>
              <a:rPr lang="en-GB" sz="1200">
                <a:solidFill>
                  <a:schemeClr val="bg1"/>
                </a:solidFill>
                <a:latin typeface="Poppins Light" pitchFamily="2" charset="77"/>
                <a:cs typeface="Poppins Light" pitchFamily="2" charset="77"/>
              </a:rPr>
              <a:t>       (CoE), centralising and governing process documentation &amp; optimisation</a:t>
            </a:r>
          </a:p>
          <a:p>
            <a:pPr marL="628650" lvl="1" indent="-171450">
              <a:buFont typeface="Arial" panose="020B0604020202020204" pitchFamily="34" charset="0"/>
              <a:buChar char="•"/>
            </a:pPr>
            <a:r>
              <a:rPr lang="en-GB" sz="1200">
                <a:solidFill>
                  <a:schemeClr val="bg1"/>
                </a:solidFill>
                <a:latin typeface="Poppins Light" pitchFamily="2" charset="77"/>
                <a:cs typeface="Poppins Light" pitchFamily="2" charset="77"/>
              </a:rPr>
              <a:t>Bringing together areas of the business to identify, discuss, prioritise and approve </a:t>
            </a:r>
          </a:p>
          <a:p>
            <a:pPr lvl="1"/>
            <a:r>
              <a:rPr lang="en-GB" sz="1200">
                <a:solidFill>
                  <a:schemeClr val="bg1"/>
                </a:solidFill>
                <a:latin typeface="Poppins Light" pitchFamily="2" charset="77"/>
                <a:cs typeface="Poppins Light" pitchFamily="2" charset="77"/>
              </a:rPr>
              <a:t>    optimisation </a:t>
            </a:r>
          </a:p>
          <a:p>
            <a:pPr marL="628650" lvl="1" indent="-171450">
              <a:buFont typeface="Arial" panose="020B0604020202020204" pitchFamily="34" charset="0"/>
              <a:buChar char="•"/>
            </a:pPr>
            <a:r>
              <a:rPr lang="en-GB" sz="1200">
                <a:solidFill>
                  <a:schemeClr val="bg1"/>
                </a:solidFill>
                <a:latin typeface="Poppins Light" pitchFamily="2" charset="77"/>
                <a:cs typeface="Poppins Light" pitchFamily="2" charset="77"/>
              </a:rPr>
              <a:t>Automation partner to elevate efficiencies tactically &amp; strategically</a:t>
            </a:r>
          </a:p>
          <a:p>
            <a:pPr marL="628650" lvl="1" indent="-171450">
              <a:buFont typeface="Arial" panose="020B0604020202020204" pitchFamily="34" charset="0"/>
              <a:buChar char="•"/>
            </a:pPr>
            <a:r>
              <a:rPr lang="en-GB" sz="1200">
                <a:solidFill>
                  <a:schemeClr val="bg1"/>
                </a:solidFill>
                <a:latin typeface="Poppins Light" pitchFamily="2" charset="77"/>
                <a:cs typeface="Poppins Light" pitchFamily="2" charset="77"/>
              </a:rPr>
              <a:t>Measuring, tracking and continuously improving process performance</a:t>
            </a:r>
          </a:p>
          <a:p>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9" name="Title 1">
            <a:extLst>
              <a:ext uri="{FF2B5EF4-FFF2-40B4-BE49-F238E27FC236}">
                <a16:creationId xmlns:a16="http://schemas.microsoft.com/office/drawing/2014/main" id="{98D94097-4BDD-ED64-7C46-364DC30488E2}"/>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Wider Next Steps</a:t>
            </a:r>
            <a:endParaRPr lang="en-GB" b="1">
              <a:solidFill>
                <a:schemeClr val="bg1"/>
              </a:solidFill>
              <a:latin typeface="Poppins Semi bold"/>
            </a:endParaRPr>
          </a:p>
        </p:txBody>
      </p:sp>
      <p:pic>
        <p:nvPicPr>
          <p:cNvPr id="1026" name="Picture 2">
            <a:extLst>
              <a:ext uri="{FF2B5EF4-FFF2-40B4-BE49-F238E27FC236}">
                <a16:creationId xmlns:a16="http://schemas.microsoft.com/office/drawing/2014/main" id="{C38BB093-5303-F72E-EF02-8106E96CCE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4916" y="1566796"/>
            <a:ext cx="3895725"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41FD3EB5-663A-7D52-5260-4623C1C44BC2}"/>
                  </a:ext>
                </a:extLst>
              </p:cNvPr>
              <p:cNvGraphicFramePr>
                <a:graphicFrameLocks noChangeAspect="1"/>
              </p:cNvGraphicFramePr>
              <p:nvPr>
                <p:extLst>
                  <p:ext uri="{D42A27DB-BD31-4B8C-83A1-F6EECF244321}">
                    <p14:modId xmlns:p14="http://schemas.microsoft.com/office/powerpoint/2010/main" val="3194913375"/>
                  </p:ext>
                </p:extLst>
              </p:nvPr>
            </p:nvGraphicFramePr>
            <p:xfrm>
              <a:off x="8050491" y="4659439"/>
              <a:ext cx="3311246" cy="1862576"/>
            </p:xfrm>
            <a:graphic>
              <a:graphicData uri="http://schemas.microsoft.com/office/powerpoint/2016/sectionzoom">
                <psez:sectionZm>
                  <psez:sectionZmObj sectionId="{306111DB-CC6E-4E44-B340-5E58EC0F0ED4}">
                    <psez:zmPr id="{2560E3D5-54FA-4D18-A017-00FB1784A763}" transitionDur="1000">
                      <p166:blipFill xmlns:p166="http://schemas.microsoft.com/office/powerpoint/2016/6/main">
                        <a:blip r:embed="rId6"/>
                        <a:stretch>
                          <a:fillRect/>
                        </a:stretch>
                      </p166:blipFill>
                      <p166:spPr xmlns:p166="http://schemas.microsoft.com/office/powerpoint/2016/6/main">
                        <a:xfrm>
                          <a:off x="0" y="0"/>
                          <a:ext cx="3311246" cy="1862576"/>
                        </a:xfrm>
                        <a:prstGeom prst="rect">
                          <a:avLst/>
                        </a:prstGeom>
                        <a:ln w="3175">
                          <a:solidFill>
                            <a:prstClr val="ltGray"/>
                          </a:solidFill>
                        </a:ln>
                      </p166:spPr>
                    </psez:zmPr>
                  </psez:sectionZmObj>
                </psez:sectionZm>
              </a:graphicData>
            </a:graphic>
          </p:graphicFrame>
        </mc:Choice>
        <mc:Fallback xmlns="">
          <p:pic>
            <p:nvPicPr>
              <p:cNvPr id="3" name="Section Zoom 2">
                <a:hlinkClick r:id="rId7" action="ppaction://hlinksldjump"/>
                <a:extLst>
                  <a:ext uri="{FF2B5EF4-FFF2-40B4-BE49-F238E27FC236}">
                    <a16:creationId xmlns:a16="http://schemas.microsoft.com/office/drawing/2014/main" id="{41FD3EB5-663A-7D52-5260-4623C1C44BC2}"/>
                  </a:ext>
                </a:extLst>
              </p:cNvPr>
              <p:cNvPicPr>
                <a:picLocks noGrp="1" noRot="1" noChangeAspect="1" noMove="1" noResize="1" noEditPoints="1" noAdjustHandles="1" noChangeArrowheads="1" noChangeShapeType="1"/>
              </p:cNvPicPr>
              <p:nvPr/>
            </p:nvPicPr>
            <p:blipFill>
              <a:blip r:embed="rId8"/>
              <a:stretch>
                <a:fillRect/>
              </a:stretch>
            </p:blipFill>
            <p:spPr>
              <a:xfrm>
                <a:off x="8050491" y="4659439"/>
                <a:ext cx="3311246" cy="1862576"/>
              </a:xfrm>
              <a:prstGeom prst="rect">
                <a:avLst/>
              </a:prstGeom>
              <a:ln w="3175">
                <a:solidFill>
                  <a:prstClr val="ltGray"/>
                </a:solidFill>
              </a:ln>
            </p:spPr>
          </p:pic>
        </mc:Fallback>
      </mc:AlternateContent>
      <p:sp>
        <p:nvSpPr>
          <p:cNvPr id="5" name="TextBox 4">
            <a:extLst>
              <a:ext uri="{FF2B5EF4-FFF2-40B4-BE49-F238E27FC236}">
                <a16:creationId xmlns:a16="http://schemas.microsoft.com/office/drawing/2014/main" id="{08763553-E04C-B5E9-2C4D-4E240F6D6360}"/>
              </a:ext>
            </a:extLst>
          </p:cNvPr>
          <p:cNvSpPr txBox="1"/>
          <p:nvPr/>
        </p:nvSpPr>
        <p:spPr>
          <a:xfrm>
            <a:off x="933254" y="1051426"/>
            <a:ext cx="6777872" cy="553998"/>
          </a:xfrm>
          <a:prstGeom prst="rect">
            <a:avLst/>
          </a:prstGeom>
          <a:noFill/>
        </p:spPr>
        <p:txBody>
          <a:bodyPr wrap="square" rtlCol="0">
            <a:spAutoFit/>
          </a:bodyPr>
          <a:lstStyle/>
          <a:p>
            <a:r>
              <a:rPr lang="en-GB" sz="1200">
                <a:solidFill>
                  <a:schemeClr val="bg1"/>
                </a:solidFill>
                <a:latin typeface="Poppins Light" pitchFamily="2" charset="77"/>
                <a:cs typeface="Poppins Light" pitchFamily="2" charset="77"/>
              </a:rPr>
              <a:t>There is discussion needed over next steps regarding your wider process landscape:</a:t>
            </a:r>
          </a:p>
          <a:p>
            <a:endParaRPr lang="en-GB"/>
          </a:p>
        </p:txBody>
      </p:sp>
      <p:sp>
        <p:nvSpPr>
          <p:cNvPr id="6" name="TextBox 1">
            <a:extLst>
              <a:ext uri="{FF2B5EF4-FFF2-40B4-BE49-F238E27FC236}">
                <a16:creationId xmlns:a16="http://schemas.microsoft.com/office/drawing/2014/main" id="{1776CCA9-2AC4-F51A-183F-54A48EBE97F8}"/>
              </a:ext>
            </a:extLst>
          </p:cNvPr>
          <p:cNvSpPr txBox="1"/>
          <p:nvPr/>
        </p:nvSpPr>
        <p:spPr>
          <a:xfrm rot="20756024">
            <a:off x="7043123" y="4043544"/>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7" name="Graphic 1" descr="Arrow: Counter-clockwise curve">
            <a:extLst>
              <a:ext uri="{FF2B5EF4-FFF2-40B4-BE49-F238E27FC236}">
                <a16:creationId xmlns:a16="http://schemas.microsoft.com/office/drawing/2014/main" id="{08A62A13-28D8-9A97-F20B-62C75CC6E8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393061" flipH="1">
            <a:off x="7692401" y="4224539"/>
            <a:ext cx="536804" cy="645608"/>
          </a:xfrm>
          <a:prstGeom prst="rect">
            <a:avLst/>
          </a:prstGeom>
        </p:spPr>
      </p:pic>
      <p:sp>
        <p:nvSpPr>
          <p:cNvPr id="8" name="TextBox 7">
            <a:extLst>
              <a:ext uri="{FF2B5EF4-FFF2-40B4-BE49-F238E27FC236}">
                <a16:creationId xmlns:a16="http://schemas.microsoft.com/office/drawing/2014/main" id="{46148933-9830-0AC6-C1B5-A605110E9771}"/>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16</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4004234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89298-2820-2DE0-7B75-3000926E51B3}"/>
              </a:ext>
            </a:extLst>
          </p:cNvPr>
          <p:cNvSpPr>
            <a:spLocks noGrp="1"/>
          </p:cNvSpPr>
          <p:nvPr>
            <p:ph type="body" sz="quarter" idx="10"/>
          </p:nvPr>
        </p:nvSpPr>
        <p:spPr>
          <a:xfrm>
            <a:off x="429858" y="4019102"/>
            <a:ext cx="5345723" cy="447302"/>
          </a:xfrm>
        </p:spPr>
        <p:txBody>
          <a:bodyPr/>
          <a:lstStyle/>
          <a:p>
            <a:r>
              <a:rPr lang="en-US"/>
              <a:t>Detailed review</a:t>
            </a:r>
          </a:p>
        </p:txBody>
      </p:sp>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5931" y="302747"/>
            <a:ext cx="447675" cy="762000"/>
          </a:xfrm>
          <a:prstGeom prst="rect">
            <a:avLst/>
          </a:prstGeom>
        </p:spPr>
      </p:pic>
      <p:sp>
        <p:nvSpPr>
          <p:cNvPr id="2" name="TextBox 1">
            <a:extLst>
              <a:ext uri="{FF2B5EF4-FFF2-40B4-BE49-F238E27FC236}">
                <a16:creationId xmlns:a16="http://schemas.microsoft.com/office/drawing/2014/main" id="{2F2B0EA7-571E-E3F8-7C68-0D41A179BF4E}"/>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17</a:t>
            </a:fld>
            <a:endParaRPr lang="en-US" sz="1000" b="1">
              <a:solidFill>
                <a:srgbClr val="FFFFFF"/>
              </a:solidFill>
              <a:latin typeface="Century Gothic" panose="020B0502020202020204" pitchFamily="34" charset="0"/>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7C37D33-6629-6B5F-6655-41C36C8941E7}"/>
                  </a:ext>
                </a:extLst>
              </p:cNvPr>
              <p:cNvGraphicFramePr>
                <a:graphicFrameLocks noChangeAspect="1"/>
              </p:cNvGraphicFramePr>
              <p:nvPr>
                <p:extLst>
                  <p:ext uri="{D42A27DB-BD31-4B8C-83A1-F6EECF244321}">
                    <p14:modId xmlns:p14="http://schemas.microsoft.com/office/powerpoint/2010/main" val="957932351"/>
                  </p:ext>
                </p:extLst>
              </p:nvPr>
            </p:nvGraphicFramePr>
            <p:xfrm>
              <a:off x="8257032" y="4665726"/>
              <a:ext cx="3048000" cy="1714500"/>
            </p:xfrm>
            <a:graphic>
              <a:graphicData uri="http://schemas.microsoft.com/office/powerpoint/2016/slidezoom">
                <pslz:sldZm>
                  <pslz:sldZmObj sldId="2134959939" cId="394228627">
                    <pslz:zmPr id="{41AFA63C-DBBB-49F3-8C23-9ED77713134C}"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B7C37D33-6629-6B5F-6655-41C36C8941E7}"/>
                  </a:ext>
                </a:extLst>
              </p:cNvPr>
              <p:cNvPicPr>
                <a:picLocks noGrp="1" noRot="1" noChangeAspect="1" noMove="1" noResize="1" noEditPoints="1" noAdjustHandles="1" noChangeArrowheads="1" noChangeShapeType="1"/>
              </p:cNvPicPr>
              <p:nvPr/>
            </p:nvPicPr>
            <p:blipFill>
              <a:blip r:embed="rId5"/>
              <a:stretch>
                <a:fillRect/>
              </a:stretch>
            </p:blipFill>
            <p:spPr>
              <a:xfrm>
                <a:off x="8257032" y="4665726"/>
                <a:ext cx="3048000" cy="1714500"/>
              </a:xfrm>
              <a:prstGeom prst="rect">
                <a:avLst/>
              </a:prstGeom>
              <a:ln w="3175">
                <a:solidFill>
                  <a:prstClr val="ltGray"/>
                </a:solidFill>
              </a:ln>
            </p:spPr>
          </p:pic>
        </mc:Fallback>
      </mc:AlternateContent>
      <p:sp>
        <p:nvSpPr>
          <p:cNvPr id="7" name="TextBox 1">
            <a:extLst>
              <a:ext uri="{FF2B5EF4-FFF2-40B4-BE49-F238E27FC236}">
                <a16:creationId xmlns:a16="http://schemas.microsoft.com/office/drawing/2014/main" id="{666B526D-FCC6-F419-7E25-1F8CF5264CD0}"/>
              </a:ext>
            </a:extLst>
          </p:cNvPr>
          <p:cNvSpPr txBox="1"/>
          <p:nvPr/>
        </p:nvSpPr>
        <p:spPr>
          <a:xfrm rot="20756024">
            <a:off x="7043123" y="4043544"/>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8" name="Graphic 1" descr="Arrow: Counter-clockwise curve">
            <a:extLst>
              <a:ext uri="{FF2B5EF4-FFF2-40B4-BE49-F238E27FC236}">
                <a16:creationId xmlns:a16="http://schemas.microsoft.com/office/drawing/2014/main" id="{D91C8EFD-4B8E-A42E-505F-034B47AB26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393061" flipH="1">
            <a:off x="7692401" y="4224539"/>
            <a:ext cx="536804" cy="645608"/>
          </a:xfrm>
          <a:prstGeom prst="rect">
            <a:avLst/>
          </a:prstGeom>
        </p:spPr>
      </p:pic>
    </p:spTree>
    <p:extLst>
      <p:ext uri="{BB962C8B-B14F-4D97-AF65-F5344CB8AC3E}">
        <p14:creationId xmlns:p14="http://schemas.microsoft.com/office/powerpoint/2010/main" val="227710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9022-AF92-BF94-21F2-6F1F8ED51CC4}"/>
              </a:ext>
            </a:extLst>
          </p:cNvPr>
          <p:cNvSpPr>
            <a:spLocks noGrp="1"/>
          </p:cNvSpPr>
          <p:nvPr>
            <p:ph type="title"/>
          </p:nvPr>
        </p:nvSpPr>
        <p:spPr/>
        <p:txBody>
          <a:bodyPr/>
          <a:lstStyle/>
          <a:p>
            <a:pPr marR="0" lvl="0" defTabSz="914400" eaLnBrk="1" fontAlgn="auto" latinLnBrk="0" hangingPunct="1">
              <a:lnSpc>
                <a:spcPct val="100000"/>
              </a:lnSpc>
              <a:spcBef>
                <a:spcPts val="0"/>
              </a:spcBef>
              <a:spcAft>
                <a:spcPts val="0"/>
              </a:spcAft>
              <a:buClrTx/>
              <a:buSzTx/>
              <a:tabLst/>
              <a:defRPr/>
            </a:pPr>
            <a:r>
              <a:rPr kumimoji="0" lang="en-GB" sz="2600" b="0" i="0" u="none" strike="noStrike" kern="0" cap="none" spc="0" normalizeH="0" baseline="0" noProof="0">
                <a:ln>
                  <a:noFill/>
                </a:ln>
                <a:solidFill>
                  <a:srgbClr val="FFFFFF"/>
                </a:solidFill>
                <a:effectLst/>
                <a:uLnTx/>
                <a:uFillTx/>
                <a:latin typeface="Poppins SemiBold" panose="00000700000000000000" pitchFamily="2" charset="0"/>
                <a:ea typeface="+mn-ea"/>
                <a:cs typeface="Poppins SemiBold" panose="00000700000000000000" pitchFamily="2" charset="0"/>
              </a:rPr>
              <a:t>Complex process with different ways of working</a:t>
            </a:r>
          </a:p>
        </p:txBody>
      </p:sp>
      <p:pic>
        <p:nvPicPr>
          <p:cNvPr id="9" name="Graphic 8">
            <a:extLst>
              <a:ext uri="{FF2B5EF4-FFF2-40B4-BE49-F238E27FC236}">
                <a16:creationId xmlns:a16="http://schemas.microsoft.com/office/drawing/2014/main" id="{27FB1BA1-AB6A-5AFD-8DEF-FB8AE4CD1F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200B3CF6-28F1-29C8-048F-C39B178C56A1}"/>
              </a:ext>
            </a:extLst>
          </p:cNvPr>
          <p:cNvSpPr txBox="1"/>
          <p:nvPr/>
        </p:nvSpPr>
        <p:spPr>
          <a:xfrm>
            <a:off x="364526" y="1752600"/>
            <a:ext cx="10116959" cy="5909310"/>
          </a:xfrm>
          <a:prstGeom prst="rect">
            <a:avLst/>
          </a:prstGeom>
          <a:noFill/>
        </p:spPr>
        <p:txBody>
          <a:bodyPr wrap="square" rtlCol="0">
            <a:spAutoFit/>
          </a:bodyPr>
          <a:lstStyle/>
          <a:p>
            <a:r>
              <a:rPr lang="en-US" sz="1400" b="1">
                <a:solidFill>
                  <a:schemeClr val="bg1"/>
                </a:solidFill>
                <a:latin typeface="Poppins Light" panose="00000400000000000000" pitchFamily="2" charset="0"/>
                <a:cs typeface="Poppins Light" panose="00000400000000000000" pitchFamily="2" charset="0"/>
              </a:rPr>
              <a:t>There are huge differences between the way BTR and PRS properties are processed:</a:t>
            </a:r>
          </a:p>
          <a:p>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Differences in the way information is processed and different systems used between functions, leading to a lot of off system documentation and information transfer/ chasing</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PRS usually runs through a refurbishment process during the move out stage which involves more steps and time taken before a property can be marketed and relet</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Majority of PRS/general works appear to be conducted in the South and therefore a lot of work has been contracted out, whereas in the North steps are carried out internally</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PRS (stabilised) properties, future vacant to move out, is managed by the Service desk with multiple handover points between Portfolio Managers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Some units have their lettings outsourced, leading to less steps processed internally but lack of control over process and customer experience</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Some locations use Kier as a contracting partner and in others there is no localised partnerships, resulting in no SLAs, multiple manual quotes/tenders retrieved and processed and bespoke pricing</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endParaRPr lang="en-GB" sz="140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AEEC6087-FE67-C588-51F4-E766A5E3B977}"/>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 following slides outline the different challenges and inefficiencies found within the process, highlighting the areas for improvement</a:t>
            </a:r>
            <a:endParaRPr lang="en-GB" sz="12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4B500612-97D2-DD6C-C07D-7BE603D28512}"/>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18</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851546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Off System Working</a:t>
            </a:r>
            <a:endParaRPr lang="en-GB" sz="2600">
              <a:latin typeface="Poppins SemiBold" panose="00000700000000000000" pitchFamily="2" charset="0"/>
              <a:cs typeface="Poppins SemiBold" panose="00000700000000000000" pitchFamily="2" charset="0"/>
            </a:endParaRPr>
          </a:p>
        </p:txBody>
      </p:sp>
      <p:sp>
        <p:nvSpPr>
          <p:cNvPr id="6" name="Oval 5">
            <a:extLst>
              <a:ext uri="{FF2B5EF4-FFF2-40B4-BE49-F238E27FC236}">
                <a16:creationId xmlns:a16="http://schemas.microsoft.com/office/drawing/2014/main" id="{958BCD18-F51A-7EE2-2E8A-2FC239D544E8}"/>
              </a:ext>
            </a:extLst>
          </p:cNvPr>
          <p:cNvSpPr/>
          <p:nvPr/>
        </p:nvSpPr>
        <p:spPr>
          <a:xfrm>
            <a:off x="5061606" y="2746291"/>
            <a:ext cx="6469101" cy="395957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C15B4315-5F03-CC5C-6E1D-BD6B3382FFB8}"/>
              </a:ext>
            </a:extLst>
          </p:cNvPr>
          <p:cNvSpPr/>
          <p:nvPr/>
        </p:nvSpPr>
        <p:spPr>
          <a:xfrm>
            <a:off x="4961179" y="1887321"/>
            <a:ext cx="6512187" cy="40213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55480017-F00F-2235-662C-94524F7D7263}"/>
              </a:ext>
            </a:extLst>
          </p:cNvPr>
          <p:cNvCxnSpPr>
            <a:cxnSpLocks/>
            <a:stCxn id="7" idx="0"/>
            <a:endCxn id="7" idx="4"/>
          </p:cNvCxnSpPr>
          <p:nvPr/>
        </p:nvCxnSpPr>
        <p:spPr>
          <a:xfrm>
            <a:off x="8217273" y="1887321"/>
            <a:ext cx="0" cy="4021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E4D43-969E-6E8B-F6C8-2853B8CAFA2F}"/>
              </a:ext>
            </a:extLst>
          </p:cNvPr>
          <p:cNvCxnSpPr>
            <a:cxnSpLocks/>
            <a:stCxn id="7" idx="4"/>
          </p:cNvCxnSpPr>
          <p:nvPr/>
        </p:nvCxnSpPr>
        <p:spPr>
          <a:xfrm flipH="1">
            <a:off x="8217272" y="5908688"/>
            <a:ext cx="1" cy="7971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398C14-C672-4678-893B-A9AFC44ACFE3}"/>
              </a:ext>
            </a:extLst>
          </p:cNvPr>
          <p:cNvSpPr txBox="1"/>
          <p:nvPr/>
        </p:nvSpPr>
        <p:spPr>
          <a:xfrm>
            <a:off x="10984517" y="1707955"/>
            <a:ext cx="920037" cy="369332"/>
          </a:xfrm>
          <a:prstGeom prst="rect">
            <a:avLst/>
          </a:prstGeom>
          <a:noFill/>
        </p:spPr>
        <p:txBody>
          <a:bodyPr wrap="square" rtlCol="0">
            <a:spAutoFit/>
          </a:bodyPr>
          <a:lstStyle/>
          <a:p>
            <a:r>
              <a:rPr lang="en-US" b="1">
                <a:solidFill>
                  <a:schemeClr val="bg1"/>
                </a:solidFill>
                <a:latin typeface="Poppins SemiBold" panose="00000700000000000000" pitchFamily="2" charset="0"/>
                <a:cs typeface="Poppins SemiBold" panose="00000700000000000000" pitchFamily="2" charset="0"/>
              </a:rPr>
              <a:t>PRS</a:t>
            </a:r>
            <a:endParaRPr lang="en-GB" b="1">
              <a:solidFill>
                <a:schemeClr val="bg1"/>
              </a:solidFill>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41822608-CE46-B1D7-D051-944DB0136BA0}"/>
              </a:ext>
            </a:extLst>
          </p:cNvPr>
          <p:cNvSpPr txBox="1"/>
          <p:nvPr/>
        </p:nvSpPr>
        <p:spPr>
          <a:xfrm>
            <a:off x="11269676" y="6125568"/>
            <a:ext cx="725262" cy="369332"/>
          </a:xfrm>
          <a:prstGeom prst="rect">
            <a:avLst/>
          </a:prstGeom>
          <a:noFill/>
        </p:spPr>
        <p:txBody>
          <a:bodyPr wrap="square" rtlCol="0">
            <a:spAutoFit/>
          </a:bodyPr>
          <a:lstStyle/>
          <a:p>
            <a:r>
              <a:rPr lang="en-US" b="1">
                <a:solidFill>
                  <a:schemeClr val="bg1"/>
                </a:solidFill>
                <a:latin typeface="Poppins SemiBold" panose="00000700000000000000" pitchFamily="2" charset="0"/>
                <a:cs typeface="Poppins SemiBold" panose="00000700000000000000" pitchFamily="2" charset="0"/>
              </a:rPr>
              <a:t>BTR</a:t>
            </a:r>
            <a:endParaRPr lang="en-GB" b="1">
              <a:solidFill>
                <a:schemeClr val="bg1"/>
              </a:solidFill>
              <a:latin typeface="Poppins SemiBold" panose="00000700000000000000" pitchFamily="2" charset="0"/>
              <a:cs typeface="Poppins SemiBold" panose="00000700000000000000" pitchFamily="2" charset="0"/>
            </a:endParaRPr>
          </a:p>
        </p:txBody>
      </p:sp>
      <p:sp>
        <p:nvSpPr>
          <p:cNvPr id="15" name="TextBox 14">
            <a:extLst>
              <a:ext uri="{FF2B5EF4-FFF2-40B4-BE49-F238E27FC236}">
                <a16:creationId xmlns:a16="http://schemas.microsoft.com/office/drawing/2014/main" id="{DA4D9B36-810B-EC75-2F38-3FDD1EF45114}"/>
              </a:ext>
            </a:extLst>
          </p:cNvPr>
          <p:cNvSpPr txBox="1"/>
          <p:nvPr/>
        </p:nvSpPr>
        <p:spPr>
          <a:xfrm>
            <a:off x="5712987" y="1613927"/>
            <a:ext cx="686186" cy="276999"/>
          </a:xfrm>
          <a:prstGeom prst="rect">
            <a:avLst/>
          </a:prstGeom>
          <a:noFill/>
        </p:spPr>
        <p:txBody>
          <a:bodyPr wrap="square" rtlCol="0">
            <a:spAutoFit/>
          </a:bodyPr>
          <a:lstStyle/>
          <a:p>
            <a:r>
              <a:rPr lang="en-US" sz="1200" b="1">
                <a:solidFill>
                  <a:schemeClr val="bg1"/>
                </a:solidFill>
                <a:latin typeface="Poppins SemiBold" panose="00000700000000000000" pitchFamily="2" charset="0"/>
                <a:cs typeface="Poppins SemiBold" panose="00000700000000000000" pitchFamily="2" charset="0"/>
              </a:rPr>
              <a:t>North</a:t>
            </a:r>
            <a:endParaRPr lang="en-GB" sz="1200" b="1">
              <a:solidFill>
                <a:schemeClr val="bg1"/>
              </a:solidFill>
              <a:latin typeface="Poppins SemiBold" panose="00000700000000000000" pitchFamily="2" charset="0"/>
              <a:cs typeface="Poppins SemiBold" panose="00000700000000000000" pitchFamily="2" charset="0"/>
            </a:endParaRPr>
          </a:p>
        </p:txBody>
      </p:sp>
      <p:sp>
        <p:nvSpPr>
          <p:cNvPr id="16" name="TextBox 15">
            <a:extLst>
              <a:ext uri="{FF2B5EF4-FFF2-40B4-BE49-F238E27FC236}">
                <a16:creationId xmlns:a16="http://schemas.microsoft.com/office/drawing/2014/main" id="{4A5FF2CF-E412-A361-2A88-F703EB421BD0}"/>
              </a:ext>
            </a:extLst>
          </p:cNvPr>
          <p:cNvSpPr txBox="1"/>
          <p:nvPr/>
        </p:nvSpPr>
        <p:spPr>
          <a:xfrm>
            <a:off x="9313562" y="1497274"/>
            <a:ext cx="721812" cy="276999"/>
          </a:xfrm>
          <a:prstGeom prst="rect">
            <a:avLst/>
          </a:prstGeom>
          <a:noFill/>
        </p:spPr>
        <p:txBody>
          <a:bodyPr wrap="square" rtlCol="0">
            <a:spAutoFit/>
          </a:bodyPr>
          <a:lstStyle/>
          <a:p>
            <a:r>
              <a:rPr lang="en-US" sz="1200" b="1">
                <a:solidFill>
                  <a:schemeClr val="bg1"/>
                </a:solidFill>
                <a:latin typeface="Poppins SemiBold" panose="00000700000000000000" pitchFamily="2" charset="0"/>
                <a:cs typeface="Poppins SemiBold" panose="00000700000000000000" pitchFamily="2" charset="0"/>
              </a:rPr>
              <a:t>South</a:t>
            </a:r>
            <a:endParaRPr lang="en-GB" sz="1200" b="1">
              <a:solidFill>
                <a:schemeClr val="bg1"/>
              </a:solidFill>
              <a:latin typeface="Poppins SemiBold" panose="00000700000000000000" pitchFamily="2" charset="0"/>
              <a:cs typeface="Poppins SemiBold" panose="00000700000000000000" pitchFamily="2" charset="0"/>
            </a:endParaRPr>
          </a:p>
        </p:txBody>
      </p:sp>
      <p:sp>
        <p:nvSpPr>
          <p:cNvPr id="17" name="TextBox 16">
            <a:extLst>
              <a:ext uri="{FF2B5EF4-FFF2-40B4-BE49-F238E27FC236}">
                <a16:creationId xmlns:a16="http://schemas.microsoft.com/office/drawing/2014/main" id="{F1B1A4A8-465F-9786-0404-CE1CF2DE9FE9}"/>
              </a:ext>
            </a:extLst>
          </p:cNvPr>
          <p:cNvSpPr txBox="1"/>
          <p:nvPr/>
        </p:nvSpPr>
        <p:spPr>
          <a:xfrm>
            <a:off x="5510608" y="6328446"/>
            <a:ext cx="725262" cy="276999"/>
          </a:xfrm>
          <a:prstGeom prst="rect">
            <a:avLst/>
          </a:prstGeom>
          <a:noFill/>
        </p:spPr>
        <p:txBody>
          <a:bodyPr wrap="square" rtlCol="0">
            <a:spAutoFit/>
          </a:bodyPr>
          <a:lstStyle/>
          <a:p>
            <a:r>
              <a:rPr lang="en-US" sz="1200" b="1">
                <a:solidFill>
                  <a:schemeClr val="bg1"/>
                </a:solidFill>
                <a:latin typeface="Poppins SemiBold" panose="00000700000000000000" pitchFamily="2" charset="0"/>
                <a:cs typeface="Poppins SemiBold" panose="00000700000000000000" pitchFamily="2" charset="0"/>
              </a:rPr>
              <a:t>North</a:t>
            </a:r>
            <a:endParaRPr lang="en-GB" sz="1200" b="1">
              <a:solidFill>
                <a:schemeClr val="bg1"/>
              </a:solidFill>
              <a:latin typeface="Poppins SemiBold" panose="00000700000000000000" pitchFamily="2" charset="0"/>
              <a:cs typeface="Poppins SemiBold" panose="00000700000000000000" pitchFamily="2" charset="0"/>
            </a:endParaRPr>
          </a:p>
        </p:txBody>
      </p:sp>
      <p:sp>
        <p:nvSpPr>
          <p:cNvPr id="18" name="TextBox 17">
            <a:extLst>
              <a:ext uri="{FF2B5EF4-FFF2-40B4-BE49-F238E27FC236}">
                <a16:creationId xmlns:a16="http://schemas.microsoft.com/office/drawing/2014/main" id="{9378D6F0-D9BE-4B1F-906C-EDD73BC89880}"/>
              </a:ext>
            </a:extLst>
          </p:cNvPr>
          <p:cNvSpPr txBox="1"/>
          <p:nvPr/>
        </p:nvSpPr>
        <p:spPr>
          <a:xfrm>
            <a:off x="10133685" y="6494900"/>
            <a:ext cx="725262" cy="276999"/>
          </a:xfrm>
          <a:prstGeom prst="rect">
            <a:avLst/>
          </a:prstGeom>
          <a:noFill/>
        </p:spPr>
        <p:txBody>
          <a:bodyPr wrap="square" rtlCol="0">
            <a:spAutoFit/>
          </a:bodyPr>
          <a:lstStyle/>
          <a:p>
            <a:r>
              <a:rPr lang="en-US" sz="1200" b="1">
                <a:solidFill>
                  <a:schemeClr val="bg1"/>
                </a:solidFill>
                <a:latin typeface="Poppins SemiBold" panose="00000700000000000000" pitchFamily="2" charset="0"/>
                <a:cs typeface="Poppins SemiBold" panose="00000700000000000000" pitchFamily="2" charset="0"/>
              </a:rPr>
              <a:t>South</a:t>
            </a:r>
            <a:endParaRPr lang="en-GB" sz="1200" b="1">
              <a:solidFill>
                <a:schemeClr val="bg1"/>
              </a:solidFill>
              <a:latin typeface="Poppins SemiBold" panose="00000700000000000000" pitchFamily="2" charset="0"/>
              <a:cs typeface="Poppins SemiBold" panose="00000700000000000000" pitchFamily="2" charset="0"/>
            </a:endParaRPr>
          </a:p>
        </p:txBody>
      </p:sp>
      <p:pic>
        <p:nvPicPr>
          <p:cNvPr id="21" name="Graphic 20">
            <a:extLst>
              <a:ext uri="{FF2B5EF4-FFF2-40B4-BE49-F238E27FC236}">
                <a16:creationId xmlns:a16="http://schemas.microsoft.com/office/drawing/2014/main" id="{30CF92C0-5D1B-5A2B-C884-A6DB86B27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22" name="TextBox 21">
            <a:extLst>
              <a:ext uri="{FF2B5EF4-FFF2-40B4-BE49-F238E27FC236}">
                <a16:creationId xmlns:a16="http://schemas.microsoft.com/office/drawing/2014/main" id="{407F70B6-D4BC-1D88-2BA6-7BF429AF0EA4}"/>
              </a:ext>
            </a:extLst>
          </p:cNvPr>
          <p:cNvSpPr txBox="1"/>
          <p:nvPr/>
        </p:nvSpPr>
        <p:spPr>
          <a:xfrm>
            <a:off x="321552" y="1887322"/>
            <a:ext cx="4261601" cy="375487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35+ Documents used across the process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18+ are double keyed/ uploaded into systems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5-10 differences between north and south</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5+ trackers used due to not having access to information/systems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15+ used due to system limitations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10+ used due to no integration between systems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10+ used due to no digitised inputs (paper processing or unstructured inputs)</a:t>
            </a:r>
            <a:endParaRPr lang="en-GB" sz="1400">
              <a:solidFill>
                <a:schemeClr val="bg1"/>
              </a:solidFill>
              <a:latin typeface="Poppins Light" panose="00000400000000000000" pitchFamily="2" charset="0"/>
              <a:cs typeface="Poppins Light" panose="00000400000000000000" pitchFamily="2" charset="0"/>
            </a:endParaRPr>
          </a:p>
        </p:txBody>
      </p:sp>
      <p:sp>
        <p:nvSpPr>
          <p:cNvPr id="23" name="Flowchart: Document 22">
            <a:extLst>
              <a:ext uri="{FF2B5EF4-FFF2-40B4-BE49-F238E27FC236}">
                <a16:creationId xmlns:a16="http://schemas.microsoft.com/office/drawing/2014/main" id="{BBA075C8-F41C-A5A9-EC16-427AC3BA18A2}"/>
              </a:ext>
            </a:extLst>
          </p:cNvPr>
          <p:cNvSpPr/>
          <p:nvPr/>
        </p:nvSpPr>
        <p:spPr>
          <a:xfrm>
            <a:off x="7590335" y="3221669"/>
            <a:ext cx="735457" cy="202152"/>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NTQ</a:t>
            </a:r>
            <a:endParaRPr lang="en-GB" sz="800" b="1">
              <a:solidFill>
                <a:schemeClr val="tx1"/>
              </a:solidFill>
              <a:latin typeface="Poppins Light" panose="00000400000000000000" pitchFamily="2" charset="0"/>
              <a:cs typeface="Poppins Light" panose="00000400000000000000" pitchFamily="2" charset="0"/>
            </a:endParaRPr>
          </a:p>
        </p:txBody>
      </p:sp>
      <p:sp>
        <p:nvSpPr>
          <p:cNvPr id="24" name="Flowchart: Document 23">
            <a:extLst>
              <a:ext uri="{FF2B5EF4-FFF2-40B4-BE49-F238E27FC236}">
                <a16:creationId xmlns:a16="http://schemas.microsoft.com/office/drawing/2014/main" id="{446A0FAD-1131-30BA-EFE4-5E5D2ABEB315}"/>
              </a:ext>
            </a:extLst>
          </p:cNvPr>
          <p:cNvSpPr/>
          <p:nvPr/>
        </p:nvSpPr>
        <p:spPr>
          <a:xfrm>
            <a:off x="9328283" y="1975275"/>
            <a:ext cx="867056" cy="345789"/>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Termination Template</a:t>
            </a:r>
            <a:endParaRPr lang="en-GB" sz="800" b="1">
              <a:solidFill>
                <a:schemeClr val="tx1"/>
              </a:solidFill>
              <a:latin typeface="Poppins Light" panose="00000400000000000000" pitchFamily="2" charset="0"/>
              <a:cs typeface="Poppins Light" panose="00000400000000000000" pitchFamily="2" charset="0"/>
            </a:endParaRPr>
          </a:p>
        </p:txBody>
      </p:sp>
      <p:sp>
        <p:nvSpPr>
          <p:cNvPr id="25" name="Flowchart: Document 24">
            <a:extLst>
              <a:ext uri="{FF2B5EF4-FFF2-40B4-BE49-F238E27FC236}">
                <a16:creationId xmlns:a16="http://schemas.microsoft.com/office/drawing/2014/main" id="{FF51594F-D51A-9C4B-D317-646AF00E9456}"/>
              </a:ext>
            </a:extLst>
          </p:cNvPr>
          <p:cNvSpPr/>
          <p:nvPr/>
        </p:nvSpPr>
        <p:spPr>
          <a:xfrm>
            <a:off x="5088095" y="2883673"/>
            <a:ext cx="751377" cy="279400"/>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Notice of Vacancy</a:t>
            </a:r>
            <a:endParaRPr lang="en-GB" sz="800" b="1">
              <a:solidFill>
                <a:schemeClr val="tx1"/>
              </a:solidFill>
              <a:latin typeface="Poppins Light" panose="00000400000000000000" pitchFamily="2" charset="0"/>
              <a:cs typeface="Poppins Light" panose="00000400000000000000" pitchFamily="2" charset="0"/>
            </a:endParaRPr>
          </a:p>
        </p:txBody>
      </p:sp>
      <p:sp>
        <p:nvSpPr>
          <p:cNvPr id="26" name="Flowchart: Document 25">
            <a:extLst>
              <a:ext uri="{FF2B5EF4-FFF2-40B4-BE49-F238E27FC236}">
                <a16:creationId xmlns:a16="http://schemas.microsoft.com/office/drawing/2014/main" id="{69C5A7BD-66C2-F711-FB96-224681AD0585}"/>
              </a:ext>
            </a:extLst>
          </p:cNvPr>
          <p:cNvSpPr/>
          <p:nvPr/>
        </p:nvSpPr>
        <p:spPr>
          <a:xfrm>
            <a:off x="7502433" y="5693231"/>
            <a:ext cx="751377" cy="279400"/>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Future Vacant</a:t>
            </a:r>
            <a:endParaRPr lang="en-GB" sz="800" b="1">
              <a:solidFill>
                <a:schemeClr val="tx1"/>
              </a:solidFill>
              <a:latin typeface="Poppins Light" panose="00000400000000000000" pitchFamily="2" charset="0"/>
              <a:cs typeface="Poppins Light" panose="00000400000000000000" pitchFamily="2" charset="0"/>
            </a:endParaRPr>
          </a:p>
        </p:txBody>
      </p:sp>
      <p:sp>
        <p:nvSpPr>
          <p:cNvPr id="27" name="Flowchart: Document 26">
            <a:extLst>
              <a:ext uri="{FF2B5EF4-FFF2-40B4-BE49-F238E27FC236}">
                <a16:creationId xmlns:a16="http://schemas.microsoft.com/office/drawing/2014/main" id="{CA3DD812-5989-6CAF-1E70-485811194E94}"/>
              </a:ext>
            </a:extLst>
          </p:cNvPr>
          <p:cNvSpPr/>
          <p:nvPr/>
        </p:nvSpPr>
        <p:spPr>
          <a:xfrm>
            <a:off x="7363506" y="5347612"/>
            <a:ext cx="898674" cy="313579"/>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Utilities Certs</a:t>
            </a:r>
            <a:endParaRPr lang="en-GB" sz="800" b="1">
              <a:solidFill>
                <a:schemeClr val="tx1"/>
              </a:solidFill>
              <a:latin typeface="Poppins Light" panose="00000400000000000000" pitchFamily="2" charset="0"/>
              <a:cs typeface="Poppins Light" panose="00000400000000000000" pitchFamily="2" charset="0"/>
            </a:endParaRPr>
          </a:p>
        </p:txBody>
      </p:sp>
      <p:sp>
        <p:nvSpPr>
          <p:cNvPr id="28" name="Flowchart: Document 27">
            <a:extLst>
              <a:ext uri="{FF2B5EF4-FFF2-40B4-BE49-F238E27FC236}">
                <a16:creationId xmlns:a16="http://schemas.microsoft.com/office/drawing/2014/main" id="{25DEAE37-1716-8DB9-4174-834A8A84A4C7}"/>
              </a:ext>
            </a:extLst>
          </p:cNvPr>
          <p:cNvSpPr/>
          <p:nvPr/>
        </p:nvSpPr>
        <p:spPr>
          <a:xfrm>
            <a:off x="8130557" y="5598535"/>
            <a:ext cx="751377" cy="279400"/>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Move out Pack</a:t>
            </a:r>
            <a:endParaRPr lang="en-GB" sz="800" b="1">
              <a:solidFill>
                <a:schemeClr val="tx1"/>
              </a:solidFill>
              <a:latin typeface="Poppins Light" panose="00000400000000000000" pitchFamily="2" charset="0"/>
              <a:cs typeface="Poppins Light" panose="00000400000000000000" pitchFamily="2" charset="0"/>
            </a:endParaRPr>
          </a:p>
        </p:txBody>
      </p:sp>
      <p:sp>
        <p:nvSpPr>
          <p:cNvPr id="29" name="Flowchart: Document 28">
            <a:extLst>
              <a:ext uri="{FF2B5EF4-FFF2-40B4-BE49-F238E27FC236}">
                <a16:creationId xmlns:a16="http://schemas.microsoft.com/office/drawing/2014/main" id="{E352347F-6EF9-4C23-6C4F-746713DFEDFD}"/>
              </a:ext>
            </a:extLst>
          </p:cNvPr>
          <p:cNvSpPr/>
          <p:nvPr/>
        </p:nvSpPr>
        <p:spPr>
          <a:xfrm>
            <a:off x="8116302" y="2952186"/>
            <a:ext cx="751377" cy="272247"/>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Check out Inventory</a:t>
            </a:r>
            <a:endParaRPr lang="en-GB" sz="800" b="1">
              <a:solidFill>
                <a:schemeClr val="tx1"/>
              </a:solidFill>
              <a:latin typeface="Poppins Light" panose="00000400000000000000" pitchFamily="2" charset="0"/>
              <a:cs typeface="Poppins Light" panose="00000400000000000000" pitchFamily="2" charset="0"/>
            </a:endParaRPr>
          </a:p>
        </p:txBody>
      </p:sp>
      <p:sp>
        <p:nvSpPr>
          <p:cNvPr id="30" name="Flowchart: Document 29">
            <a:extLst>
              <a:ext uri="{FF2B5EF4-FFF2-40B4-BE49-F238E27FC236}">
                <a16:creationId xmlns:a16="http://schemas.microsoft.com/office/drawing/2014/main" id="{6B83EE13-55BA-28F9-184A-D1F5A48B6B4D}"/>
              </a:ext>
            </a:extLst>
          </p:cNvPr>
          <p:cNvSpPr/>
          <p:nvPr/>
        </p:nvSpPr>
        <p:spPr>
          <a:xfrm>
            <a:off x="7527234" y="2719885"/>
            <a:ext cx="751377" cy="272247"/>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PVI Inspection</a:t>
            </a:r>
            <a:endParaRPr lang="en-GB" sz="800" b="1">
              <a:solidFill>
                <a:schemeClr val="tx1"/>
              </a:solidFill>
              <a:latin typeface="Poppins Light" panose="00000400000000000000" pitchFamily="2" charset="0"/>
              <a:cs typeface="Poppins Light" panose="00000400000000000000" pitchFamily="2" charset="0"/>
            </a:endParaRPr>
          </a:p>
        </p:txBody>
      </p:sp>
      <p:sp>
        <p:nvSpPr>
          <p:cNvPr id="33" name="Flowchart: Document 32">
            <a:extLst>
              <a:ext uri="{FF2B5EF4-FFF2-40B4-BE49-F238E27FC236}">
                <a16:creationId xmlns:a16="http://schemas.microsoft.com/office/drawing/2014/main" id="{92EDFCBD-FFC3-5925-9325-1B10601635A9}"/>
              </a:ext>
            </a:extLst>
          </p:cNvPr>
          <p:cNvSpPr/>
          <p:nvPr/>
        </p:nvSpPr>
        <p:spPr>
          <a:xfrm>
            <a:off x="8005035" y="3896605"/>
            <a:ext cx="751377" cy="201122"/>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DRI</a:t>
            </a:r>
            <a:endParaRPr lang="en-GB" sz="800" b="1">
              <a:solidFill>
                <a:schemeClr val="tx1"/>
              </a:solidFill>
              <a:latin typeface="Poppins Light" panose="00000400000000000000" pitchFamily="2" charset="0"/>
              <a:cs typeface="Poppins Light" panose="00000400000000000000" pitchFamily="2" charset="0"/>
            </a:endParaRPr>
          </a:p>
        </p:txBody>
      </p:sp>
      <p:sp>
        <p:nvSpPr>
          <p:cNvPr id="34" name="Flowchart: Document 33">
            <a:extLst>
              <a:ext uri="{FF2B5EF4-FFF2-40B4-BE49-F238E27FC236}">
                <a16:creationId xmlns:a16="http://schemas.microsoft.com/office/drawing/2014/main" id="{88DE1FF7-61BA-BB95-C775-BFCBA3B3F111}"/>
              </a:ext>
            </a:extLst>
          </p:cNvPr>
          <p:cNvSpPr/>
          <p:nvPr/>
        </p:nvSpPr>
        <p:spPr>
          <a:xfrm>
            <a:off x="7555708" y="3676973"/>
            <a:ext cx="751377" cy="187670"/>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ROD</a:t>
            </a:r>
            <a:endParaRPr lang="en-GB" sz="800" b="1">
              <a:solidFill>
                <a:schemeClr val="tx1"/>
              </a:solidFill>
              <a:latin typeface="Poppins Light" panose="00000400000000000000" pitchFamily="2" charset="0"/>
              <a:cs typeface="Poppins Light" panose="00000400000000000000" pitchFamily="2" charset="0"/>
            </a:endParaRPr>
          </a:p>
        </p:txBody>
      </p:sp>
      <p:sp>
        <p:nvSpPr>
          <p:cNvPr id="35" name="Flowchart: Document 34">
            <a:extLst>
              <a:ext uri="{FF2B5EF4-FFF2-40B4-BE49-F238E27FC236}">
                <a16:creationId xmlns:a16="http://schemas.microsoft.com/office/drawing/2014/main" id="{A930F5EE-FA93-61CC-3038-E00114DD69F0}"/>
              </a:ext>
            </a:extLst>
          </p:cNvPr>
          <p:cNvSpPr/>
          <p:nvPr/>
        </p:nvSpPr>
        <p:spPr>
          <a:xfrm>
            <a:off x="8331439" y="1759862"/>
            <a:ext cx="751377" cy="235808"/>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Work Order</a:t>
            </a:r>
            <a:endParaRPr lang="en-GB" sz="800" b="1">
              <a:solidFill>
                <a:schemeClr val="tx1"/>
              </a:solidFill>
              <a:latin typeface="Poppins Light" panose="00000400000000000000" pitchFamily="2" charset="0"/>
              <a:cs typeface="Poppins Light" panose="00000400000000000000" pitchFamily="2" charset="0"/>
            </a:endParaRPr>
          </a:p>
        </p:txBody>
      </p:sp>
      <p:sp>
        <p:nvSpPr>
          <p:cNvPr id="36" name="Flowchart: Document 35">
            <a:extLst>
              <a:ext uri="{FF2B5EF4-FFF2-40B4-BE49-F238E27FC236}">
                <a16:creationId xmlns:a16="http://schemas.microsoft.com/office/drawing/2014/main" id="{DB32BDDB-B91E-0896-786B-DCC7551A317F}"/>
              </a:ext>
            </a:extLst>
          </p:cNvPr>
          <p:cNvSpPr/>
          <p:nvPr/>
        </p:nvSpPr>
        <p:spPr>
          <a:xfrm>
            <a:off x="8050907" y="5107533"/>
            <a:ext cx="751377"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ROI</a:t>
            </a:r>
            <a:endParaRPr lang="en-GB" sz="800" b="1">
              <a:solidFill>
                <a:schemeClr val="tx1"/>
              </a:solidFill>
              <a:latin typeface="Poppins Light" panose="00000400000000000000" pitchFamily="2" charset="0"/>
              <a:cs typeface="Poppins Light" panose="00000400000000000000" pitchFamily="2" charset="0"/>
            </a:endParaRPr>
          </a:p>
        </p:txBody>
      </p:sp>
      <p:sp>
        <p:nvSpPr>
          <p:cNvPr id="37" name="Flowchart: Document 36">
            <a:extLst>
              <a:ext uri="{FF2B5EF4-FFF2-40B4-BE49-F238E27FC236}">
                <a16:creationId xmlns:a16="http://schemas.microsoft.com/office/drawing/2014/main" id="{3C285179-CC10-6C81-18D1-7D88F1AE6B57}"/>
              </a:ext>
            </a:extLst>
          </p:cNvPr>
          <p:cNvSpPr/>
          <p:nvPr/>
        </p:nvSpPr>
        <p:spPr>
          <a:xfrm>
            <a:off x="10997252" y="3121103"/>
            <a:ext cx="751377"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err="1">
                <a:solidFill>
                  <a:schemeClr val="tx1"/>
                </a:solidFill>
                <a:latin typeface="Poppins Light" panose="00000400000000000000" pitchFamily="2" charset="0"/>
                <a:cs typeface="Poppins Light" panose="00000400000000000000" pitchFamily="2" charset="0"/>
              </a:rPr>
              <a:t>Vals</a:t>
            </a:r>
            <a:r>
              <a:rPr lang="en-US" sz="800" b="1">
                <a:solidFill>
                  <a:schemeClr val="tx1"/>
                </a:solidFill>
                <a:latin typeface="Poppins Light" panose="00000400000000000000" pitchFamily="2" charset="0"/>
                <a:cs typeface="Poppins Light" panose="00000400000000000000" pitchFamily="2" charset="0"/>
              </a:rPr>
              <a:t> Form</a:t>
            </a:r>
            <a:endParaRPr lang="en-GB" sz="800" b="1">
              <a:solidFill>
                <a:schemeClr val="tx1"/>
              </a:solidFill>
              <a:latin typeface="Poppins Light" panose="00000400000000000000" pitchFamily="2" charset="0"/>
              <a:cs typeface="Poppins Light" panose="00000400000000000000" pitchFamily="2" charset="0"/>
            </a:endParaRPr>
          </a:p>
        </p:txBody>
      </p:sp>
      <p:sp>
        <p:nvSpPr>
          <p:cNvPr id="38" name="Flowchart: Document 37">
            <a:extLst>
              <a:ext uri="{FF2B5EF4-FFF2-40B4-BE49-F238E27FC236}">
                <a16:creationId xmlns:a16="http://schemas.microsoft.com/office/drawing/2014/main" id="{0BB92806-66AD-DAA0-CD66-5B559B37D929}"/>
              </a:ext>
            </a:extLst>
          </p:cNvPr>
          <p:cNvSpPr/>
          <p:nvPr/>
        </p:nvSpPr>
        <p:spPr>
          <a:xfrm>
            <a:off x="7466643" y="4813306"/>
            <a:ext cx="892333" cy="286782"/>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Welcome Email x 10</a:t>
            </a:r>
            <a:endParaRPr lang="en-GB" sz="800" b="1">
              <a:solidFill>
                <a:schemeClr val="tx1"/>
              </a:solidFill>
              <a:latin typeface="Poppins Light" panose="00000400000000000000" pitchFamily="2" charset="0"/>
              <a:cs typeface="Poppins Light" panose="00000400000000000000" pitchFamily="2" charset="0"/>
            </a:endParaRPr>
          </a:p>
        </p:txBody>
      </p:sp>
      <p:sp>
        <p:nvSpPr>
          <p:cNvPr id="39" name="Flowchart: Document 38">
            <a:extLst>
              <a:ext uri="{FF2B5EF4-FFF2-40B4-BE49-F238E27FC236}">
                <a16:creationId xmlns:a16="http://schemas.microsoft.com/office/drawing/2014/main" id="{0EF961DE-C7EC-F0D2-2738-C832BD597D2B}"/>
              </a:ext>
            </a:extLst>
          </p:cNvPr>
          <p:cNvSpPr/>
          <p:nvPr/>
        </p:nvSpPr>
        <p:spPr>
          <a:xfrm>
            <a:off x="8028260" y="4486649"/>
            <a:ext cx="853674" cy="286782"/>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Move in Email x 3</a:t>
            </a:r>
            <a:endParaRPr lang="en-GB" sz="800" b="1">
              <a:solidFill>
                <a:schemeClr val="tx1"/>
              </a:solidFill>
              <a:latin typeface="Poppins Light" panose="00000400000000000000" pitchFamily="2" charset="0"/>
              <a:cs typeface="Poppins Light" panose="00000400000000000000" pitchFamily="2" charset="0"/>
            </a:endParaRPr>
          </a:p>
        </p:txBody>
      </p:sp>
      <p:sp>
        <p:nvSpPr>
          <p:cNvPr id="40" name="Flowchart: Document 39">
            <a:extLst>
              <a:ext uri="{FF2B5EF4-FFF2-40B4-BE49-F238E27FC236}">
                <a16:creationId xmlns:a16="http://schemas.microsoft.com/office/drawing/2014/main" id="{7F28854E-30B9-7FD1-79A9-B0FB908C8F76}"/>
              </a:ext>
            </a:extLst>
          </p:cNvPr>
          <p:cNvSpPr/>
          <p:nvPr/>
        </p:nvSpPr>
        <p:spPr>
          <a:xfrm>
            <a:off x="7786085" y="2450734"/>
            <a:ext cx="751377"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Marketing Pack</a:t>
            </a:r>
            <a:endParaRPr lang="en-GB" sz="800" b="1">
              <a:solidFill>
                <a:schemeClr val="tx1"/>
              </a:solidFill>
              <a:latin typeface="Poppins Light" panose="00000400000000000000" pitchFamily="2" charset="0"/>
              <a:cs typeface="Poppins Light" panose="00000400000000000000" pitchFamily="2" charset="0"/>
            </a:endParaRPr>
          </a:p>
        </p:txBody>
      </p:sp>
      <p:sp>
        <p:nvSpPr>
          <p:cNvPr id="41" name="Flowchart: Document 40">
            <a:extLst>
              <a:ext uri="{FF2B5EF4-FFF2-40B4-BE49-F238E27FC236}">
                <a16:creationId xmlns:a16="http://schemas.microsoft.com/office/drawing/2014/main" id="{E6314EE9-6D6C-5BFA-7FDE-D9C5D27C497E}"/>
              </a:ext>
            </a:extLst>
          </p:cNvPr>
          <p:cNvSpPr/>
          <p:nvPr/>
        </p:nvSpPr>
        <p:spPr>
          <a:xfrm>
            <a:off x="8337345" y="5970195"/>
            <a:ext cx="838134"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PM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43" name="Flowchart: Document 42">
            <a:extLst>
              <a:ext uri="{FF2B5EF4-FFF2-40B4-BE49-F238E27FC236}">
                <a16:creationId xmlns:a16="http://schemas.microsoft.com/office/drawing/2014/main" id="{3D1A2143-891E-C85C-EEBE-FE8B3BE86BA1}"/>
              </a:ext>
            </a:extLst>
          </p:cNvPr>
          <p:cNvSpPr/>
          <p:nvPr/>
        </p:nvSpPr>
        <p:spPr>
          <a:xfrm>
            <a:off x="7184051" y="2076290"/>
            <a:ext cx="844209" cy="319884"/>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AMI</a:t>
            </a:r>
            <a:endParaRPr lang="en-GB" sz="800" b="1">
              <a:solidFill>
                <a:schemeClr val="tx1"/>
              </a:solidFill>
              <a:latin typeface="Poppins Light" panose="00000400000000000000" pitchFamily="2" charset="0"/>
              <a:cs typeface="Poppins Light" panose="00000400000000000000" pitchFamily="2" charset="0"/>
            </a:endParaRPr>
          </a:p>
        </p:txBody>
      </p:sp>
      <p:sp>
        <p:nvSpPr>
          <p:cNvPr id="46" name="Flowchart: Document 45">
            <a:extLst>
              <a:ext uri="{FF2B5EF4-FFF2-40B4-BE49-F238E27FC236}">
                <a16:creationId xmlns:a16="http://schemas.microsoft.com/office/drawing/2014/main" id="{1877A518-5006-AB38-6E6B-706BE6595863}"/>
              </a:ext>
            </a:extLst>
          </p:cNvPr>
          <p:cNvSpPr/>
          <p:nvPr/>
        </p:nvSpPr>
        <p:spPr>
          <a:xfrm>
            <a:off x="8028260" y="3429375"/>
            <a:ext cx="751377"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TPT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47" name="Flowchart: Document 46">
            <a:extLst>
              <a:ext uri="{FF2B5EF4-FFF2-40B4-BE49-F238E27FC236}">
                <a16:creationId xmlns:a16="http://schemas.microsoft.com/office/drawing/2014/main" id="{176D8E52-F8B9-9D72-C583-E24135840BF1}"/>
              </a:ext>
            </a:extLst>
          </p:cNvPr>
          <p:cNvSpPr/>
          <p:nvPr/>
        </p:nvSpPr>
        <p:spPr>
          <a:xfrm>
            <a:off x="5377556" y="4318470"/>
            <a:ext cx="751377" cy="279400"/>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Damages letter</a:t>
            </a:r>
            <a:endParaRPr lang="en-GB" sz="800" b="1">
              <a:solidFill>
                <a:schemeClr val="tx1"/>
              </a:solidFill>
              <a:latin typeface="Poppins Light" panose="00000400000000000000" pitchFamily="2" charset="0"/>
              <a:cs typeface="Poppins Light" panose="00000400000000000000" pitchFamily="2" charset="0"/>
            </a:endParaRPr>
          </a:p>
        </p:txBody>
      </p:sp>
      <p:sp>
        <p:nvSpPr>
          <p:cNvPr id="48" name="Flowchart: Document 47">
            <a:extLst>
              <a:ext uri="{FF2B5EF4-FFF2-40B4-BE49-F238E27FC236}">
                <a16:creationId xmlns:a16="http://schemas.microsoft.com/office/drawing/2014/main" id="{F7C38C11-C525-613A-D079-92A88668518B}"/>
              </a:ext>
            </a:extLst>
          </p:cNvPr>
          <p:cNvSpPr/>
          <p:nvPr/>
        </p:nvSpPr>
        <p:spPr>
          <a:xfrm>
            <a:off x="5735699" y="3732258"/>
            <a:ext cx="911843" cy="476027"/>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Tenant deduction authorization</a:t>
            </a:r>
            <a:endParaRPr lang="en-GB" sz="800" b="1">
              <a:solidFill>
                <a:schemeClr val="tx1"/>
              </a:solidFill>
              <a:latin typeface="Poppins Light" panose="00000400000000000000" pitchFamily="2" charset="0"/>
              <a:cs typeface="Poppins Light" panose="00000400000000000000" pitchFamily="2" charset="0"/>
            </a:endParaRPr>
          </a:p>
        </p:txBody>
      </p:sp>
      <p:sp>
        <p:nvSpPr>
          <p:cNvPr id="49" name="Flowchart: Document 48">
            <a:extLst>
              <a:ext uri="{FF2B5EF4-FFF2-40B4-BE49-F238E27FC236}">
                <a16:creationId xmlns:a16="http://schemas.microsoft.com/office/drawing/2014/main" id="{F56D8C53-E13F-8DC5-0BF0-E91D716A9CD7}"/>
              </a:ext>
            </a:extLst>
          </p:cNvPr>
          <p:cNvSpPr/>
          <p:nvPr/>
        </p:nvSpPr>
        <p:spPr>
          <a:xfrm>
            <a:off x="9897876" y="2376804"/>
            <a:ext cx="815475" cy="344508"/>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Voids Report</a:t>
            </a:r>
            <a:endParaRPr lang="en-GB" sz="800" b="1">
              <a:solidFill>
                <a:schemeClr val="tx1"/>
              </a:solidFill>
              <a:latin typeface="Poppins Light" panose="00000400000000000000" pitchFamily="2" charset="0"/>
              <a:cs typeface="Poppins Light" panose="00000400000000000000" pitchFamily="2" charset="0"/>
            </a:endParaRPr>
          </a:p>
        </p:txBody>
      </p:sp>
      <p:sp>
        <p:nvSpPr>
          <p:cNvPr id="50" name="Flowchart: Document 49">
            <a:extLst>
              <a:ext uri="{FF2B5EF4-FFF2-40B4-BE49-F238E27FC236}">
                <a16:creationId xmlns:a16="http://schemas.microsoft.com/office/drawing/2014/main" id="{81DABB52-13B9-292D-9B54-223D1B7FDF28}"/>
              </a:ext>
            </a:extLst>
          </p:cNvPr>
          <p:cNvSpPr/>
          <p:nvPr/>
        </p:nvSpPr>
        <p:spPr>
          <a:xfrm>
            <a:off x="9002151" y="2358899"/>
            <a:ext cx="751377" cy="233211"/>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Job Auth</a:t>
            </a:r>
            <a:endParaRPr lang="en-GB" sz="800" b="1">
              <a:solidFill>
                <a:schemeClr val="tx1"/>
              </a:solidFill>
              <a:latin typeface="Poppins Light" panose="00000400000000000000" pitchFamily="2" charset="0"/>
              <a:cs typeface="Poppins Light" panose="00000400000000000000" pitchFamily="2" charset="0"/>
            </a:endParaRPr>
          </a:p>
        </p:txBody>
      </p:sp>
      <p:sp>
        <p:nvSpPr>
          <p:cNvPr id="51" name="Flowchart: Document 50">
            <a:extLst>
              <a:ext uri="{FF2B5EF4-FFF2-40B4-BE49-F238E27FC236}">
                <a16:creationId xmlns:a16="http://schemas.microsoft.com/office/drawing/2014/main" id="{1978277C-D2D1-F76C-47D5-F5A5BD5E3510}"/>
              </a:ext>
            </a:extLst>
          </p:cNvPr>
          <p:cNvSpPr/>
          <p:nvPr/>
        </p:nvSpPr>
        <p:spPr>
          <a:xfrm>
            <a:off x="10354545" y="3160210"/>
            <a:ext cx="838887" cy="324578"/>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Handover Form</a:t>
            </a:r>
            <a:endParaRPr lang="en-GB" sz="800" b="1">
              <a:solidFill>
                <a:schemeClr val="tx1"/>
              </a:solidFill>
              <a:latin typeface="Poppins Light" panose="00000400000000000000" pitchFamily="2" charset="0"/>
              <a:cs typeface="Poppins Light" panose="00000400000000000000" pitchFamily="2" charset="0"/>
            </a:endParaRPr>
          </a:p>
        </p:txBody>
      </p:sp>
      <p:sp>
        <p:nvSpPr>
          <p:cNvPr id="52" name="Flowchart: Document 51">
            <a:extLst>
              <a:ext uri="{FF2B5EF4-FFF2-40B4-BE49-F238E27FC236}">
                <a16:creationId xmlns:a16="http://schemas.microsoft.com/office/drawing/2014/main" id="{A903B9E4-8240-C841-FDCE-925E37EDDE0A}"/>
              </a:ext>
            </a:extLst>
          </p:cNvPr>
          <p:cNvSpPr/>
          <p:nvPr/>
        </p:nvSpPr>
        <p:spPr>
          <a:xfrm>
            <a:off x="8325792" y="2024207"/>
            <a:ext cx="826443" cy="334692"/>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Capex Schedule</a:t>
            </a:r>
            <a:endParaRPr lang="en-GB" sz="800" b="1">
              <a:solidFill>
                <a:schemeClr val="tx1"/>
              </a:solidFill>
              <a:latin typeface="Poppins Light" panose="00000400000000000000" pitchFamily="2" charset="0"/>
              <a:cs typeface="Poppins Light" panose="00000400000000000000" pitchFamily="2" charset="0"/>
            </a:endParaRPr>
          </a:p>
        </p:txBody>
      </p:sp>
      <p:sp>
        <p:nvSpPr>
          <p:cNvPr id="53" name="Flowchart: Document 52">
            <a:extLst>
              <a:ext uri="{FF2B5EF4-FFF2-40B4-BE49-F238E27FC236}">
                <a16:creationId xmlns:a16="http://schemas.microsoft.com/office/drawing/2014/main" id="{BEBFB25A-5757-649F-BA94-E1869097A1B8}"/>
              </a:ext>
            </a:extLst>
          </p:cNvPr>
          <p:cNvSpPr/>
          <p:nvPr/>
        </p:nvSpPr>
        <p:spPr>
          <a:xfrm>
            <a:off x="6312518" y="2268567"/>
            <a:ext cx="751377" cy="233211"/>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CUAF</a:t>
            </a:r>
            <a:endParaRPr lang="en-GB" sz="800" b="1">
              <a:solidFill>
                <a:schemeClr val="tx1"/>
              </a:solidFill>
              <a:latin typeface="Poppins Light" panose="00000400000000000000" pitchFamily="2" charset="0"/>
              <a:cs typeface="Poppins Light" panose="00000400000000000000" pitchFamily="2" charset="0"/>
            </a:endParaRPr>
          </a:p>
        </p:txBody>
      </p:sp>
      <p:sp>
        <p:nvSpPr>
          <p:cNvPr id="56" name="Flowchart: Document 55">
            <a:extLst>
              <a:ext uri="{FF2B5EF4-FFF2-40B4-BE49-F238E27FC236}">
                <a16:creationId xmlns:a16="http://schemas.microsoft.com/office/drawing/2014/main" id="{632FFC9C-0329-709C-5B28-9443E4CD08D0}"/>
              </a:ext>
            </a:extLst>
          </p:cNvPr>
          <p:cNvSpPr/>
          <p:nvPr/>
        </p:nvSpPr>
        <p:spPr>
          <a:xfrm>
            <a:off x="9313562" y="2702109"/>
            <a:ext cx="751377" cy="334693"/>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Unit Refurb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61" name="Flowchart: Document 60">
            <a:extLst>
              <a:ext uri="{FF2B5EF4-FFF2-40B4-BE49-F238E27FC236}">
                <a16:creationId xmlns:a16="http://schemas.microsoft.com/office/drawing/2014/main" id="{4D6842E6-4863-827C-2A9A-D763C85B61BE}"/>
              </a:ext>
            </a:extLst>
          </p:cNvPr>
          <p:cNvSpPr/>
          <p:nvPr/>
        </p:nvSpPr>
        <p:spPr>
          <a:xfrm>
            <a:off x="7543640" y="4143363"/>
            <a:ext cx="828846" cy="32848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10+ move in forms</a:t>
            </a:r>
            <a:endParaRPr lang="en-GB" sz="800" b="1">
              <a:solidFill>
                <a:schemeClr val="tx1"/>
              </a:solidFill>
              <a:latin typeface="Poppins Light" panose="00000400000000000000" pitchFamily="2" charset="0"/>
              <a:cs typeface="Poppins Light" panose="00000400000000000000" pitchFamily="2" charset="0"/>
            </a:endParaRPr>
          </a:p>
        </p:txBody>
      </p:sp>
      <p:sp>
        <p:nvSpPr>
          <p:cNvPr id="62" name="Flowchart: Document 61">
            <a:extLst>
              <a:ext uri="{FF2B5EF4-FFF2-40B4-BE49-F238E27FC236}">
                <a16:creationId xmlns:a16="http://schemas.microsoft.com/office/drawing/2014/main" id="{C641DEB0-A21C-A70E-7083-6E091894A25E}"/>
              </a:ext>
            </a:extLst>
          </p:cNvPr>
          <p:cNvSpPr/>
          <p:nvPr/>
        </p:nvSpPr>
        <p:spPr>
          <a:xfrm>
            <a:off x="10858949" y="3472389"/>
            <a:ext cx="992443" cy="401275"/>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Certificate of payment x 3</a:t>
            </a:r>
            <a:endParaRPr lang="en-GB" sz="800" b="1">
              <a:solidFill>
                <a:schemeClr val="tx1"/>
              </a:solidFill>
              <a:latin typeface="Poppins Light" panose="00000400000000000000" pitchFamily="2" charset="0"/>
              <a:cs typeface="Poppins Light" panose="00000400000000000000" pitchFamily="2" charset="0"/>
            </a:endParaRPr>
          </a:p>
        </p:txBody>
      </p:sp>
      <p:sp>
        <p:nvSpPr>
          <p:cNvPr id="45" name="Flowchart: Document 44">
            <a:extLst>
              <a:ext uri="{FF2B5EF4-FFF2-40B4-BE49-F238E27FC236}">
                <a16:creationId xmlns:a16="http://schemas.microsoft.com/office/drawing/2014/main" id="{53242F8E-0E79-FFFE-6915-79C1DBAA665B}"/>
              </a:ext>
            </a:extLst>
          </p:cNvPr>
          <p:cNvSpPr/>
          <p:nvPr/>
        </p:nvSpPr>
        <p:spPr>
          <a:xfrm>
            <a:off x="7212773" y="5993039"/>
            <a:ext cx="838134"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PM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54" name="Flowchart: Document 53">
            <a:extLst>
              <a:ext uri="{FF2B5EF4-FFF2-40B4-BE49-F238E27FC236}">
                <a16:creationId xmlns:a16="http://schemas.microsoft.com/office/drawing/2014/main" id="{699B3A84-E29C-E460-1CF6-C1A365F19F5E}"/>
              </a:ext>
            </a:extLst>
          </p:cNvPr>
          <p:cNvSpPr/>
          <p:nvPr/>
        </p:nvSpPr>
        <p:spPr>
          <a:xfrm>
            <a:off x="10270424" y="2835956"/>
            <a:ext cx="838134"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PM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58" name="Flowchart: Document 57">
            <a:extLst>
              <a:ext uri="{FF2B5EF4-FFF2-40B4-BE49-F238E27FC236}">
                <a16:creationId xmlns:a16="http://schemas.microsoft.com/office/drawing/2014/main" id="{2E21FE4D-2CFA-8A20-82DB-8937875AAA1E}"/>
              </a:ext>
            </a:extLst>
          </p:cNvPr>
          <p:cNvSpPr/>
          <p:nvPr/>
        </p:nvSpPr>
        <p:spPr>
          <a:xfrm>
            <a:off x="5824886" y="2604440"/>
            <a:ext cx="838134" cy="211206"/>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PM Tracker</a:t>
            </a:r>
            <a:endParaRPr lang="en-GB" sz="800" b="1">
              <a:solidFill>
                <a:schemeClr val="tx1"/>
              </a:solidFill>
              <a:latin typeface="Poppins Light" panose="00000400000000000000" pitchFamily="2" charset="0"/>
              <a:cs typeface="Poppins Light" panose="00000400000000000000" pitchFamily="2" charset="0"/>
            </a:endParaRPr>
          </a:p>
        </p:txBody>
      </p:sp>
      <p:sp>
        <p:nvSpPr>
          <p:cNvPr id="59" name="Flowchart: Document 58">
            <a:extLst>
              <a:ext uri="{FF2B5EF4-FFF2-40B4-BE49-F238E27FC236}">
                <a16:creationId xmlns:a16="http://schemas.microsoft.com/office/drawing/2014/main" id="{8BB4D124-CDBD-D0FB-2353-287E96AEB3E9}"/>
              </a:ext>
            </a:extLst>
          </p:cNvPr>
          <p:cNvSpPr/>
          <p:nvPr/>
        </p:nvSpPr>
        <p:spPr>
          <a:xfrm>
            <a:off x="7830753" y="6393637"/>
            <a:ext cx="751377" cy="246574"/>
          </a:xfrm>
          <a:prstGeom prst="flowChartDocumen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latin typeface="Poppins Light" panose="00000400000000000000" pitchFamily="2" charset="0"/>
                <a:cs typeface="Poppins Light" panose="00000400000000000000" pitchFamily="2" charset="0"/>
              </a:rPr>
              <a:t>Marketing Pack</a:t>
            </a:r>
            <a:endParaRPr lang="en-GB" sz="800" b="1">
              <a:solidFill>
                <a:schemeClr val="tx1"/>
              </a:solidFill>
              <a:latin typeface="Poppins Light" panose="00000400000000000000" pitchFamily="2" charset="0"/>
              <a:cs typeface="Poppins Light" panose="00000400000000000000" pitchFamily="2" charset="0"/>
            </a:endParaRPr>
          </a:p>
        </p:txBody>
      </p:sp>
      <p:sp>
        <p:nvSpPr>
          <p:cNvPr id="60" name="TextBox 59">
            <a:extLst>
              <a:ext uri="{FF2B5EF4-FFF2-40B4-BE49-F238E27FC236}">
                <a16:creationId xmlns:a16="http://schemas.microsoft.com/office/drawing/2014/main" id="{8D3A467E-EEEE-5FF8-7F40-314C8AA5121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minimise the documentation needed by creating an accessible and visible process across all functions and standardising and building logic rules that can be automated and transferred digitally</a:t>
            </a:r>
            <a:endParaRPr lang="en-GB" sz="12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2DE426B9-046F-C222-7239-39C8E32B435A}"/>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19</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222864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BAB834-84FA-3A4B-9D99-444FCB5FA429}"/>
              </a:ext>
            </a:extLst>
          </p:cNvPr>
          <p:cNvSpPr txBox="1"/>
          <p:nvPr/>
        </p:nvSpPr>
        <p:spPr>
          <a:xfrm>
            <a:off x="711954" y="536742"/>
            <a:ext cx="4292091" cy="769763"/>
          </a:xfrm>
          <a:prstGeom prst="rect">
            <a:avLst/>
          </a:prstGeom>
          <a:noFill/>
          <a:ln>
            <a:noFill/>
          </a:ln>
        </p:spPr>
        <p:txBody>
          <a:bodyPr wrap="square" rtlCol="0">
            <a:spAutoFit/>
          </a:bodyPr>
          <a:lstStyle/>
          <a:p>
            <a:pPr defTabSz="228600"/>
            <a:r>
              <a:rPr lang="en-US" sz="4402" b="1">
                <a:solidFill>
                  <a:srgbClr val="FFFFFF"/>
                </a:solidFill>
                <a:latin typeface="Poppins SemiBold" pitchFamily="2" charset="77"/>
                <a:ea typeface="Roboto Medium" panose="02000000000000000000" pitchFamily="2" charset="0"/>
                <a:cs typeface="Poppins SemiBold" pitchFamily="2" charset="77"/>
              </a:rPr>
              <a:t>Contents</a:t>
            </a:r>
          </a:p>
        </p:txBody>
      </p:sp>
      <p:pic>
        <p:nvPicPr>
          <p:cNvPr id="8" name="Graphic 7">
            <a:extLst>
              <a:ext uri="{FF2B5EF4-FFF2-40B4-BE49-F238E27FC236}">
                <a16:creationId xmlns:a16="http://schemas.microsoft.com/office/drawing/2014/main" id="{215D0ADB-DE73-A043-8B5C-676C38CB4D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6231" y="3257"/>
            <a:ext cx="3397331" cy="1259685"/>
          </a:xfrm>
          <a:prstGeom prst="rect">
            <a:avLst/>
          </a:prstGeom>
        </p:spPr>
      </p:pic>
      <p:sp>
        <p:nvSpPr>
          <p:cNvPr id="7" name="TextBox 6">
            <a:extLst>
              <a:ext uri="{FF2B5EF4-FFF2-40B4-BE49-F238E27FC236}">
                <a16:creationId xmlns:a16="http://schemas.microsoft.com/office/drawing/2014/main" id="{2E0182AC-0C4A-4F82-9DED-1CAB9A993989}"/>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a:t>
            </a:fld>
            <a:endParaRPr lang="en-US" sz="1000" b="1">
              <a:solidFill>
                <a:srgbClr val="FFFFFF"/>
              </a:solidFill>
              <a:latin typeface="Century Gothic" panose="020B0502020202020204" pitchFamily="34" charset="0"/>
            </a:endParaRPr>
          </a:p>
        </p:txBody>
      </p:sp>
      <p:sp>
        <p:nvSpPr>
          <p:cNvPr id="10" name="TextBox 9">
            <a:extLst>
              <a:ext uri="{FF2B5EF4-FFF2-40B4-BE49-F238E27FC236}">
                <a16:creationId xmlns:a16="http://schemas.microsoft.com/office/drawing/2014/main" id="{7630E9F0-9DAB-44BC-B8E0-C715C630E02C}"/>
              </a:ext>
            </a:extLst>
          </p:cNvPr>
          <p:cNvSpPr txBox="1"/>
          <p:nvPr/>
        </p:nvSpPr>
        <p:spPr>
          <a:xfrm>
            <a:off x="442912" y="6538754"/>
            <a:ext cx="8701549" cy="153888"/>
          </a:xfrm>
          <a:prstGeom prst="rect">
            <a:avLst/>
          </a:prstGeom>
          <a:noFill/>
        </p:spPr>
        <p:txBody>
          <a:bodyPr wrap="square" lIns="0" tIns="0" rIns="0" bIns="0" rtlCol="0">
            <a:spAutoFit/>
          </a:bodyPr>
          <a:lstStyle/>
          <a:p>
            <a:pPr>
              <a:defRPr/>
            </a:pPr>
            <a:r>
              <a:rPr lang="en-GB" sz="1000">
                <a:solidFill>
                  <a:srgbClr val="FFFFFF"/>
                </a:solidFill>
                <a:latin typeface="Poppins Light" pitchFamily="2" charset="77"/>
                <a:cs typeface="Poppins Light" pitchFamily="2" charset="77"/>
              </a:rPr>
              <a:t>embracent | Grainger</a:t>
            </a:r>
            <a:endParaRPr lang="en-US" sz="1000">
              <a:solidFill>
                <a:srgbClr val="FFFFFF"/>
              </a:solidFill>
              <a:latin typeface="Poppins Light" pitchFamily="2" charset="77"/>
              <a:cs typeface="Poppins Light" pitchFamily="2" charset="77"/>
            </a:endParaRPr>
          </a:p>
        </p:txBody>
      </p:sp>
      <p:sp>
        <p:nvSpPr>
          <p:cNvPr id="12" name="Text Placeholder 2">
            <a:extLst>
              <a:ext uri="{FF2B5EF4-FFF2-40B4-BE49-F238E27FC236}">
                <a16:creationId xmlns:a16="http://schemas.microsoft.com/office/drawing/2014/main" id="{4BBEDB6F-3B7E-4BD1-B6DC-67B6572BCDDC}"/>
              </a:ext>
            </a:extLst>
          </p:cNvPr>
          <p:cNvSpPr txBox="1">
            <a:spLocks/>
          </p:cNvSpPr>
          <p:nvPr/>
        </p:nvSpPr>
        <p:spPr>
          <a:xfrm>
            <a:off x="711954" y="1783200"/>
            <a:ext cx="7675588" cy="4408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accent1">
                  <a:lumMod val="60000"/>
                  <a:lumOff val="40000"/>
                </a:schemeClr>
              </a:buClr>
              <a:buFont typeface="Arial" panose="020B0604020202020204" pitchFamily="34" charset="0"/>
              <a:buChar char="•"/>
            </a:pPr>
            <a:endParaRPr lang="en-US" sz="1800" b="1">
              <a:solidFill>
                <a:schemeClr val="bg1"/>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04303ED4-61B0-76A4-F544-4575AD1E54FB}"/>
              </a:ext>
            </a:extLst>
          </p:cNvPr>
          <p:cNvSpPr txBox="1"/>
          <p:nvPr/>
        </p:nvSpPr>
        <p:spPr>
          <a:xfrm>
            <a:off x="711954" y="2027958"/>
            <a:ext cx="4823208" cy="332398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Background			</a:t>
            </a:r>
            <a:r>
              <a:rPr lang="en-US" sz="1200" dirty="0">
                <a:solidFill>
                  <a:schemeClr val="bg1"/>
                </a:solidFill>
                <a:latin typeface="Poppins SemiBold" panose="00000700000000000000" pitchFamily="2" charset="0"/>
                <a:cs typeface="Poppins SemiBold" panose="00000700000000000000" pitchFamily="2" charset="0"/>
                <a:hlinkClick r:id="rId4" action="ppaction://hlinksldjump"/>
              </a:rPr>
              <a:t>slide 3</a:t>
            </a:r>
            <a:endParaRPr lang="en-US" sz="1200" dirty="0">
              <a:solidFill>
                <a:schemeClr val="bg1"/>
              </a:solidFill>
              <a:latin typeface="Poppins SemiBold" panose="00000700000000000000" pitchFamily="2" charset="0"/>
              <a:cs typeface="Poppins SemiBold" panose="00000700000000000000" pitchFamily="2" charset="0"/>
            </a:endParaRPr>
          </a:p>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Executive summary		</a:t>
            </a:r>
            <a:r>
              <a:rPr lang="en-US" sz="1200" dirty="0">
                <a:solidFill>
                  <a:schemeClr val="bg1"/>
                </a:solidFill>
                <a:latin typeface="Poppins SemiBold" panose="00000700000000000000" pitchFamily="2" charset="0"/>
                <a:cs typeface="Poppins SemiBold" panose="00000700000000000000" pitchFamily="2" charset="0"/>
                <a:hlinkClick r:id="rId5" action="ppaction://hlinksldjump"/>
              </a:rPr>
              <a:t>slide 4</a:t>
            </a:r>
            <a:endParaRPr lang="en-US" sz="1200" dirty="0">
              <a:solidFill>
                <a:schemeClr val="bg1"/>
              </a:solidFill>
              <a:latin typeface="Poppins SemiBold" panose="00000700000000000000" pitchFamily="2" charset="0"/>
              <a:cs typeface="Poppins SemiBold" panose="00000700000000000000" pitchFamily="2" charset="0"/>
            </a:endParaRPr>
          </a:p>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High-level briefing		</a:t>
            </a:r>
            <a:r>
              <a:rPr lang="en-US" sz="1200" dirty="0">
                <a:solidFill>
                  <a:schemeClr val="bg1"/>
                </a:solidFill>
                <a:latin typeface="Poppins SemiBold" panose="00000700000000000000" pitchFamily="2" charset="0"/>
                <a:cs typeface="Poppins SemiBold" panose="00000700000000000000" pitchFamily="2" charset="0"/>
                <a:hlinkClick r:id="rId6" action="ppaction://hlinksldjump"/>
              </a:rPr>
              <a:t>slide 5</a:t>
            </a:r>
            <a:endParaRPr lang="en-US" sz="1200" dirty="0">
              <a:solidFill>
                <a:schemeClr val="bg1"/>
              </a:solidFill>
              <a:latin typeface="Poppins SemiBold" panose="00000700000000000000" pitchFamily="2" charset="0"/>
              <a:cs typeface="Poppins SemiBold" panose="00000700000000000000" pitchFamily="2" charset="0"/>
            </a:endParaRPr>
          </a:p>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Next Steps			</a:t>
            </a:r>
            <a:r>
              <a:rPr lang="en-US" sz="1200" dirty="0">
                <a:solidFill>
                  <a:schemeClr val="bg1"/>
                </a:solidFill>
                <a:latin typeface="Poppins SemiBold" panose="00000700000000000000" pitchFamily="2" charset="0"/>
                <a:cs typeface="Poppins SemiBold" panose="00000700000000000000" pitchFamily="2" charset="0"/>
                <a:hlinkClick r:id="rId7" action="ppaction://hlinksldjump"/>
              </a:rPr>
              <a:t>slide 12</a:t>
            </a:r>
            <a:endParaRPr lang="en-US" sz="1200" dirty="0">
              <a:solidFill>
                <a:schemeClr val="bg1"/>
              </a:solidFill>
              <a:latin typeface="Poppins SemiBold" panose="00000700000000000000" pitchFamily="2" charset="0"/>
              <a:cs typeface="Poppins SemiBold" panose="00000700000000000000" pitchFamily="2" charset="0"/>
            </a:endParaRPr>
          </a:p>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Detailed findings		</a:t>
            </a:r>
          </a:p>
          <a:p>
            <a:pPr marL="742950" lvl="1" indent="-285750">
              <a:buFont typeface="Arial" panose="020B0604020202020204" pitchFamily="34" charset="0"/>
              <a:buChar char="•"/>
            </a:pPr>
            <a:r>
              <a:rPr lang="en-US" sz="1400" dirty="0">
                <a:solidFill>
                  <a:schemeClr val="bg1"/>
                </a:solidFill>
                <a:latin typeface="Poppins SemiBold"/>
                <a:cs typeface="Poppins SemiBold"/>
              </a:rPr>
              <a:t>Process findings		</a:t>
            </a:r>
            <a:r>
              <a:rPr lang="en-US" sz="1200" dirty="0">
                <a:solidFill>
                  <a:schemeClr val="bg1"/>
                </a:solidFill>
                <a:latin typeface="Poppins SemiBold" panose="00000700000000000000" pitchFamily="2" charset="0"/>
                <a:cs typeface="Poppins SemiBold" panose="00000700000000000000" pitchFamily="2" charset="0"/>
                <a:hlinkClick r:id="rId8" action="ppaction://hlinksldjump"/>
              </a:rPr>
              <a:t>slide 17</a:t>
            </a:r>
            <a:endParaRPr lang="en-US" sz="1200" dirty="0">
              <a:solidFill>
                <a:schemeClr val="bg1"/>
              </a:solidFill>
              <a:latin typeface="Poppins SemiBold"/>
              <a:cs typeface="Poppins SemiBold"/>
            </a:endParaRPr>
          </a:p>
          <a:p>
            <a:pPr marL="742950" lvl="1" indent="-285750">
              <a:buFont typeface="Arial" panose="020B0604020202020204" pitchFamily="34" charset="0"/>
              <a:buChar char="•"/>
            </a:pPr>
            <a:r>
              <a:rPr lang="en-US" sz="1400" dirty="0">
                <a:solidFill>
                  <a:schemeClr val="bg1"/>
                </a:solidFill>
                <a:latin typeface="Poppins SemiBold"/>
                <a:cs typeface="Poppins SemiBold"/>
              </a:rPr>
              <a:t>SWOT analysis		</a:t>
            </a:r>
            <a:r>
              <a:rPr lang="en-US" sz="1200" dirty="0">
                <a:solidFill>
                  <a:schemeClr val="bg1"/>
                </a:solidFill>
                <a:latin typeface="Poppins SemiBold"/>
                <a:cs typeface="Poppins SemiBold"/>
                <a:hlinkClick r:id="rId9" action="ppaction://hlinksldjump"/>
              </a:rPr>
              <a:t>slide 38</a:t>
            </a:r>
            <a:r>
              <a:rPr lang="en-US" sz="1400" dirty="0">
                <a:solidFill>
                  <a:schemeClr val="bg1"/>
                </a:solidFill>
                <a:latin typeface="Poppins SemiBold"/>
                <a:cs typeface="Poppins SemiBold"/>
              </a:rPr>
              <a:t>	</a:t>
            </a:r>
          </a:p>
          <a:p>
            <a:pPr marL="285750" indent="-285750">
              <a:buFont typeface="Arial" panose="020B0604020202020204" pitchFamily="34" charset="0"/>
              <a:buChar char="•"/>
            </a:pPr>
            <a:r>
              <a:rPr lang="en-US" dirty="0">
                <a:solidFill>
                  <a:schemeClr val="bg1"/>
                </a:solidFill>
                <a:latin typeface="Poppins SemiBold" panose="00000700000000000000" pitchFamily="2" charset="0"/>
                <a:cs typeface="Poppins SemiBold" panose="00000700000000000000" pitchFamily="2" charset="0"/>
              </a:rPr>
              <a:t>Appendices		</a:t>
            </a:r>
          </a:p>
          <a:p>
            <a:pPr marL="742950" lvl="1" indent="-285750">
              <a:buFont typeface="Arial" panose="020B0604020202020204" pitchFamily="34" charset="0"/>
              <a:buChar char="•"/>
            </a:pPr>
            <a:r>
              <a:rPr lang="en-US" sz="1400" dirty="0">
                <a:solidFill>
                  <a:schemeClr val="bg1"/>
                </a:solidFill>
                <a:latin typeface="Poppins SemiBold"/>
                <a:cs typeface="Poppins SemiBold"/>
              </a:rPr>
              <a:t>Discovery methodology	</a:t>
            </a:r>
            <a:r>
              <a:rPr lang="en-US" sz="1200" dirty="0">
                <a:solidFill>
                  <a:schemeClr val="bg1"/>
                </a:solidFill>
                <a:latin typeface="Poppins SemiBold"/>
                <a:cs typeface="Poppins SemiBold"/>
                <a:hlinkClick r:id="rId10" action="ppaction://hlinksldjump"/>
              </a:rPr>
              <a:t>slide 40</a:t>
            </a:r>
            <a:endParaRPr lang="en-US" sz="1200" dirty="0">
              <a:solidFill>
                <a:schemeClr val="bg1"/>
              </a:solidFill>
              <a:latin typeface="Poppins SemiBold" panose="00000700000000000000" pitchFamily="2" charset="0"/>
              <a:cs typeface="Poppins SemiBold" panose="00000700000000000000" pitchFamily="2" charset="0"/>
            </a:endParaRPr>
          </a:p>
          <a:p>
            <a:pPr marL="742950" lvl="1" indent="-285750">
              <a:buFont typeface="Arial" panose="020B0604020202020204" pitchFamily="34" charset="0"/>
              <a:buChar char="•"/>
            </a:pPr>
            <a:r>
              <a:rPr lang="en-US" sz="1400" dirty="0">
                <a:solidFill>
                  <a:schemeClr val="bg1"/>
                </a:solidFill>
                <a:latin typeface="Poppins SemiBold"/>
                <a:cs typeface="Poppins SemiBold"/>
              </a:rPr>
              <a:t>Process metrics		</a:t>
            </a:r>
            <a:r>
              <a:rPr lang="en-US" sz="1200" dirty="0">
                <a:solidFill>
                  <a:schemeClr val="bg1"/>
                </a:solidFill>
                <a:latin typeface="Poppins SemiBold"/>
                <a:cs typeface="Poppins SemiBold"/>
                <a:hlinkClick r:id="rId11" action="ppaction://hlinksldjump"/>
              </a:rPr>
              <a:t>slide 42</a:t>
            </a:r>
            <a:endParaRPr lang="en-US" sz="1200" dirty="0">
              <a:solidFill>
                <a:schemeClr val="bg1"/>
              </a:solidFill>
              <a:latin typeface="Poppins SemiBold" panose="00000700000000000000" pitchFamily="2" charset="0"/>
              <a:cs typeface="Poppins SemiBold" panose="00000700000000000000" pitchFamily="2" charset="0"/>
            </a:endParaRPr>
          </a:p>
          <a:p>
            <a:pPr marL="742950" lvl="1" indent="-285750">
              <a:buFont typeface="Arial" panose="020B0604020202020204" pitchFamily="34" charset="0"/>
              <a:buChar char="•"/>
            </a:pPr>
            <a:r>
              <a:rPr lang="en-US" sz="1400" dirty="0">
                <a:solidFill>
                  <a:schemeClr val="bg1"/>
                </a:solidFill>
                <a:latin typeface="Poppins SemiBold"/>
                <a:cs typeface="Poppins SemiBold"/>
              </a:rPr>
              <a:t>Interview detail		</a:t>
            </a:r>
            <a:r>
              <a:rPr lang="en-US" sz="1200" dirty="0">
                <a:solidFill>
                  <a:schemeClr val="bg1"/>
                </a:solidFill>
                <a:latin typeface="Poppins SemiBold"/>
                <a:cs typeface="Poppins SemiBold"/>
                <a:hlinkClick r:id="rId12" action="ppaction://hlinksldjump"/>
              </a:rPr>
              <a:t>slide 45</a:t>
            </a:r>
            <a:endParaRPr lang="en-US" sz="1200" dirty="0">
              <a:solidFill>
                <a:schemeClr val="bg1"/>
              </a:solidFill>
              <a:latin typeface="Poppins SemiBold"/>
              <a:cs typeface="Poppins SemiBold"/>
            </a:endParaRPr>
          </a:p>
          <a:p>
            <a:pPr marL="742950" lvl="1" indent="-285750">
              <a:buFont typeface="Arial" panose="020B0604020202020204" pitchFamily="34" charset="0"/>
              <a:buChar char="•"/>
            </a:pPr>
            <a:r>
              <a:rPr lang="en-US" sz="1400" dirty="0">
                <a:solidFill>
                  <a:schemeClr val="bg1"/>
                </a:solidFill>
                <a:latin typeface="Poppins SemiBold"/>
                <a:cs typeface="Poppins SemiBold"/>
              </a:rPr>
              <a:t>PEX assessment &amp; guidance	</a:t>
            </a:r>
            <a:r>
              <a:rPr lang="en-US" sz="1200" dirty="0">
                <a:solidFill>
                  <a:schemeClr val="bg1"/>
                </a:solidFill>
                <a:latin typeface="Poppins SemiBold"/>
                <a:cs typeface="Poppins SemiBold"/>
                <a:hlinkClick r:id="rId13" action="ppaction://hlinksldjump"/>
              </a:rPr>
              <a:t>slide 60</a:t>
            </a:r>
            <a:endParaRPr lang="en-US" sz="1200" dirty="0">
              <a:solidFill>
                <a:schemeClr val="bg1"/>
              </a:solidFill>
              <a:latin typeface="Poppins SemiBold" panose="00000700000000000000" pitchFamily="2" charset="0"/>
              <a:cs typeface="Poppins SemiBold" panose="00000700000000000000" pitchFamily="2" charset="0"/>
            </a:endParaRPr>
          </a:p>
          <a:p>
            <a:pPr marL="742950" lvl="1" indent="-285750">
              <a:buFont typeface="Arial" panose="020B0604020202020204" pitchFamily="34" charset="0"/>
              <a:buChar char="•"/>
            </a:pPr>
            <a:endParaRPr lang="en-GB" dirty="0">
              <a:solidFill>
                <a:schemeClr val="bg1"/>
              </a:solidFill>
              <a:latin typeface="Poppins SemiBold" panose="00000700000000000000" pitchFamily="2" charset="0"/>
              <a:cs typeface="Poppins SemiBold" panose="00000700000000000000" pitchFamily="2" charset="0"/>
            </a:endParaRPr>
          </a:p>
        </p:txBody>
      </p:sp>
      <p:pic>
        <p:nvPicPr>
          <p:cNvPr id="4" name="Graphic 3">
            <a:extLst>
              <a:ext uri="{FF2B5EF4-FFF2-40B4-BE49-F238E27FC236}">
                <a16:creationId xmlns:a16="http://schemas.microsoft.com/office/drawing/2014/main" id="{4A1425AD-57EA-3DE1-70DA-FA37ACA4DB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81485" y="276808"/>
            <a:ext cx="447675" cy="762000"/>
          </a:xfrm>
          <a:prstGeom prst="rect">
            <a:avLst/>
          </a:prstGeom>
        </p:spPr>
      </p:pic>
    </p:spTree>
    <p:extLst>
      <p:ext uri="{BB962C8B-B14F-4D97-AF65-F5344CB8AC3E}">
        <p14:creationId xmlns:p14="http://schemas.microsoft.com/office/powerpoint/2010/main" val="2660197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Refurbishment Variation (1 of 2)</a:t>
            </a:r>
            <a:endParaRPr lang="en-GB" sz="2600">
              <a:latin typeface="Poppins SemiBold" panose="00000700000000000000" pitchFamily="2" charset="0"/>
              <a:cs typeface="Poppins SemiBold" panose="00000700000000000000" pitchFamily="2" charset="0"/>
            </a:endParaRPr>
          </a:p>
        </p:txBody>
      </p:sp>
      <p:sp>
        <p:nvSpPr>
          <p:cNvPr id="3" name="TextBox 2">
            <a:extLst>
              <a:ext uri="{FF2B5EF4-FFF2-40B4-BE49-F238E27FC236}">
                <a16:creationId xmlns:a16="http://schemas.microsoft.com/office/drawing/2014/main" id="{149B7891-94F1-2976-5C59-CA07E7DEBD61}"/>
              </a:ext>
            </a:extLst>
          </p:cNvPr>
          <p:cNvSpPr txBox="1"/>
          <p:nvPr/>
        </p:nvSpPr>
        <p:spPr>
          <a:xfrm>
            <a:off x="158538" y="1686547"/>
            <a:ext cx="11874923" cy="2708434"/>
          </a:xfrm>
          <a:prstGeom prst="rect">
            <a:avLst/>
          </a:prstGeom>
          <a:noFill/>
        </p:spPr>
        <p:txBody>
          <a:bodyPr wrap="square" rtlCol="0">
            <a:spAutoFit/>
          </a:bodyPr>
          <a:lstStyle/>
          <a:p>
            <a:r>
              <a:rPr lang="en-US" sz="1400" b="1">
                <a:solidFill>
                  <a:schemeClr val="bg1"/>
                </a:solidFill>
                <a:latin typeface="Poppins Light" panose="00000400000000000000" pitchFamily="2" charset="0"/>
                <a:cs typeface="Poppins Light" panose="00000400000000000000" pitchFamily="2" charset="0"/>
              </a:rPr>
              <a:t>There are variances between refurbishment North to South (PRS) &amp; BTR</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South uses external third party (TFT) who conduct all site inspections, inventory, management of contractors including tender and quotes and provide void reporting to PMs, asset management and lettings</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North uses Property Managers to manage the above. This leads to different ways of working; communication style and documents produced and rework due to Property Managers not trained to provide technical specifications</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The refresh contractor engagement through MRI is a lot less complex than the refurbishment, although the principles of contracting works are the same</a:t>
            </a:r>
          </a:p>
          <a:p>
            <a:pPr marL="285750"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9" name="TextBox 8">
            <a:extLst>
              <a:ext uri="{FF2B5EF4-FFF2-40B4-BE49-F238E27FC236}">
                <a16:creationId xmlns:a16="http://schemas.microsoft.com/office/drawing/2014/main" id="{40EF8E2C-25B6-F3F7-E014-F32769743E6B}"/>
              </a:ext>
            </a:extLst>
          </p:cNvPr>
          <p:cNvSpPr txBox="1"/>
          <p:nvPr/>
        </p:nvSpPr>
        <p:spPr>
          <a:xfrm>
            <a:off x="0" y="3732028"/>
            <a:ext cx="12192000" cy="2190307"/>
          </a:xfrm>
          <a:prstGeom prst="rect">
            <a:avLst/>
          </a:prstGeom>
          <a:solidFill>
            <a:schemeClr val="bg1"/>
          </a:solidFill>
        </p:spPr>
        <p:txBody>
          <a:bodyPr wrap="square" rtlCol="0">
            <a:spAutoFit/>
          </a:bodyPr>
          <a:lstStyle/>
          <a:p>
            <a:endParaRPr lang="en-GB"/>
          </a:p>
        </p:txBody>
      </p:sp>
      <p:pic>
        <p:nvPicPr>
          <p:cNvPr id="11" name="Picture 10">
            <a:extLst>
              <a:ext uri="{FF2B5EF4-FFF2-40B4-BE49-F238E27FC236}">
                <a16:creationId xmlns:a16="http://schemas.microsoft.com/office/drawing/2014/main" id="{23EAB6E3-266A-10CA-8114-48AD4149D234}"/>
              </a:ext>
            </a:extLst>
          </p:cNvPr>
          <p:cNvPicPr>
            <a:picLocks noChangeAspect="1"/>
          </p:cNvPicPr>
          <p:nvPr/>
        </p:nvPicPr>
        <p:blipFill>
          <a:blip r:embed="rId4"/>
          <a:stretch>
            <a:fillRect/>
          </a:stretch>
        </p:blipFill>
        <p:spPr>
          <a:xfrm>
            <a:off x="0" y="3732028"/>
            <a:ext cx="12192000" cy="2190306"/>
          </a:xfrm>
          <a:prstGeom prst="rect">
            <a:avLst/>
          </a:prstGeom>
        </p:spPr>
      </p:pic>
      <p:sp>
        <p:nvSpPr>
          <p:cNvPr id="13" name="TextBox 12">
            <a:extLst>
              <a:ext uri="{FF2B5EF4-FFF2-40B4-BE49-F238E27FC236}">
                <a16:creationId xmlns:a16="http://schemas.microsoft.com/office/drawing/2014/main" id="{F38ACE2D-E4BC-EAEF-9EEC-CE201525B18D}"/>
              </a:ext>
            </a:extLst>
          </p:cNvPr>
          <p:cNvSpPr txBox="1"/>
          <p:nvPr/>
        </p:nvSpPr>
        <p:spPr>
          <a:xfrm>
            <a:off x="359828" y="789166"/>
            <a:ext cx="9627199" cy="646331"/>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simplify the refurbishment process for PRS, by aligning it to the BTR/refresh process through standardizing the contractor engagement process. The process can then be managed in an automated manner through a system</a:t>
            </a:r>
            <a:endParaRPr lang="en-GB" sz="12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F9D89BCF-D71E-1BC7-5EA6-014F6C5E1D59}"/>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20</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84737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Contractor Engagement Variation (2 of 2)</a:t>
            </a:r>
            <a:endParaRPr lang="en-GB" sz="2600">
              <a:latin typeface="Poppins SemiBold" panose="00000700000000000000" pitchFamily="2" charset="0"/>
              <a:cs typeface="Poppins SemiBold" panose="00000700000000000000" pitchFamily="2" charset="0"/>
            </a:endParaRPr>
          </a:p>
        </p:txBody>
      </p:sp>
      <p:sp>
        <p:nvSpPr>
          <p:cNvPr id="3" name="TextBox 2">
            <a:extLst>
              <a:ext uri="{FF2B5EF4-FFF2-40B4-BE49-F238E27FC236}">
                <a16:creationId xmlns:a16="http://schemas.microsoft.com/office/drawing/2014/main" id="{149B7891-94F1-2976-5C59-CA07E7DEBD61}"/>
              </a:ext>
            </a:extLst>
          </p:cNvPr>
          <p:cNvSpPr txBox="1"/>
          <p:nvPr/>
        </p:nvSpPr>
        <p:spPr>
          <a:xfrm>
            <a:off x="158538" y="1686547"/>
            <a:ext cx="11874923" cy="1415772"/>
          </a:xfrm>
          <a:prstGeom prst="rect">
            <a:avLst/>
          </a:prstGeom>
          <a:noFill/>
        </p:spPr>
        <p:txBody>
          <a:bodyPr wrap="square" rtlCol="0">
            <a:spAutoFit/>
          </a:bodyPr>
          <a:lstStyle/>
          <a:p>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a:solidFill>
                <a:schemeClr val="bg1"/>
              </a:solidFill>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4" name="TextBox 3">
            <a:extLst>
              <a:ext uri="{FF2B5EF4-FFF2-40B4-BE49-F238E27FC236}">
                <a16:creationId xmlns:a16="http://schemas.microsoft.com/office/drawing/2014/main" id="{DCAE57CE-1AD4-79D9-D5EA-A34D537F0655}"/>
              </a:ext>
            </a:extLst>
          </p:cNvPr>
          <p:cNvSpPr txBox="1"/>
          <p:nvPr/>
        </p:nvSpPr>
        <p:spPr>
          <a:xfrm>
            <a:off x="-180754" y="1824770"/>
            <a:ext cx="11874923" cy="4185761"/>
          </a:xfrm>
          <a:prstGeom prst="rect">
            <a:avLst/>
          </a:prstGeom>
          <a:noFill/>
        </p:spPr>
        <p:txBody>
          <a:bodyPr wrap="square" rtlCol="0">
            <a:spAutoFit/>
          </a:bodyPr>
          <a:lstStyle/>
          <a:p>
            <a:pPr lvl="1"/>
            <a:r>
              <a:rPr lang="en-US" sz="1400" b="1" dirty="0">
                <a:solidFill>
                  <a:schemeClr val="bg1"/>
                </a:solidFill>
                <a:latin typeface="Poppins Light" panose="00000400000000000000" pitchFamily="2" charset="0"/>
                <a:cs typeface="Poppins Light" panose="00000400000000000000" pitchFamily="2" charset="0"/>
              </a:rPr>
              <a:t>There are large variances in the way contractors are engaged, between North and South/ PRS versus BTR</a:t>
            </a: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All areas were trialed to use Kier however it appeared this model did not work nationwide:</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Kier have pre agreed PPP (price per property) and anything further is invoiced separately (however this does sometimes lead to duplicate invoicing)</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Kier will attend PVI and give technical specifications on work, with prices rarely changing one a tenant moves out and works commence</a:t>
            </a: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For those using localised contractors, internal policy dictates 2/3 quotes are received for comparison</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Many smaller companies refuse to deliver quotes due to continuously not winning tender</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Employees are forced to process contractors in Proactis rather than MRI due to strict health and safety regulations excluding them from being contracted</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No standardised specification sheet for PRS properties leading to bespoke quotes and work orders, no structured tick box form or standardised PPP </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No SLAs with contractors leading to chasing for quotes, often across multiple teams </a:t>
            </a:r>
          </a:p>
          <a:p>
            <a:pPr marL="1200150" lvl="2"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No set contractors per location so no way for system to auto select, relieving manual work</a:t>
            </a: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p:txBody>
      </p:sp>
      <p:sp>
        <p:nvSpPr>
          <p:cNvPr id="5" name="TextBox 4">
            <a:extLst>
              <a:ext uri="{FF2B5EF4-FFF2-40B4-BE49-F238E27FC236}">
                <a16:creationId xmlns:a16="http://schemas.microsoft.com/office/drawing/2014/main" id="{8E2006E3-F9D6-05AB-C305-0BD0C5C824CA}"/>
              </a:ext>
            </a:extLst>
          </p:cNvPr>
          <p:cNvSpPr txBox="1"/>
          <p:nvPr/>
        </p:nvSpPr>
        <p:spPr>
          <a:xfrm>
            <a:off x="359828" y="789166"/>
            <a:ext cx="9627199" cy="646331"/>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simplify the refurbishment process for PRS, by aligning it to the BTR/refresh process through standardizing the contractor engagement process. The process can then be managed in an automated manner through a system</a:t>
            </a:r>
            <a:endParaRPr lang="en-GB" sz="120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E8798B9F-E2BF-9F1D-3B67-BB66BE513BB3}"/>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21</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344316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Asset Mgt Variation</a:t>
            </a:r>
            <a:endParaRPr lang="en-GB" sz="2600">
              <a:latin typeface="Poppins SemiBold" panose="00000700000000000000" pitchFamily="2" charset="0"/>
              <a:cs typeface="Poppins SemiBold" panose="00000700000000000000" pitchFamily="2" charset="0"/>
            </a:endParaRPr>
          </a:p>
        </p:txBody>
      </p:sp>
      <p:sp>
        <p:nvSpPr>
          <p:cNvPr id="3" name="TextBox 2">
            <a:extLst>
              <a:ext uri="{FF2B5EF4-FFF2-40B4-BE49-F238E27FC236}">
                <a16:creationId xmlns:a16="http://schemas.microsoft.com/office/drawing/2014/main" id="{149B7891-94F1-2976-5C59-CA07E7DEBD61}"/>
              </a:ext>
            </a:extLst>
          </p:cNvPr>
          <p:cNvSpPr txBox="1"/>
          <p:nvPr/>
        </p:nvSpPr>
        <p:spPr>
          <a:xfrm>
            <a:off x="158537" y="1612800"/>
            <a:ext cx="11874923" cy="2862322"/>
          </a:xfrm>
          <a:prstGeom prst="rect">
            <a:avLst/>
          </a:prstGeom>
          <a:noFill/>
        </p:spPr>
        <p:txBody>
          <a:bodyPr wrap="square" rtlCol="0">
            <a:spAutoFit/>
          </a:bodyPr>
          <a:lstStyle/>
          <a:p>
            <a:r>
              <a:rPr lang="en-US" sz="1400" b="1" dirty="0">
                <a:solidFill>
                  <a:schemeClr val="bg1"/>
                </a:solidFill>
                <a:latin typeface="Poppins Light" panose="00000400000000000000" pitchFamily="2" charset="0"/>
                <a:cs typeface="Poppins Light" panose="00000400000000000000" pitchFamily="2" charset="0"/>
              </a:rPr>
              <a:t>There is variation between ways of working in Asset Management (cost approval) North to South:</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The South has an SPM and PM involved in refurb approval</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In the North only the Asset Manager would approval capital works, with are automatically </a:t>
            </a:r>
            <a:r>
              <a:rPr lang="en-US" sz="1400" dirty="0" err="1">
                <a:solidFill>
                  <a:schemeClr val="bg1"/>
                </a:solidFill>
                <a:latin typeface="Poppins Light" panose="00000400000000000000" pitchFamily="2" charset="0"/>
                <a:cs typeface="Poppins Light" panose="00000400000000000000" pitchFamily="2" charset="0"/>
              </a:rPr>
              <a:t>categorised</a:t>
            </a:r>
            <a:r>
              <a:rPr lang="en-US" sz="1400" dirty="0">
                <a:solidFill>
                  <a:schemeClr val="bg1"/>
                </a:solidFill>
                <a:latin typeface="Poppins Light" panose="00000400000000000000" pitchFamily="2" charset="0"/>
                <a:cs typeface="Poppins Light" panose="00000400000000000000" pitchFamily="2" charset="0"/>
              </a:rPr>
              <a:t> as such over £1k</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BTR tends to follow North’s ways of working, as the level of refurbishment works are lower</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The South will approve costs in both </a:t>
            </a:r>
            <a:r>
              <a:rPr lang="en-US" sz="1400" dirty="0" err="1">
                <a:solidFill>
                  <a:schemeClr val="bg1"/>
                </a:solidFill>
                <a:latin typeface="Poppins Light" panose="00000400000000000000" pitchFamily="2" charset="0"/>
                <a:cs typeface="Poppins Light" panose="00000400000000000000" pitchFamily="2" charset="0"/>
              </a:rPr>
              <a:t>Proactis</a:t>
            </a:r>
            <a:r>
              <a:rPr lang="en-US" sz="1400" dirty="0">
                <a:solidFill>
                  <a:schemeClr val="bg1"/>
                </a:solidFill>
                <a:latin typeface="Poppins Light" panose="00000400000000000000" pitchFamily="2" charset="0"/>
                <a:cs typeface="Poppins Light" panose="00000400000000000000" pitchFamily="2" charset="0"/>
              </a:rPr>
              <a:t> and MRI, refresh works processed via MRI in all instances</a:t>
            </a:r>
          </a:p>
          <a:p>
            <a:pPr marL="742950" lvl="1"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Contracts are created in </a:t>
            </a:r>
            <a:r>
              <a:rPr lang="en-US" sz="1400" dirty="0" err="1">
                <a:solidFill>
                  <a:schemeClr val="bg1"/>
                </a:solidFill>
                <a:latin typeface="Poppins Light" panose="00000400000000000000" pitchFamily="2" charset="0"/>
                <a:cs typeface="Poppins Light" panose="00000400000000000000" pitchFamily="2" charset="0"/>
              </a:rPr>
              <a:t>Proactis</a:t>
            </a:r>
            <a:r>
              <a:rPr lang="en-US" sz="1400" dirty="0">
                <a:solidFill>
                  <a:schemeClr val="bg1"/>
                </a:solidFill>
                <a:latin typeface="Poppins Light" panose="00000400000000000000" pitchFamily="2" charset="0"/>
                <a:cs typeface="Poppins Light" panose="00000400000000000000" pitchFamily="2" charset="0"/>
              </a:rPr>
              <a:t> as a workaround, due to most contractors not meeting the health and safety requirements in MRI</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The documentation between North and South differs, with TFT providing a more thorough tender and analysis process, alongside checks and certificate payments throughout and after works to Grainger plc</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9" name="TextBox 8">
            <a:extLst>
              <a:ext uri="{FF2B5EF4-FFF2-40B4-BE49-F238E27FC236}">
                <a16:creationId xmlns:a16="http://schemas.microsoft.com/office/drawing/2014/main" id="{40EF8E2C-25B6-F3F7-E014-F32769743E6B}"/>
              </a:ext>
            </a:extLst>
          </p:cNvPr>
          <p:cNvSpPr txBox="1"/>
          <p:nvPr/>
        </p:nvSpPr>
        <p:spPr>
          <a:xfrm>
            <a:off x="0" y="3732028"/>
            <a:ext cx="12192000" cy="3139321"/>
          </a:xfrm>
          <a:prstGeom prst="rect">
            <a:avLst/>
          </a:prstGeom>
          <a:solidFill>
            <a:schemeClr val="bg1"/>
          </a:solidFill>
        </p:spPr>
        <p:txBody>
          <a:bodyPr wrap="square" rtlCol="0">
            <a:spAutoFit/>
          </a:bodyPr>
          <a:lstStyle/>
          <a:p>
            <a:endParaRPr lang="en-US"/>
          </a:p>
          <a:p>
            <a:endParaRPr lang="en-GB"/>
          </a:p>
          <a:p>
            <a:endParaRPr lang="en-GB"/>
          </a:p>
          <a:p>
            <a:endParaRPr lang="en-GB"/>
          </a:p>
          <a:p>
            <a:endParaRPr lang="en-GB"/>
          </a:p>
          <a:p>
            <a:endParaRPr lang="en-GB"/>
          </a:p>
          <a:p>
            <a:endParaRPr lang="en-GB"/>
          </a:p>
          <a:p>
            <a:endParaRPr lang="en-GB"/>
          </a:p>
          <a:p>
            <a:endParaRPr lang="en-GB"/>
          </a:p>
          <a:p>
            <a:endParaRPr lang="en-GB"/>
          </a:p>
          <a:p>
            <a:endParaRPr lang="en-GB"/>
          </a:p>
        </p:txBody>
      </p:sp>
      <p:sp>
        <p:nvSpPr>
          <p:cNvPr id="7" name="TextBox 6">
            <a:extLst>
              <a:ext uri="{FF2B5EF4-FFF2-40B4-BE49-F238E27FC236}">
                <a16:creationId xmlns:a16="http://schemas.microsoft.com/office/drawing/2014/main" id="{B1D0AACD-DA9F-4CF0-F89D-C20F81DC2BDB}"/>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standardise the process between north and south, using the same systems to approve costs and rental price changes. This relies on the recommended changes to contractor engagement and refurbishment works</a:t>
            </a:r>
            <a:endParaRPr lang="en-GB" sz="1200">
              <a:solidFill>
                <a:schemeClr val="bg1"/>
              </a:solidFill>
              <a:latin typeface="Poppins Light" panose="00000400000000000000" pitchFamily="2" charset="0"/>
              <a:cs typeface="Poppins Light" panose="00000400000000000000" pitchFamily="2" charset="0"/>
            </a:endParaRPr>
          </a:p>
        </p:txBody>
      </p:sp>
      <p:pic>
        <p:nvPicPr>
          <p:cNvPr id="10" name="Picture 9">
            <a:extLst>
              <a:ext uri="{FF2B5EF4-FFF2-40B4-BE49-F238E27FC236}">
                <a16:creationId xmlns:a16="http://schemas.microsoft.com/office/drawing/2014/main" id="{3F2A6BF8-D141-0763-E461-7809492DD929}"/>
              </a:ext>
            </a:extLst>
          </p:cNvPr>
          <p:cNvPicPr>
            <a:picLocks noChangeAspect="1"/>
          </p:cNvPicPr>
          <p:nvPr/>
        </p:nvPicPr>
        <p:blipFill>
          <a:blip r:embed="rId4"/>
          <a:stretch>
            <a:fillRect/>
          </a:stretch>
        </p:blipFill>
        <p:spPr>
          <a:xfrm>
            <a:off x="-2" y="3669268"/>
            <a:ext cx="12192000" cy="3264840"/>
          </a:xfrm>
          <a:prstGeom prst="rect">
            <a:avLst/>
          </a:prstGeom>
        </p:spPr>
      </p:pic>
      <p:sp>
        <p:nvSpPr>
          <p:cNvPr id="4" name="TextBox 3">
            <a:extLst>
              <a:ext uri="{FF2B5EF4-FFF2-40B4-BE49-F238E27FC236}">
                <a16:creationId xmlns:a16="http://schemas.microsoft.com/office/drawing/2014/main" id="{8A425FAE-35EE-ABB8-572E-598DE657FEC1}"/>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latin typeface="Century Gothic" panose="020B0502020202020204" pitchFamily="34" charset="0"/>
              </a:rPr>
              <a:pPr algn="r">
                <a:defRPr/>
              </a:pPr>
              <a:t>22</a:t>
            </a:fld>
            <a:endParaRPr lang="en-US" sz="1000" b="1">
              <a:latin typeface="Century Gothic" panose="020B0502020202020204" pitchFamily="34" charset="0"/>
            </a:endParaRPr>
          </a:p>
        </p:txBody>
      </p:sp>
    </p:spTree>
    <p:extLst>
      <p:ext uri="{BB962C8B-B14F-4D97-AF65-F5344CB8AC3E}">
        <p14:creationId xmlns:p14="http://schemas.microsoft.com/office/powerpoint/2010/main" val="409881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Inventory Variation</a:t>
            </a:r>
            <a:endParaRPr lang="en-GB" sz="2600">
              <a:latin typeface="Poppins SemiBold" panose="00000700000000000000" pitchFamily="2" charset="0"/>
              <a:cs typeface="Poppins SemiBold" panose="00000700000000000000" pitchFamily="2" charset="0"/>
            </a:endParaRPr>
          </a:p>
        </p:txBody>
      </p:sp>
      <p:sp>
        <p:nvSpPr>
          <p:cNvPr id="3" name="TextBox 2">
            <a:extLst>
              <a:ext uri="{FF2B5EF4-FFF2-40B4-BE49-F238E27FC236}">
                <a16:creationId xmlns:a16="http://schemas.microsoft.com/office/drawing/2014/main" id="{149B7891-94F1-2976-5C59-CA07E7DEBD61}"/>
              </a:ext>
            </a:extLst>
          </p:cNvPr>
          <p:cNvSpPr txBox="1"/>
          <p:nvPr/>
        </p:nvSpPr>
        <p:spPr>
          <a:xfrm>
            <a:off x="152399" y="1543672"/>
            <a:ext cx="11874923" cy="1785104"/>
          </a:xfrm>
          <a:prstGeom prst="rect">
            <a:avLst/>
          </a:prstGeom>
          <a:noFill/>
        </p:spPr>
        <p:txBody>
          <a:bodyPr wrap="square" rtlCol="0">
            <a:spAutoFit/>
          </a:bodyPr>
          <a:lstStyle/>
          <a:p>
            <a:r>
              <a:rPr lang="en-US" sz="1400" b="1" dirty="0">
                <a:solidFill>
                  <a:schemeClr val="bg1"/>
                </a:solidFill>
                <a:latin typeface="Poppins Light" panose="00000400000000000000" pitchFamily="2" charset="0"/>
                <a:cs typeface="Poppins Light" panose="00000400000000000000" pitchFamily="2" charset="0"/>
              </a:rPr>
              <a:t>There is variation between locations and PRS/BTR during the inventory phase:</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For PRS in the South, external contractors are used to provide inventory</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For BTR and in the North, the Property/Portfolio Managers will manage inventory, usually processed by an RSM/RSA</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For BTR a third-party system, Inventory Hive, is used to process transactional data and upload documentation</a:t>
            </a: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9" name="TextBox 8">
            <a:extLst>
              <a:ext uri="{FF2B5EF4-FFF2-40B4-BE49-F238E27FC236}">
                <a16:creationId xmlns:a16="http://schemas.microsoft.com/office/drawing/2014/main" id="{40EF8E2C-25B6-F3F7-E014-F32769743E6B}"/>
              </a:ext>
            </a:extLst>
          </p:cNvPr>
          <p:cNvSpPr txBox="1"/>
          <p:nvPr/>
        </p:nvSpPr>
        <p:spPr>
          <a:xfrm>
            <a:off x="-6139" y="2660528"/>
            <a:ext cx="12192000" cy="3416320"/>
          </a:xfrm>
          <a:prstGeom prst="rect">
            <a:avLst/>
          </a:prstGeom>
          <a:solidFill>
            <a:schemeClr val="bg1"/>
          </a:solidFill>
        </p:spPr>
        <p:txBody>
          <a:bodyPr wrap="square" rtlCol="0">
            <a:spAutoFit/>
          </a:bodyPr>
          <a:lstStyle/>
          <a:p>
            <a:endParaRPr lang="en-US"/>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p:txBody>
      </p:sp>
      <p:pic>
        <p:nvPicPr>
          <p:cNvPr id="5" name="Picture 4">
            <a:extLst>
              <a:ext uri="{FF2B5EF4-FFF2-40B4-BE49-F238E27FC236}">
                <a16:creationId xmlns:a16="http://schemas.microsoft.com/office/drawing/2014/main" id="{B19E2BE5-A1A5-827D-34EE-5AC043CCE58C}"/>
              </a:ext>
            </a:extLst>
          </p:cNvPr>
          <p:cNvPicPr>
            <a:picLocks noChangeAspect="1"/>
          </p:cNvPicPr>
          <p:nvPr/>
        </p:nvPicPr>
        <p:blipFill>
          <a:blip r:embed="rId4"/>
          <a:stretch>
            <a:fillRect/>
          </a:stretch>
        </p:blipFill>
        <p:spPr>
          <a:xfrm>
            <a:off x="-6140" y="2713103"/>
            <a:ext cx="12192000" cy="3363745"/>
          </a:xfrm>
          <a:prstGeom prst="rect">
            <a:avLst/>
          </a:prstGeom>
        </p:spPr>
      </p:pic>
      <p:sp>
        <p:nvSpPr>
          <p:cNvPr id="7" name="TextBox 6">
            <a:extLst>
              <a:ext uri="{FF2B5EF4-FFF2-40B4-BE49-F238E27FC236}">
                <a16:creationId xmlns:a16="http://schemas.microsoft.com/office/drawing/2014/main" id="{38E9A717-4A6B-6471-F33A-334ABB13D564}"/>
              </a:ext>
            </a:extLst>
          </p:cNvPr>
          <p:cNvSpPr txBox="1"/>
          <p:nvPr/>
        </p:nvSpPr>
        <p:spPr>
          <a:xfrm>
            <a:off x="359828" y="789166"/>
            <a:ext cx="9627199" cy="646331"/>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Due to external inventory in the South, it is difficult to deep dive and recommend an aligned process. For inventory processed internally, integration of data from inventory hive to internal systems, will reduce manual keying into internal systems and reduce data gaps on meter readings</a:t>
            </a:r>
            <a:endParaRPr lang="en-GB" sz="12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4D3C4AF5-5B14-9F1B-C9D7-D1AC723E6702}"/>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23</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2689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6B8A-5474-F0D1-318E-CC98FDCFE8A5}"/>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Functions and locations use different systems</a:t>
            </a:r>
            <a:endParaRPr lang="en-GB" sz="2600">
              <a:latin typeface="Poppins SemiBold" panose="00000700000000000000" pitchFamily="2" charset="0"/>
              <a:cs typeface="Poppins SemiBold" panose="00000700000000000000" pitchFamily="2" charset="0"/>
            </a:endParaRPr>
          </a:p>
        </p:txBody>
      </p:sp>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5" name="Rectangle 4">
            <a:extLst>
              <a:ext uri="{FF2B5EF4-FFF2-40B4-BE49-F238E27FC236}">
                <a16:creationId xmlns:a16="http://schemas.microsoft.com/office/drawing/2014/main" id="{755FE195-D262-CEFC-1F5E-E959CB02A4F3}"/>
              </a:ext>
            </a:extLst>
          </p:cNvPr>
          <p:cNvSpPr/>
          <p:nvPr/>
        </p:nvSpPr>
        <p:spPr>
          <a:xfrm>
            <a:off x="461280" y="1504575"/>
            <a:ext cx="3359605" cy="163456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6" name="Rectangle 15">
            <a:extLst>
              <a:ext uri="{FF2B5EF4-FFF2-40B4-BE49-F238E27FC236}">
                <a16:creationId xmlns:a16="http://schemas.microsoft.com/office/drawing/2014/main" id="{D5E3750D-70A2-05D9-54F6-C230E4461B7B}"/>
              </a:ext>
            </a:extLst>
          </p:cNvPr>
          <p:cNvSpPr/>
          <p:nvPr/>
        </p:nvSpPr>
        <p:spPr>
          <a:xfrm>
            <a:off x="4141337" y="1504574"/>
            <a:ext cx="3359605" cy="16345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1200"/>
          </a:p>
        </p:txBody>
      </p:sp>
      <p:sp>
        <p:nvSpPr>
          <p:cNvPr id="17" name="Rectangle 16">
            <a:extLst>
              <a:ext uri="{FF2B5EF4-FFF2-40B4-BE49-F238E27FC236}">
                <a16:creationId xmlns:a16="http://schemas.microsoft.com/office/drawing/2014/main" id="{3BCC423E-EB74-18F6-B0ED-DF8D41A703EF}"/>
              </a:ext>
            </a:extLst>
          </p:cNvPr>
          <p:cNvSpPr/>
          <p:nvPr/>
        </p:nvSpPr>
        <p:spPr>
          <a:xfrm>
            <a:off x="7791130" y="1501167"/>
            <a:ext cx="3359605" cy="1634567"/>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8" name="Rectangle 17">
            <a:extLst>
              <a:ext uri="{FF2B5EF4-FFF2-40B4-BE49-F238E27FC236}">
                <a16:creationId xmlns:a16="http://schemas.microsoft.com/office/drawing/2014/main" id="{740B3FF2-67CE-9C7B-30A5-785C63B488CC}"/>
              </a:ext>
            </a:extLst>
          </p:cNvPr>
          <p:cNvSpPr/>
          <p:nvPr/>
        </p:nvSpPr>
        <p:spPr>
          <a:xfrm>
            <a:off x="461279" y="3297815"/>
            <a:ext cx="3359605" cy="16345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9" name="Rectangle 18">
            <a:extLst>
              <a:ext uri="{FF2B5EF4-FFF2-40B4-BE49-F238E27FC236}">
                <a16:creationId xmlns:a16="http://schemas.microsoft.com/office/drawing/2014/main" id="{24C91F84-57AC-7152-0407-DCAEE2361986}"/>
              </a:ext>
            </a:extLst>
          </p:cNvPr>
          <p:cNvSpPr/>
          <p:nvPr/>
        </p:nvSpPr>
        <p:spPr>
          <a:xfrm>
            <a:off x="4141336" y="3341015"/>
            <a:ext cx="3359605" cy="1634567"/>
          </a:xfrm>
          <a:prstGeom prst="rect">
            <a:avLst/>
          </a:prstGeom>
          <a:noFill/>
          <a:ln>
            <a:solidFill>
              <a:schemeClr val="tx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0" name="Rectangle 19">
            <a:extLst>
              <a:ext uri="{FF2B5EF4-FFF2-40B4-BE49-F238E27FC236}">
                <a16:creationId xmlns:a16="http://schemas.microsoft.com/office/drawing/2014/main" id="{81093466-BA90-9650-1800-A4443F8B7CD1}"/>
              </a:ext>
            </a:extLst>
          </p:cNvPr>
          <p:cNvSpPr/>
          <p:nvPr/>
        </p:nvSpPr>
        <p:spPr>
          <a:xfrm>
            <a:off x="7852485" y="3310736"/>
            <a:ext cx="3359605" cy="16345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1" name="Rectangle 20">
            <a:extLst>
              <a:ext uri="{FF2B5EF4-FFF2-40B4-BE49-F238E27FC236}">
                <a16:creationId xmlns:a16="http://schemas.microsoft.com/office/drawing/2014/main" id="{7CC35354-7602-D36A-4B23-0CDAD0306285}"/>
              </a:ext>
            </a:extLst>
          </p:cNvPr>
          <p:cNvSpPr/>
          <p:nvPr/>
        </p:nvSpPr>
        <p:spPr>
          <a:xfrm>
            <a:off x="461279" y="5112484"/>
            <a:ext cx="3359605" cy="16345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2" name="Rectangle 21">
            <a:extLst>
              <a:ext uri="{FF2B5EF4-FFF2-40B4-BE49-F238E27FC236}">
                <a16:creationId xmlns:a16="http://schemas.microsoft.com/office/drawing/2014/main" id="{3BBB7D48-6AA2-50AF-FFD3-6AF612F97A7C}"/>
              </a:ext>
            </a:extLst>
          </p:cNvPr>
          <p:cNvSpPr/>
          <p:nvPr/>
        </p:nvSpPr>
        <p:spPr>
          <a:xfrm>
            <a:off x="4141335" y="5120305"/>
            <a:ext cx="3359605" cy="163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3" name="Rectangle 22">
            <a:extLst>
              <a:ext uri="{FF2B5EF4-FFF2-40B4-BE49-F238E27FC236}">
                <a16:creationId xmlns:a16="http://schemas.microsoft.com/office/drawing/2014/main" id="{52C76482-2069-63FF-E422-77187496F9FB}"/>
              </a:ext>
            </a:extLst>
          </p:cNvPr>
          <p:cNvSpPr/>
          <p:nvPr/>
        </p:nvSpPr>
        <p:spPr>
          <a:xfrm>
            <a:off x="7901520" y="5120305"/>
            <a:ext cx="3359605" cy="16345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4" name="TextBox 23">
            <a:extLst>
              <a:ext uri="{FF2B5EF4-FFF2-40B4-BE49-F238E27FC236}">
                <a16:creationId xmlns:a16="http://schemas.microsoft.com/office/drawing/2014/main" id="{30F85DFA-E093-7FA8-E9EA-C08A6983892B}"/>
              </a:ext>
            </a:extLst>
          </p:cNvPr>
          <p:cNvSpPr txBox="1"/>
          <p:nvPr/>
        </p:nvSpPr>
        <p:spPr>
          <a:xfrm>
            <a:off x="598050" y="1483140"/>
            <a:ext cx="3233055" cy="1046440"/>
          </a:xfrm>
          <a:prstGeom prst="rect">
            <a:avLst/>
          </a:prstGeom>
          <a:noFill/>
        </p:spPr>
        <p:txBody>
          <a:bodyPr wrap="square" rtlCol="0">
            <a:spAutoFit/>
          </a:bodyPr>
          <a:lstStyle/>
          <a:p>
            <a:pPr algn="ctr"/>
            <a:r>
              <a:rPr lang="en-US" sz="1200" b="1" i="1" u="sng">
                <a:solidFill>
                  <a:schemeClr val="bg1"/>
                </a:solidFill>
              </a:rPr>
              <a:t>Asset Management </a:t>
            </a:r>
            <a:r>
              <a:rPr lang="en-US" sz="1200" b="1" i="1">
                <a:solidFill>
                  <a:schemeClr val="bg1"/>
                </a:solidFill>
              </a:rPr>
              <a:t>- </a:t>
            </a:r>
            <a:r>
              <a:rPr lang="en-US" sz="1000">
                <a:solidFill>
                  <a:schemeClr val="bg1"/>
                </a:solidFill>
              </a:rPr>
              <a:t>Main decision maker on refurb/relet versus sell, approval of capital refurb costs</a:t>
            </a:r>
          </a:p>
          <a:p>
            <a:pPr algn="ctr"/>
            <a:endParaRPr lang="en-US" sz="1000">
              <a:solidFill>
                <a:schemeClr val="bg1"/>
              </a:solidFill>
            </a:endParaRPr>
          </a:p>
          <a:p>
            <a:pPr algn="ctr"/>
            <a:r>
              <a:rPr lang="en-US" sz="1000">
                <a:solidFill>
                  <a:schemeClr val="bg1"/>
                </a:solidFill>
              </a:rPr>
              <a:t>Involved in Expected Vacancy, Move Out</a:t>
            </a:r>
          </a:p>
          <a:p>
            <a:pPr algn="ctr"/>
            <a:endParaRPr lang="en-US" sz="1000">
              <a:solidFill>
                <a:schemeClr val="bg1"/>
              </a:solidFill>
            </a:endParaRPr>
          </a:p>
          <a:p>
            <a:pPr algn="ctr"/>
            <a:r>
              <a:rPr lang="en-US" sz="1000">
                <a:solidFill>
                  <a:schemeClr val="bg1"/>
                </a:solidFill>
              </a:rPr>
              <a:t>Work across PRS mainly, sometimes BTR (anything capital)</a:t>
            </a:r>
          </a:p>
        </p:txBody>
      </p:sp>
      <p:sp>
        <p:nvSpPr>
          <p:cNvPr id="25" name="Flowchart: Magnetic Disk 24">
            <a:extLst>
              <a:ext uri="{FF2B5EF4-FFF2-40B4-BE49-F238E27FC236}">
                <a16:creationId xmlns:a16="http://schemas.microsoft.com/office/drawing/2014/main" id="{EDE40EFA-CE71-8E32-FF27-5888CB4198E3}"/>
              </a:ext>
            </a:extLst>
          </p:cNvPr>
          <p:cNvSpPr/>
          <p:nvPr/>
        </p:nvSpPr>
        <p:spPr>
          <a:xfrm>
            <a:off x="9884369" y="1093130"/>
            <a:ext cx="728307" cy="395961"/>
          </a:xfrm>
          <a:prstGeom prst="flowChartMagneticDisk">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Evolution MRI</a:t>
            </a:r>
            <a:endParaRPr lang="en-GB" sz="1000" b="1"/>
          </a:p>
        </p:txBody>
      </p:sp>
      <p:sp>
        <p:nvSpPr>
          <p:cNvPr id="26" name="Flowchart: Magnetic Disk 25">
            <a:extLst>
              <a:ext uri="{FF2B5EF4-FFF2-40B4-BE49-F238E27FC236}">
                <a16:creationId xmlns:a16="http://schemas.microsoft.com/office/drawing/2014/main" id="{D436CCD2-AD36-4E04-A04E-DA1705BA5EC7}"/>
              </a:ext>
            </a:extLst>
          </p:cNvPr>
          <p:cNvSpPr/>
          <p:nvPr/>
        </p:nvSpPr>
        <p:spPr>
          <a:xfrm>
            <a:off x="10674031" y="1093132"/>
            <a:ext cx="728307" cy="395961"/>
          </a:xfrm>
          <a:prstGeom prst="flowChartMagneticDisk">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Qube</a:t>
            </a:r>
            <a:endParaRPr lang="en-GB" sz="1000" b="1"/>
          </a:p>
        </p:txBody>
      </p:sp>
      <p:sp>
        <p:nvSpPr>
          <p:cNvPr id="27" name="Flowchart: Magnetic Disk 26">
            <a:extLst>
              <a:ext uri="{FF2B5EF4-FFF2-40B4-BE49-F238E27FC236}">
                <a16:creationId xmlns:a16="http://schemas.microsoft.com/office/drawing/2014/main" id="{2CD3D64B-BDD1-3B54-85F3-EE0638A4428E}"/>
              </a:ext>
            </a:extLst>
          </p:cNvPr>
          <p:cNvSpPr/>
          <p:nvPr/>
        </p:nvSpPr>
        <p:spPr>
          <a:xfrm>
            <a:off x="11463693" y="1093132"/>
            <a:ext cx="728307" cy="395959"/>
          </a:xfrm>
          <a:prstGeom prst="flowChartMagneticDisk">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Salesforce</a:t>
            </a:r>
            <a:endParaRPr lang="en-GB" sz="1000" b="1"/>
          </a:p>
        </p:txBody>
      </p:sp>
      <p:sp>
        <p:nvSpPr>
          <p:cNvPr id="28" name="Flowchart: Magnetic Disk 27">
            <a:extLst>
              <a:ext uri="{FF2B5EF4-FFF2-40B4-BE49-F238E27FC236}">
                <a16:creationId xmlns:a16="http://schemas.microsoft.com/office/drawing/2014/main" id="{7D2FE69B-2C99-23CE-0CD6-27F4DB4B29F5}"/>
              </a:ext>
            </a:extLst>
          </p:cNvPr>
          <p:cNvSpPr/>
          <p:nvPr/>
        </p:nvSpPr>
        <p:spPr>
          <a:xfrm>
            <a:off x="5999125" y="4510455"/>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29" name="Flowchart: Magnetic Disk 28">
            <a:extLst>
              <a:ext uri="{FF2B5EF4-FFF2-40B4-BE49-F238E27FC236}">
                <a16:creationId xmlns:a16="http://schemas.microsoft.com/office/drawing/2014/main" id="{0FB1A60D-0DAC-D673-FB0A-8E4223D20433}"/>
              </a:ext>
            </a:extLst>
          </p:cNvPr>
          <p:cNvSpPr/>
          <p:nvPr/>
        </p:nvSpPr>
        <p:spPr>
          <a:xfrm>
            <a:off x="1728620" y="2660455"/>
            <a:ext cx="442577" cy="395959"/>
          </a:xfrm>
          <a:prstGeom prst="flowChartMagneticDisk">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0" name="TextBox 29">
            <a:extLst>
              <a:ext uri="{FF2B5EF4-FFF2-40B4-BE49-F238E27FC236}">
                <a16:creationId xmlns:a16="http://schemas.microsoft.com/office/drawing/2014/main" id="{62FF3B02-95A5-7712-751D-A2C7A9F0437B}"/>
              </a:ext>
            </a:extLst>
          </p:cNvPr>
          <p:cNvSpPr txBox="1"/>
          <p:nvPr/>
        </p:nvSpPr>
        <p:spPr>
          <a:xfrm>
            <a:off x="7863912" y="1525317"/>
            <a:ext cx="3233055" cy="1077218"/>
          </a:xfrm>
          <a:prstGeom prst="rect">
            <a:avLst/>
          </a:prstGeom>
          <a:noFill/>
        </p:spPr>
        <p:txBody>
          <a:bodyPr wrap="square" rtlCol="0">
            <a:spAutoFit/>
          </a:bodyPr>
          <a:lstStyle/>
          <a:p>
            <a:pPr algn="ctr"/>
            <a:r>
              <a:rPr lang="en-US" sz="1200" b="1" i="1" u="sng">
                <a:solidFill>
                  <a:schemeClr val="bg1"/>
                </a:solidFill>
              </a:rPr>
              <a:t>Service Desk</a:t>
            </a:r>
            <a:r>
              <a:rPr lang="en-US" sz="1200" b="1" i="1">
                <a:solidFill>
                  <a:schemeClr val="bg1"/>
                </a:solidFill>
              </a:rPr>
              <a:t> </a:t>
            </a:r>
            <a:r>
              <a:rPr lang="en-US" sz="1200">
                <a:solidFill>
                  <a:schemeClr val="bg1"/>
                </a:solidFill>
              </a:rPr>
              <a:t>– </a:t>
            </a:r>
            <a:r>
              <a:rPr lang="en-US" sz="1000">
                <a:solidFill>
                  <a:schemeClr val="bg1"/>
                </a:solidFill>
              </a:rPr>
              <a:t>Process PRS notice to quit through to deposits</a:t>
            </a:r>
          </a:p>
          <a:p>
            <a:pPr algn="ctr"/>
            <a:endParaRPr lang="en-US" sz="1000">
              <a:solidFill>
                <a:schemeClr val="bg1"/>
              </a:solidFill>
            </a:endParaRPr>
          </a:p>
          <a:p>
            <a:pPr algn="ctr"/>
            <a:r>
              <a:rPr lang="en-US" sz="1000">
                <a:solidFill>
                  <a:schemeClr val="bg1"/>
                </a:solidFill>
              </a:rPr>
              <a:t>Involved in Expected Vacancy, Move Out</a:t>
            </a:r>
          </a:p>
          <a:p>
            <a:pPr algn="ctr"/>
            <a:endParaRPr lang="en-US" sz="1000">
              <a:solidFill>
                <a:schemeClr val="bg1"/>
              </a:solidFill>
            </a:endParaRPr>
          </a:p>
          <a:p>
            <a:pPr algn="ctr"/>
            <a:r>
              <a:rPr lang="en-US" sz="1000">
                <a:solidFill>
                  <a:schemeClr val="bg1"/>
                </a:solidFill>
              </a:rPr>
              <a:t>Work across PRS (Stabilised) only</a:t>
            </a:r>
          </a:p>
        </p:txBody>
      </p:sp>
      <p:sp>
        <p:nvSpPr>
          <p:cNvPr id="31" name="Flowchart: Magnetic Disk 30">
            <a:extLst>
              <a:ext uri="{FF2B5EF4-FFF2-40B4-BE49-F238E27FC236}">
                <a16:creationId xmlns:a16="http://schemas.microsoft.com/office/drawing/2014/main" id="{063F4785-FA4E-254C-E2AC-850CB51D313A}"/>
              </a:ext>
            </a:extLst>
          </p:cNvPr>
          <p:cNvSpPr/>
          <p:nvPr/>
        </p:nvSpPr>
        <p:spPr>
          <a:xfrm>
            <a:off x="1993288" y="4477479"/>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2" name="Flowchart: Magnetic Disk 31">
            <a:extLst>
              <a:ext uri="{FF2B5EF4-FFF2-40B4-BE49-F238E27FC236}">
                <a16:creationId xmlns:a16="http://schemas.microsoft.com/office/drawing/2014/main" id="{5F2E6C3C-3643-67AC-C51C-6C15B006B40B}"/>
              </a:ext>
            </a:extLst>
          </p:cNvPr>
          <p:cNvSpPr/>
          <p:nvPr/>
        </p:nvSpPr>
        <p:spPr>
          <a:xfrm>
            <a:off x="9066444" y="2628400"/>
            <a:ext cx="442577" cy="395959"/>
          </a:xfrm>
          <a:prstGeom prst="flowChartMagneticDisk">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3" name="TextBox 32">
            <a:extLst>
              <a:ext uri="{FF2B5EF4-FFF2-40B4-BE49-F238E27FC236}">
                <a16:creationId xmlns:a16="http://schemas.microsoft.com/office/drawing/2014/main" id="{4E862D08-4E7D-7152-F557-EC0D6830363A}"/>
              </a:ext>
            </a:extLst>
          </p:cNvPr>
          <p:cNvSpPr txBox="1"/>
          <p:nvPr/>
        </p:nvSpPr>
        <p:spPr>
          <a:xfrm>
            <a:off x="4141335" y="1488192"/>
            <a:ext cx="3380048" cy="1200329"/>
          </a:xfrm>
          <a:prstGeom prst="rect">
            <a:avLst/>
          </a:prstGeom>
          <a:noFill/>
        </p:spPr>
        <p:txBody>
          <a:bodyPr wrap="square" rtlCol="0">
            <a:spAutoFit/>
          </a:bodyPr>
          <a:lstStyle/>
          <a:p>
            <a:pPr algn="ctr"/>
            <a:r>
              <a:rPr lang="en-US" sz="1200" b="1" i="1" u="sng">
                <a:solidFill>
                  <a:schemeClr val="bg1"/>
                </a:solidFill>
              </a:rPr>
              <a:t>Property Manager</a:t>
            </a:r>
            <a:r>
              <a:rPr lang="en-US" sz="1200" i="1">
                <a:solidFill>
                  <a:schemeClr val="bg1"/>
                </a:solidFill>
              </a:rPr>
              <a:t>–  </a:t>
            </a:r>
            <a:r>
              <a:rPr lang="en-US" sz="1000">
                <a:solidFill>
                  <a:schemeClr val="bg1"/>
                </a:solidFill>
              </a:rPr>
              <a:t>Act as main communication for tenant from move out to move in, conducts all inspections/ refurb and comms with contractors</a:t>
            </a:r>
          </a:p>
          <a:p>
            <a:pPr algn="ctr"/>
            <a:endParaRPr lang="en-US" sz="1000">
              <a:solidFill>
                <a:schemeClr val="bg1"/>
              </a:solidFill>
            </a:endParaRPr>
          </a:p>
          <a:p>
            <a:pPr algn="ctr"/>
            <a:r>
              <a:rPr lang="en-US" sz="1000">
                <a:solidFill>
                  <a:schemeClr val="bg1"/>
                </a:solidFill>
              </a:rPr>
              <a:t>Involved in Expected Vacancy, Move Out, Deposits, Move in</a:t>
            </a:r>
          </a:p>
          <a:p>
            <a:pPr algn="ctr"/>
            <a:endParaRPr lang="en-US" sz="1000">
              <a:solidFill>
                <a:schemeClr val="bg1"/>
              </a:solidFill>
            </a:endParaRPr>
          </a:p>
          <a:p>
            <a:pPr algn="ctr"/>
            <a:r>
              <a:rPr lang="en-US" sz="1000">
                <a:solidFill>
                  <a:schemeClr val="bg1"/>
                </a:solidFill>
              </a:rPr>
              <a:t>Work across BTR</a:t>
            </a:r>
          </a:p>
        </p:txBody>
      </p:sp>
      <p:sp>
        <p:nvSpPr>
          <p:cNvPr id="34" name="Flowchart: Magnetic Disk 33">
            <a:extLst>
              <a:ext uri="{FF2B5EF4-FFF2-40B4-BE49-F238E27FC236}">
                <a16:creationId xmlns:a16="http://schemas.microsoft.com/office/drawing/2014/main" id="{4FC4E53C-4FE0-E8E4-F51B-D8C046107C0D}"/>
              </a:ext>
            </a:extLst>
          </p:cNvPr>
          <p:cNvSpPr/>
          <p:nvPr/>
        </p:nvSpPr>
        <p:spPr>
          <a:xfrm>
            <a:off x="5373651" y="2688521"/>
            <a:ext cx="442577" cy="395959"/>
          </a:xfrm>
          <a:prstGeom prst="flowChartMagneticDisk">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5" name="Flowchart: Magnetic Disk 34">
            <a:extLst>
              <a:ext uri="{FF2B5EF4-FFF2-40B4-BE49-F238E27FC236}">
                <a16:creationId xmlns:a16="http://schemas.microsoft.com/office/drawing/2014/main" id="{5A6DB0A9-23F4-0538-440D-14B732E1499E}"/>
              </a:ext>
            </a:extLst>
          </p:cNvPr>
          <p:cNvSpPr/>
          <p:nvPr/>
        </p:nvSpPr>
        <p:spPr>
          <a:xfrm>
            <a:off x="5921005" y="2699169"/>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North only</a:t>
            </a:r>
            <a:endParaRPr lang="en-GB" sz="800" b="1"/>
          </a:p>
        </p:txBody>
      </p:sp>
      <p:sp>
        <p:nvSpPr>
          <p:cNvPr id="36" name="TextBox 35">
            <a:extLst>
              <a:ext uri="{FF2B5EF4-FFF2-40B4-BE49-F238E27FC236}">
                <a16:creationId xmlns:a16="http://schemas.microsoft.com/office/drawing/2014/main" id="{B486DE92-70A8-04B8-87B5-34052AC0ED11}"/>
              </a:ext>
            </a:extLst>
          </p:cNvPr>
          <p:cNvSpPr txBox="1"/>
          <p:nvPr/>
        </p:nvSpPr>
        <p:spPr>
          <a:xfrm>
            <a:off x="554669" y="3297815"/>
            <a:ext cx="3233055" cy="1231106"/>
          </a:xfrm>
          <a:prstGeom prst="rect">
            <a:avLst/>
          </a:prstGeom>
          <a:noFill/>
        </p:spPr>
        <p:txBody>
          <a:bodyPr wrap="square" rtlCol="0">
            <a:spAutoFit/>
          </a:bodyPr>
          <a:lstStyle/>
          <a:p>
            <a:pPr algn="ctr"/>
            <a:r>
              <a:rPr lang="en-US" sz="1200" b="1" i="1" u="sng">
                <a:solidFill>
                  <a:schemeClr val="bg1"/>
                </a:solidFill>
              </a:rPr>
              <a:t>Refurbishment </a:t>
            </a:r>
            <a:r>
              <a:rPr lang="en-US" sz="1200">
                <a:solidFill>
                  <a:schemeClr val="bg1"/>
                </a:solidFill>
              </a:rPr>
              <a:t>– </a:t>
            </a:r>
            <a:r>
              <a:rPr lang="en-US" sz="1000">
                <a:solidFill>
                  <a:schemeClr val="bg1"/>
                </a:solidFill>
              </a:rPr>
              <a:t>Responsibility split between Property Manager and URM (third party to arrange refurbishment and manage contractors</a:t>
            </a:r>
            <a:r>
              <a:rPr lang="en-US" sz="1200">
                <a:solidFill>
                  <a:schemeClr val="bg1"/>
                </a:solidFill>
              </a:rPr>
              <a:t>)</a:t>
            </a:r>
            <a:endParaRPr lang="en-US" sz="1000">
              <a:solidFill>
                <a:schemeClr val="bg1"/>
              </a:solidFill>
            </a:endParaRPr>
          </a:p>
          <a:p>
            <a:pPr algn="ctr"/>
            <a:endParaRPr lang="en-US" sz="1000">
              <a:solidFill>
                <a:schemeClr val="bg1"/>
              </a:solidFill>
            </a:endParaRPr>
          </a:p>
          <a:p>
            <a:pPr algn="ctr"/>
            <a:r>
              <a:rPr lang="en-US" sz="1000">
                <a:solidFill>
                  <a:schemeClr val="bg1"/>
                </a:solidFill>
              </a:rPr>
              <a:t>Involved in Expected Vacancy, Move Out</a:t>
            </a:r>
          </a:p>
          <a:p>
            <a:pPr algn="ctr"/>
            <a:endParaRPr lang="en-US" sz="1000">
              <a:solidFill>
                <a:schemeClr val="bg1"/>
              </a:solidFill>
            </a:endParaRPr>
          </a:p>
          <a:p>
            <a:pPr algn="ctr"/>
            <a:r>
              <a:rPr lang="en-US" sz="1000">
                <a:solidFill>
                  <a:schemeClr val="bg1"/>
                </a:solidFill>
              </a:rPr>
              <a:t>Work across PRS only</a:t>
            </a:r>
          </a:p>
        </p:txBody>
      </p:sp>
      <p:sp>
        <p:nvSpPr>
          <p:cNvPr id="37" name="Flowchart: Magnetic Disk 36">
            <a:extLst>
              <a:ext uri="{FF2B5EF4-FFF2-40B4-BE49-F238E27FC236}">
                <a16:creationId xmlns:a16="http://schemas.microsoft.com/office/drawing/2014/main" id="{5F2A5F7F-3635-CBA2-B962-7586EC05782D}"/>
              </a:ext>
            </a:extLst>
          </p:cNvPr>
          <p:cNvSpPr/>
          <p:nvPr/>
        </p:nvSpPr>
        <p:spPr>
          <a:xfrm>
            <a:off x="2349688" y="2660454"/>
            <a:ext cx="442577" cy="395959"/>
          </a:xfrm>
          <a:prstGeom prst="flowChartMagneticDisk">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8" name="TextBox 37">
            <a:extLst>
              <a:ext uri="{FF2B5EF4-FFF2-40B4-BE49-F238E27FC236}">
                <a16:creationId xmlns:a16="http://schemas.microsoft.com/office/drawing/2014/main" id="{5F8E39DB-DEE3-7F77-799D-CC8365A5DB75}"/>
              </a:ext>
            </a:extLst>
          </p:cNvPr>
          <p:cNvSpPr txBox="1"/>
          <p:nvPr/>
        </p:nvSpPr>
        <p:spPr>
          <a:xfrm>
            <a:off x="4138669" y="3297815"/>
            <a:ext cx="3380048" cy="1077218"/>
          </a:xfrm>
          <a:prstGeom prst="rect">
            <a:avLst/>
          </a:prstGeom>
          <a:noFill/>
        </p:spPr>
        <p:txBody>
          <a:bodyPr wrap="square" rtlCol="0">
            <a:spAutoFit/>
          </a:bodyPr>
          <a:lstStyle/>
          <a:p>
            <a:pPr algn="ctr"/>
            <a:r>
              <a:rPr lang="en-US" sz="1200" b="1" i="1" u="sng">
                <a:solidFill>
                  <a:schemeClr val="bg1"/>
                </a:solidFill>
              </a:rPr>
              <a:t>TPT</a:t>
            </a:r>
            <a:r>
              <a:rPr lang="en-US" sz="1200">
                <a:solidFill>
                  <a:schemeClr val="bg1"/>
                </a:solidFill>
              </a:rPr>
              <a:t>–  responsible for progressing tenants through to move in </a:t>
            </a:r>
            <a:endParaRPr lang="en-US" sz="1000">
              <a:solidFill>
                <a:schemeClr val="bg1"/>
              </a:solidFill>
            </a:endParaRPr>
          </a:p>
          <a:p>
            <a:pPr algn="ctr"/>
            <a:endParaRPr lang="en-US" sz="1000">
              <a:solidFill>
                <a:schemeClr val="bg1"/>
              </a:solidFill>
            </a:endParaRPr>
          </a:p>
          <a:p>
            <a:pPr algn="ctr"/>
            <a:r>
              <a:rPr lang="en-US" sz="1000">
                <a:solidFill>
                  <a:schemeClr val="bg1"/>
                </a:solidFill>
              </a:rPr>
              <a:t>Involved in Expected Vacancy, Move Out, Deposits, Move in</a:t>
            </a:r>
          </a:p>
          <a:p>
            <a:pPr algn="ctr"/>
            <a:endParaRPr lang="en-US" sz="1000">
              <a:solidFill>
                <a:schemeClr val="bg1"/>
              </a:solidFill>
            </a:endParaRPr>
          </a:p>
          <a:p>
            <a:pPr algn="ctr"/>
            <a:r>
              <a:rPr lang="en-US" sz="1000">
                <a:solidFill>
                  <a:schemeClr val="bg1"/>
                </a:solidFill>
              </a:rPr>
              <a:t>Work across BTR &amp; PRS</a:t>
            </a:r>
          </a:p>
        </p:txBody>
      </p:sp>
      <p:sp>
        <p:nvSpPr>
          <p:cNvPr id="39" name="Flowchart: Magnetic Disk 38">
            <a:extLst>
              <a:ext uri="{FF2B5EF4-FFF2-40B4-BE49-F238E27FC236}">
                <a16:creationId xmlns:a16="http://schemas.microsoft.com/office/drawing/2014/main" id="{4FC8B948-CEB4-ADEE-8BC4-BDACB6E86F0D}"/>
              </a:ext>
            </a:extLst>
          </p:cNvPr>
          <p:cNvSpPr/>
          <p:nvPr/>
        </p:nvSpPr>
        <p:spPr>
          <a:xfrm>
            <a:off x="9621023" y="2623756"/>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40" name="Flowchart: Magnetic Disk 39">
            <a:extLst>
              <a:ext uri="{FF2B5EF4-FFF2-40B4-BE49-F238E27FC236}">
                <a16:creationId xmlns:a16="http://schemas.microsoft.com/office/drawing/2014/main" id="{A20DAABC-761A-E410-EF2B-DB5E4A28C297}"/>
              </a:ext>
            </a:extLst>
          </p:cNvPr>
          <p:cNvSpPr/>
          <p:nvPr/>
        </p:nvSpPr>
        <p:spPr>
          <a:xfrm>
            <a:off x="1125817" y="2658800"/>
            <a:ext cx="442577" cy="395959"/>
          </a:xfrm>
          <a:prstGeom prst="flowChartMagneticDisk">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South only</a:t>
            </a:r>
            <a:endParaRPr lang="en-GB" sz="800" b="1"/>
          </a:p>
        </p:txBody>
      </p:sp>
      <p:sp>
        <p:nvSpPr>
          <p:cNvPr id="41" name="TextBox 40">
            <a:extLst>
              <a:ext uri="{FF2B5EF4-FFF2-40B4-BE49-F238E27FC236}">
                <a16:creationId xmlns:a16="http://schemas.microsoft.com/office/drawing/2014/main" id="{E2BD0D67-66E7-0106-AE5B-B196909537C1}"/>
              </a:ext>
            </a:extLst>
          </p:cNvPr>
          <p:cNvSpPr txBox="1"/>
          <p:nvPr/>
        </p:nvSpPr>
        <p:spPr>
          <a:xfrm>
            <a:off x="7818997" y="3402789"/>
            <a:ext cx="3380048" cy="1077218"/>
          </a:xfrm>
          <a:prstGeom prst="rect">
            <a:avLst/>
          </a:prstGeom>
          <a:noFill/>
        </p:spPr>
        <p:txBody>
          <a:bodyPr wrap="square" rtlCol="0">
            <a:spAutoFit/>
          </a:bodyPr>
          <a:lstStyle/>
          <a:p>
            <a:pPr algn="ctr"/>
            <a:r>
              <a:rPr lang="en-US" sz="1200" b="1" i="1" u="sng">
                <a:solidFill>
                  <a:schemeClr val="bg1"/>
                </a:solidFill>
              </a:rPr>
              <a:t>Lettings - </a:t>
            </a:r>
            <a:r>
              <a:rPr lang="en-US" sz="1200">
                <a:solidFill>
                  <a:schemeClr val="bg1"/>
                </a:solidFill>
              </a:rPr>
              <a:t>responsible for supporting on letting the property including marketing and pricing</a:t>
            </a:r>
            <a:endParaRPr lang="en-US" sz="1000">
              <a:solidFill>
                <a:schemeClr val="bg1"/>
              </a:solidFill>
            </a:endParaRPr>
          </a:p>
          <a:p>
            <a:pPr algn="ctr"/>
            <a:endParaRPr lang="en-US" sz="1000">
              <a:solidFill>
                <a:schemeClr val="bg1"/>
              </a:solidFill>
            </a:endParaRPr>
          </a:p>
          <a:p>
            <a:pPr algn="ctr"/>
            <a:r>
              <a:rPr lang="en-US" sz="1000">
                <a:solidFill>
                  <a:schemeClr val="bg1"/>
                </a:solidFill>
              </a:rPr>
              <a:t>Involved in Expected Vacancy, Move Out, Deposits, Move in</a:t>
            </a:r>
          </a:p>
          <a:p>
            <a:pPr algn="ctr"/>
            <a:endParaRPr lang="en-US" sz="1000">
              <a:solidFill>
                <a:schemeClr val="bg1"/>
              </a:solidFill>
            </a:endParaRPr>
          </a:p>
          <a:p>
            <a:pPr algn="ctr"/>
            <a:r>
              <a:rPr lang="en-US" sz="1000">
                <a:solidFill>
                  <a:schemeClr val="bg1"/>
                </a:solidFill>
              </a:rPr>
              <a:t>Work across BTR &amp; PRS</a:t>
            </a:r>
          </a:p>
        </p:txBody>
      </p:sp>
      <p:sp>
        <p:nvSpPr>
          <p:cNvPr id="43" name="Flowchart: Magnetic Disk 42">
            <a:extLst>
              <a:ext uri="{FF2B5EF4-FFF2-40B4-BE49-F238E27FC236}">
                <a16:creationId xmlns:a16="http://schemas.microsoft.com/office/drawing/2014/main" id="{6AA97B00-CF6D-D61C-6150-BFE161F46355}"/>
              </a:ext>
            </a:extLst>
          </p:cNvPr>
          <p:cNvSpPr/>
          <p:nvPr/>
        </p:nvSpPr>
        <p:spPr>
          <a:xfrm>
            <a:off x="9599183" y="4499619"/>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BTR only</a:t>
            </a:r>
            <a:endParaRPr lang="en-GB" sz="800" b="1"/>
          </a:p>
        </p:txBody>
      </p:sp>
      <p:sp>
        <p:nvSpPr>
          <p:cNvPr id="44" name="Flowchart: Magnetic Disk 43">
            <a:extLst>
              <a:ext uri="{FF2B5EF4-FFF2-40B4-BE49-F238E27FC236}">
                <a16:creationId xmlns:a16="http://schemas.microsoft.com/office/drawing/2014/main" id="{140A9136-B9CA-91FB-EF85-4196A40FD8EB}"/>
              </a:ext>
            </a:extLst>
          </p:cNvPr>
          <p:cNvSpPr/>
          <p:nvPr/>
        </p:nvSpPr>
        <p:spPr>
          <a:xfrm>
            <a:off x="9026351" y="4495668"/>
            <a:ext cx="442577" cy="395959"/>
          </a:xfrm>
          <a:prstGeom prst="flowChartMagneticDisk">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45" name="TextBox 44">
            <a:extLst>
              <a:ext uri="{FF2B5EF4-FFF2-40B4-BE49-F238E27FC236}">
                <a16:creationId xmlns:a16="http://schemas.microsoft.com/office/drawing/2014/main" id="{97719B9C-6F5F-BBA6-9A82-9B18D6178040}"/>
              </a:ext>
            </a:extLst>
          </p:cNvPr>
          <p:cNvSpPr txBox="1"/>
          <p:nvPr/>
        </p:nvSpPr>
        <p:spPr>
          <a:xfrm>
            <a:off x="507700" y="5123978"/>
            <a:ext cx="3233055" cy="1200329"/>
          </a:xfrm>
          <a:prstGeom prst="rect">
            <a:avLst/>
          </a:prstGeom>
          <a:noFill/>
        </p:spPr>
        <p:txBody>
          <a:bodyPr wrap="square" rtlCol="0">
            <a:spAutoFit/>
          </a:bodyPr>
          <a:lstStyle/>
          <a:p>
            <a:pPr algn="ctr"/>
            <a:r>
              <a:rPr lang="en-US" sz="1200" b="1" i="1" u="sng">
                <a:solidFill>
                  <a:schemeClr val="bg1"/>
                </a:solidFill>
              </a:rPr>
              <a:t>Finance</a:t>
            </a:r>
            <a:r>
              <a:rPr lang="en-US" sz="1200">
                <a:solidFill>
                  <a:schemeClr val="bg1"/>
                </a:solidFill>
              </a:rPr>
              <a:t>– </a:t>
            </a:r>
            <a:r>
              <a:rPr lang="en-US" sz="1000">
                <a:solidFill>
                  <a:schemeClr val="bg1"/>
                </a:solidFill>
              </a:rPr>
              <a:t>Responsible for processing return of deposits, managing incoming direct debits and updating systems to reflect</a:t>
            </a:r>
          </a:p>
          <a:p>
            <a:pPr algn="ctr"/>
            <a:endParaRPr lang="en-US" sz="1000">
              <a:solidFill>
                <a:schemeClr val="bg1"/>
              </a:solidFill>
            </a:endParaRPr>
          </a:p>
          <a:p>
            <a:pPr algn="ctr"/>
            <a:r>
              <a:rPr lang="en-US" sz="1000">
                <a:solidFill>
                  <a:schemeClr val="bg1"/>
                </a:solidFill>
              </a:rPr>
              <a:t>Involved in Move Out, Deposits and Move in</a:t>
            </a:r>
          </a:p>
          <a:p>
            <a:pPr algn="ctr"/>
            <a:endParaRPr lang="en-US" sz="1000">
              <a:solidFill>
                <a:schemeClr val="bg1"/>
              </a:solidFill>
            </a:endParaRPr>
          </a:p>
          <a:p>
            <a:pPr algn="ctr"/>
            <a:r>
              <a:rPr lang="en-US" sz="1000">
                <a:solidFill>
                  <a:schemeClr val="bg1"/>
                </a:solidFill>
              </a:rPr>
              <a:t>Work across  BTR &amp; PRS</a:t>
            </a:r>
          </a:p>
        </p:txBody>
      </p:sp>
      <p:sp>
        <p:nvSpPr>
          <p:cNvPr id="46" name="Flowchart: Magnetic Disk 45">
            <a:extLst>
              <a:ext uri="{FF2B5EF4-FFF2-40B4-BE49-F238E27FC236}">
                <a16:creationId xmlns:a16="http://schemas.microsoft.com/office/drawing/2014/main" id="{CD2A80FC-4713-67C4-217D-E9F5F61DC9EB}"/>
              </a:ext>
            </a:extLst>
          </p:cNvPr>
          <p:cNvSpPr/>
          <p:nvPr/>
        </p:nvSpPr>
        <p:spPr>
          <a:xfrm>
            <a:off x="2171196" y="6302818"/>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47" name="Flowchart: Magnetic Disk 46">
            <a:extLst>
              <a:ext uri="{FF2B5EF4-FFF2-40B4-BE49-F238E27FC236}">
                <a16:creationId xmlns:a16="http://schemas.microsoft.com/office/drawing/2014/main" id="{1393E48A-14E6-495C-01E1-1BFAB7398822}"/>
              </a:ext>
            </a:extLst>
          </p:cNvPr>
          <p:cNvSpPr/>
          <p:nvPr/>
        </p:nvSpPr>
        <p:spPr>
          <a:xfrm>
            <a:off x="1619566" y="6299557"/>
            <a:ext cx="442577" cy="395959"/>
          </a:xfrm>
          <a:prstGeom prst="flowChartMagneticDisk">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48" name="TextBox 47">
            <a:extLst>
              <a:ext uri="{FF2B5EF4-FFF2-40B4-BE49-F238E27FC236}">
                <a16:creationId xmlns:a16="http://schemas.microsoft.com/office/drawing/2014/main" id="{98ADD7D6-A5C6-EC04-C8E5-1CABD009590C}"/>
              </a:ext>
            </a:extLst>
          </p:cNvPr>
          <p:cNvSpPr txBox="1"/>
          <p:nvPr/>
        </p:nvSpPr>
        <p:spPr>
          <a:xfrm>
            <a:off x="7915077" y="5123978"/>
            <a:ext cx="3380048" cy="1046440"/>
          </a:xfrm>
          <a:prstGeom prst="rect">
            <a:avLst/>
          </a:prstGeom>
          <a:noFill/>
        </p:spPr>
        <p:txBody>
          <a:bodyPr wrap="square" rtlCol="0">
            <a:spAutoFit/>
          </a:bodyPr>
          <a:lstStyle/>
          <a:p>
            <a:pPr algn="ctr"/>
            <a:r>
              <a:rPr lang="en-US" sz="1200" b="1" i="1" u="sng">
                <a:solidFill>
                  <a:schemeClr val="bg1"/>
                </a:solidFill>
              </a:rPr>
              <a:t>Portfolio Mgr. </a:t>
            </a:r>
            <a:r>
              <a:rPr lang="en-US" sz="1200" i="1">
                <a:solidFill>
                  <a:schemeClr val="bg1"/>
                </a:solidFill>
              </a:rPr>
              <a:t>–  </a:t>
            </a:r>
            <a:r>
              <a:rPr lang="en-US" sz="1000">
                <a:solidFill>
                  <a:schemeClr val="bg1"/>
                </a:solidFill>
              </a:rPr>
              <a:t>Act as lead across move out to move in,  each assigned portfolios</a:t>
            </a:r>
          </a:p>
          <a:p>
            <a:pPr algn="ctr"/>
            <a:endParaRPr lang="en-US" sz="1000">
              <a:solidFill>
                <a:schemeClr val="bg1"/>
              </a:solidFill>
            </a:endParaRPr>
          </a:p>
          <a:p>
            <a:pPr algn="ctr"/>
            <a:r>
              <a:rPr lang="en-US" sz="1000">
                <a:solidFill>
                  <a:schemeClr val="bg1"/>
                </a:solidFill>
              </a:rPr>
              <a:t>Involved in Expected Vacancy, Move Out, Deposits, Move in</a:t>
            </a:r>
          </a:p>
          <a:p>
            <a:pPr algn="ctr"/>
            <a:endParaRPr lang="en-US" sz="1000">
              <a:solidFill>
                <a:schemeClr val="bg1"/>
              </a:solidFill>
            </a:endParaRPr>
          </a:p>
          <a:p>
            <a:pPr algn="ctr"/>
            <a:r>
              <a:rPr lang="en-US" sz="1000">
                <a:solidFill>
                  <a:schemeClr val="bg1"/>
                </a:solidFill>
              </a:rPr>
              <a:t>Work across PRS</a:t>
            </a:r>
          </a:p>
        </p:txBody>
      </p:sp>
      <p:sp>
        <p:nvSpPr>
          <p:cNvPr id="49" name="Flowchart: Magnetic Disk 48">
            <a:extLst>
              <a:ext uri="{FF2B5EF4-FFF2-40B4-BE49-F238E27FC236}">
                <a16:creationId xmlns:a16="http://schemas.microsoft.com/office/drawing/2014/main" id="{4FB0446C-B38C-31A3-557B-79F536B4F7C0}"/>
              </a:ext>
            </a:extLst>
          </p:cNvPr>
          <p:cNvSpPr/>
          <p:nvPr/>
        </p:nvSpPr>
        <p:spPr>
          <a:xfrm>
            <a:off x="9123026" y="6206359"/>
            <a:ext cx="442577" cy="395959"/>
          </a:xfrm>
          <a:prstGeom prst="flowChartMagneticDisk">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50" name="Flowchart: Magnetic Disk 49">
            <a:extLst>
              <a:ext uri="{FF2B5EF4-FFF2-40B4-BE49-F238E27FC236}">
                <a16:creationId xmlns:a16="http://schemas.microsoft.com/office/drawing/2014/main" id="{56183CB2-715E-8613-A9C7-DD4B77FA5285}"/>
              </a:ext>
            </a:extLst>
          </p:cNvPr>
          <p:cNvSpPr/>
          <p:nvPr/>
        </p:nvSpPr>
        <p:spPr>
          <a:xfrm>
            <a:off x="9677605" y="6192190"/>
            <a:ext cx="442577" cy="395959"/>
          </a:xfrm>
          <a:prstGeom prst="flowChartMagneticDisk">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51" name="TextBox 50">
            <a:extLst>
              <a:ext uri="{FF2B5EF4-FFF2-40B4-BE49-F238E27FC236}">
                <a16:creationId xmlns:a16="http://schemas.microsoft.com/office/drawing/2014/main" id="{B1A13050-4C43-124E-8ABB-008551826643}"/>
              </a:ext>
            </a:extLst>
          </p:cNvPr>
          <p:cNvSpPr txBox="1"/>
          <p:nvPr/>
        </p:nvSpPr>
        <p:spPr>
          <a:xfrm>
            <a:off x="4172012" y="5113131"/>
            <a:ext cx="3233055" cy="1046440"/>
          </a:xfrm>
          <a:prstGeom prst="rect">
            <a:avLst/>
          </a:prstGeom>
          <a:noFill/>
        </p:spPr>
        <p:txBody>
          <a:bodyPr wrap="square" rtlCol="0">
            <a:spAutoFit/>
          </a:bodyPr>
          <a:lstStyle/>
          <a:p>
            <a:pPr algn="ctr"/>
            <a:r>
              <a:rPr lang="en-US" sz="1200" b="1" i="1" u="sng">
                <a:solidFill>
                  <a:schemeClr val="bg1"/>
                </a:solidFill>
              </a:rPr>
              <a:t>Procurement - </a:t>
            </a:r>
            <a:r>
              <a:rPr lang="en-US" sz="1000">
                <a:solidFill>
                  <a:schemeClr val="bg1"/>
                </a:solidFill>
              </a:rPr>
              <a:t>Responsible for supporting on decisions on costing (contractors)</a:t>
            </a:r>
          </a:p>
          <a:p>
            <a:pPr algn="ctr"/>
            <a:endParaRPr lang="en-US" sz="1000">
              <a:solidFill>
                <a:schemeClr val="bg1"/>
              </a:solidFill>
            </a:endParaRPr>
          </a:p>
          <a:p>
            <a:pPr algn="ctr"/>
            <a:r>
              <a:rPr lang="en-US" sz="1000">
                <a:solidFill>
                  <a:schemeClr val="bg1"/>
                </a:solidFill>
              </a:rPr>
              <a:t>Involved in Expected Vacancy, Move Out</a:t>
            </a:r>
          </a:p>
          <a:p>
            <a:pPr algn="ctr"/>
            <a:endParaRPr lang="en-US" sz="1000">
              <a:solidFill>
                <a:schemeClr val="bg1"/>
              </a:solidFill>
            </a:endParaRPr>
          </a:p>
          <a:p>
            <a:pPr algn="ctr"/>
            <a:r>
              <a:rPr lang="en-US" sz="1000">
                <a:solidFill>
                  <a:schemeClr val="bg1"/>
                </a:solidFill>
              </a:rPr>
              <a:t>Work across  BTR &amp; PRS</a:t>
            </a:r>
          </a:p>
        </p:txBody>
      </p:sp>
      <p:sp>
        <p:nvSpPr>
          <p:cNvPr id="52" name="Flowchart: Magnetic Disk 51">
            <a:extLst>
              <a:ext uri="{FF2B5EF4-FFF2-40B4-BE49-F238E27FC236}">
                <a16:creationId xmlns:a16="http://schemas.microsoft.com/office/drawing/2014/main" id="{426D75A6-4570-6F32-FBE6-0DB869BFF361}"/>
              </a:ext>
            </a:extLst>
          </p:cNvPr>
          <p:cNvSpPr/>
          <p:nvPr/>
        </p:nvSpPr>
        <p:spPr>
          <a:xfrm>
            <a:off x="5607404" y="6259525"/>
            <a:ext cx="442577" cy="395959"/>
          </a:xfrm>
          <a:prstGeom prst="flowChartMagneticDisk">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3" name="Flowchart: Magnetic Disk 2">
            <a:extLst>
              <a:ext uri="{FF2B5EF4-FFF2-40B4-BE49-F238E27FC236}">
                <a16:creationId xmlns:a16="http://schemas.microsoft.com/office/drawing/2014/main" id="{99CA28A1-C483-5C9C-881E-1D65D4378E3C}"/>
              </a:ext>
            </a:extLst>
          </p:cNvPr>
          <p:cNvSpPr/>
          <p:nvPr/>
        </p:nvSpPr>
        <p:spPr>
          <a:xfrm>
            <a:off x="5424003" y="4506265"/>
            <a:ext cx="442577" cy="395959"/>
          </a:xfrm>
          <a:prstGeom prst="flowChartMagneticDisk">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8" name="Flowchart: Magnetic Disk 7">
            <a:extLst>
              <a:ext uri="{FF2B5EF4-FFF2-40B4-BE49-F238E27FC236}">
                <a16:creationId xmlns:a16="http://schemas.microsoft.com/office/drawing/2014/main" id="{5F254302-B949-87A0-40A5-49F08646120E}"/>
              </a:ext>
            </a:extLst>
          </p:cNvPr>
          <p:cNvSpPr/>
          <p:nvPr/>
        </p:nvSpPr>
        <p:spPr>
          <a:xfrm>
            <a:off x="4836977" y="4495669"/>
            <a:ext cx="442577" cy="395959"/>
          </a:xfrm>
          <a:prstGeom prst="flowChartMagneticDisk">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b="1"/>
          </a:p>
        </p:txBody>
      </p:sp>
      <p:sp>
        <p:nvSpPr>
          <p:cNvPr id="6" name="TextBox 5">
            <a:extLst>
              <a:ext uri="{FF2B5EF4-FFF2-40B4-BE49-F238E27FC236}">
                <a16:creationId xmlns:a16="http://schemas.microsoft.com/office/drawing/2014/main" id="{8C6C452C-26F3-A2E6-065B-33AA2F39764F}"/>
              </a:ext>
            </a:extLst>
          </p:cNvPr>
          <p:cNvSpPr txBox="1"/>
          <p:nvPr/>
        </p:nvSpPr>
        <p:spPr>
          <a:xfrm>
            <a:off x="364526" y="788443"/>
            <a:ext cx="9512681" cy="646331"/>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simplify the technology used between different functions within across the process. Salesforce has capacity for voids processing and there are integration capabilities within MRI and Qube, however a deeper dive is required </a:t>
            </a:r>
            <a:endParaRPr lang="en-GB" sz="120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BC696637-8451-FC32-6C59-52A60DEC8521}"/>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24</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56010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a:xfrm>
            <a:off x="364526" y="252275"/>
            <a:ext cx="10531362" cy="767000"/>
          </a:xfrm>
        </p:spPr>
        <p:txBody>
          <a:bodyPr/>
          <a:lstStyle/>
          <a:p>
            <a:r>
              <a:rPr lang="en-US" sz="2600">
                <a:latin typeface="Poppins SemiBold" panose="00000700000000000000" pitchFamily="2" charset="0"/>
                <a:cs typeface="Poppins SemiBold" panose="00000700000000000000" pitchFamily="2" charset="0"/>
              </a:rPr>
              <a:t>15+ handover points during expected vacancy</a:t>
            </a:r>
            <a:endParaRPr lang="en-GB" sz="2600">
              <a:latin typeface="Poppins SemiBold" panose="00000700000000000000" pitchFamily="2" charset="0"/>
              <a:cs typeface="Poppins SemiBold" panose="00000700000000000000" pitchFamily="2" charset="0"/>
            </a:endParaRPr>
          </a:p>
        </p:txBody>
      </p:sp>
      <p:pic>
        <p:nvPicPr>
          <p:cNvPr id="3" name="Graphic 2">
            <a:extLst>
              <a:ext uri="{FF2B5EF4-FFF2-40B4-BE49-F238E27FC236}">
                <a16:creationId xmlns:a16="http://schemas.microsoft.com/office/drawing/2014/main" id="{0DE2DD85-74E4-445F-497B-E7AC99AB7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C48A24A6-7067-52F0-56F9-1D8561FAFC56}"/>
              </a:ext>
            </a:extLst>
          </p:cNvPr>
          <p:cNvSpPr txBox="1"/>
          <p:nvPr/>
        </p:nvSpPr>
        <p:spPr>
          <a:xfrm>
            <a:off x="228561" y="1596300"/>
            <a:ext cx="11782089" cy="5262979"/>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2"/>
                </a:solidFill>
                <a:latin typeface="Poppins Light" panose="00000400000000000000" pitchFamily="2" charset="0"/>
                <a:cs typeface="Poppins Light" panose="00000400000000000000" pitchFamily="2" charset="0"/>
              </a:rPr>
              <a:t>Customer Services, Portfolio Managers or Property Managers will update stages of the tenant moving out through Evolution MRI, MIMO task, dependent on the property type</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Portfolio managers hand over to the Customer Service desk, sending documents via email</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Some data is also duplicated in Qube (key dates and notes on the Void/ Refurbishment)</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There are multiple handover points between operational teams (PMs, Asset Mgt, Lettings) during this phase, majority via email notification with communication, rather than by system tracking</a:t>
            </a:r>
          </a:p>
          <a:p>
            <a:pPr lvl="1"/>
            <a:endParaRPr lang="en-US" sz="1400" b="1"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dirty="0">
                <a:solidFill>
                  <a:schemeClr val="tx2"/>
                </a:solidFill>
                <a:latin typeface="Poppins Light" panose="00000400000000000000" pitchFamily="2" charset="0"/>
                <a:cs typeface="Poppins Light" panose="00000400000000000000" pitchFamily="2" charset="0"/>
              </a:rPr>
              <a:t>Lettings &amp; Asset Management receive notice/tracking of the tenant move out via automated emails, or voids reports pulled from Qube</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Lettings communicate to TPT who will both begin to process the future vacancy via Salesforce, relying on automated emails and comms via Property Managers/ Asset Managers for updates</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Information on the new tenant move in is periodically updated in MRI and Qube which can be viewed by the Property &amp; Portfolio Managers</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This is often where recruitment of a new tenant begins with early marketing on refresh/relets, reference checks and deposits taken with communication with external contractors. This is logged within Salesforce and first notice of a new tenant for the wider team, who do not use Salesforce,  is setting up of a move in appt in MRI and Lettings due date in Qube Void Note.</a:t>
            </a:r>
          </a:p>
          <a:p>
            <a:pPr marL="742950" lvl="1" indent="-285750">
              <a:buFont typeface="Arial" panose="020B0604020202020204" pitchFamily="34" charset="0"/>
              <a:buChar char="•"/>
            </a:pPr>
            <a:endParaRPr lang="en-US" sz="1400" b="1"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dirty="0">
                <a:solidFill>
                  <a:schemeClr val="tx2"/>
                </a:solidFill>
                <a:latin typeface="Poppins Light" panose="00000400000000000000" pitchFamily="2" charset="0"/>
                <a:cs typeface="Poppins Light" panose="00000400000000000000" pitchFamily="2" charset="0"/>
              </a:rPr>
              <a:t>Delays in updating systems and sending through communications via email leads to a lot of to and </a:t>
            </a:r>
            <a:r>
              <a:rPr lang="en-US" sz="1400" b="1" dirty="0" err="1">
                <a:solidFill>
                  <a:schemeClr val="tx2"/>
                </a:solidFill>
                <a:latin typeface="Poppins Light" panose="00000400000000000000" pitchFamily="2" charset="0"/>
                <a:cs typeface="Poppins Light" panose="00000400000000000000" pitchFamily="2" charset="0"/>
              </a:rPr>
              <a:t>fro</a:t>
            </a:r>
            <a:r>
              <a:rPr lang="en-US" sz="1400" b="1" dirty="0">
                <a:solidFill>
                  <a:schemeClr val="tx2"/>
                </a:solidFill>
                <a:latin typeface="Poppins Light" panose="00000400000000000000" pitchFamily="2" charset="0"/>
                <a:cs typeface="Poppins Light" panose="00000400000000000000" pitchFamily="2" charset="0"/>
              </a:rPr>
              <a:t>/ chasing and duplications of work</a:t>
            </a:r>
          </a:p>
          <a:p>
            <a:pPr marL="285750" indent="-285750">
              <a:buFont typeface="Arial" panose="020B0604020202020204" pitchFamily="34" charset="0"/>
              <a:buChar char="•"/>
            </a:pPr>
            <a:endParaRPr lang="en-US" sz="1400" b="1"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dirty="0">
                <a:solidFill>
                  <a:schemeClr val="tx2"/>
                </a:solidFill>
                <a:latin typeface="Poppins Light" panose="00000400000000000000" pitchFamily="2" charset="0"/>
                <a:cs typeface="Poppins Light" panose="00000400000000000000" pitchFamily="2" charset="0"/>
              </a:rPr>
              <a:t>Rescinding notices and delays in refurbishment works are often difficult to track across numerous systems leading to off system communications, chasing and delayed updates to customers</a:t>
            </a:r>
          </a:p>
          <a:p>
            <a:pPr marL="285750" indent="-285750">
              <a:buFont typeface="Arial" panose="020B0604020202020204" pitchFamily="34" charset="0"/>
              <a:buChar char="•"/>
            </a:pPr>
            <a:endParaRPr lang="en-GB" sz="1400" dirty="0">
              <a:solidFill>
                <a:schemeClr val="tx2"/>
              </a:solidFill>
            </a:endParaRPr>
          </a:p>
        </p:txBody>
      </p:sp>
      <p:sp>
        <p:nvSpPr>
          <p:cNvPr id="4" name="TextBox 3">
            <a:extLst>
              <a:ext uri="{FF2B5EF4-FFF2-40B4-BE49-F238E27FC236}">
                <a16:creationId xmlns:a16="http://schemas.microsoft.com/office/drawing/2014/main" id="{115808F7-72AA-5972-5E38-A138C6586D02}"/>
              </a:ext>
            </a:extLst>
          </p:cNvPr>
          <p:cNvSpPr txBox="1"/>
          <p:nvPr/>
        </p:nvSpPr>
        <p:spPr>
          <a:xfrm>
            <a:off x="364526" y="788443"/>
            <a:ext cx="9512681"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By simplifying technology/ integrating data points, the end-to-end process will become available to all functions and should reduce the handover points required via email and consequent delays , reducing TAT </a:t>
            </a:r>
            <a:endParaRPr lang="en-GB" sz="1200">
              <a:solidFill>
                <a:schemeClr val="bg1"/>
              </a:solidFill>
              <a:latin typeface="Poppins Light" panose="00000400000000000000" pitchFamily="2" charset="0"/>
              <a:cs typeface="Poppins Light" panose="00000400000000000000" pitchFamily="2" charset="0"/>
            </a:endParaRPr>
          </a:p>
        </p:txBody>
      </p:sp>
      <p:sp>
        <p:nvSpPr>
          <p:cNvPr id="5" name="TextBox 4">
            <a:extLst>
              <a:ext uri="{FF2B5EF4-FFF2-40B4-BE49-F238E27FC236}">
                <a16:creationId xmlns:a16="http://schemas.microsoft.com/office/drawing/2014/main" id="{E6B45F85-9892-4440-DFCB-FA4BACCA8115}"/>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25</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57158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78D218-CD47-7CBC-7CAC-45EB457A04AD}"/>
              </a:ext>
            </a:extLst>
          </p:cNvPr>
          <p:cNvSpPr txBox="1"/>
          <p:nvPr/>
        </p:nvSpPr>
        <p:spPr>
          <a:xfrm>
            <a:off x="204955" y="1766272"/>
            <a:ext cx="11782089" cy="5909310"/>
          </a:xfrm>
          <a:prstGeom prst="rect">
            <a:avLst/>
          </a:prstGeom>
          <a:noFill/>
        </p:spPr>
        <p:txBody>
          <a:bodyPr wrap="square" rtlCol="0">
            <a:spAutoFit/>
          </a:bodyPr>
          <a:lstStyle/>
          <a:p>
            <a:r>
              <a:rPr lang="en-US" sz="1400" b="1">
                <a:solidFill>
                  <a:schemeClr val="tx2"/>
                </a:solidFill>
                <a:latin typeface="Poppins Light" panose="00000400000000000000" pitchFamily="2" charset="0"/>
                <a:cs typeface="Poppins Light" panose="00000400000000000000" pitchFamily="2" charset="0"/>
              </a:rPr>
              <a:t>The notice to quit from tenants is received via various forms and funneled into an unstructured email</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There is often missing data including the reason for leaving</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Information is copy and pasted into evolution MRI</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Manual responses to emails, including reactive retention calls</a:t>
            </a:r>
          </a:p>
          <a:p>
            <a:pPr marL="285750"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Opportunity: </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Proactive rather than reactive retention, clarify roles and responsibilities with retention team</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Digitise and structure the notice to quit, aligned with the fields required in evolution MRI</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Integrate the data points to the systems required</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Automate the data entry of multiple steps</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All data required for move out email moved into system so email </a:t>
            </a:r>
          </a:p>
          <a:p>
            <a:r>
              <a:rPr lang="en-US" sz="1400">
                <a:solidFill>
                  <a:schemeClr val="tx2"/>
                </a:solidFill>
                <a:latin typeface="Poppins Light" panose="00000400000000000000" pitchFamily="2" charset="0"/>
                <a:cs typeface="Poppins Light" panose="00000400000000000000" pitchFamily="2" charset="0"/>
              </a:rPr>
              <a:t>      does not need to be edited, automatically sent to tenant</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System approval workflow on whether the future vacant email </a:t>
            </a:r>
          </a:p>
          <a:p>
            <a:r>
              <a:rPr lang="en-US" sz="1400">
                <a:solidFill>
                  <a:schemeClr val="tx2"/>
                </a:solidFill>
                <a:latin typeface="Poppins Light" panose="00000400000000000000" pitchFamily="2" charset="0"/>
                <a:cs typeface="Poppins Light" panose="00000400000000000000" pitchFamily="2" charset="0"/>
              </a:rPr>
              <a:t>      is distributed and automated emails to team email addresses</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Utilise customer facing technology to prompt tenants to self serve</a:t>
            </a:r>
          </a:p>
          <a:p>
            <a:r>
              <a:rPr lang="en-US" sz="1400">
                <a:solidFill>
                  <a:schemeClr val="tx2"/>
                </a:solidFill>
                <a:latin typeface="Poppins Light" panose="00000400000000000000" pitchFamily="2" charset="0"/>
                <a:cs typeface="Poppins Light" panose="00000400000000000000" pitchFamily="2" charset="0"/>
              </a:rPr>
              <a:t>      their own appointments</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Automated actions that do not require human intervention, such </a:t>
            </a:r>
          </a:p>
          <a:p>
            <a:r>
              <a:rPr lang="en-US" sz="1400">
                <a:solidFill>
                  <a:schemeClr val="tx2"/>
                </a:solidFill>
                <a:latin typeface="Poppins Light" panose="00000400000000000000" pitchFamily="2" charset="0"/>
                <a:cs typeface="Poppins Light" panose="00000400000000000000" pitchFamily="2" charset="0"/>
              </a:rPr>
              <a:t>      as changing the direct debit in Salesforce to £0</a:t>
            </a:r>
          </a:p>
          <a:p>
            <a:endParaRPr lang="en-US" sz="1400" b="1">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Customer experience:</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Customer facing application to track their required tasks to </a:t>
            </a:r>
          </a:p>
          <a:p>
            <a:r>
              <a:rPr lang="en-US" sz="1400">
                <a:solidFill>
                  <a:schemeClr val="tx2"/>
                </a:solidFill>
                <a:latin typeface="Poppins Light" panose="00000400000000000000" pitchFamily="2" charset="0"/>
                <a:cs typeface="Poppins Light" panose="00000400000000000000" pitchFamily="2" charset="0"/>
              </a:rPr>
              <a:t>      vacating and are automatically notified of changes/ required actions</a:t>
            </a:r>
          </a:p>
          <a:p>
            <a:endParaRPr lang="en-US" sz="140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endParaRPr lang="en-US" sz="140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a:solidFill>
                <a:schemeClr val="tx2"/>
              </a:solidFill>
            </a:endParaRPr>
          </a:p>
        </p:txBody>
      </p:sp>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Manual steps taken during expected vacancy</a:t>
            </a:r>
            <a:endParaRPr lang="en-GB" sz="2600">
              <a:latin typeface="Poppins SemiBold" panose="00000700000000000000" pitchFamily="2" charset="0"/>
              <a:cs typeface="Poppins SemiBold" panose="00000700000000000000" pitchFamily="2" charset="0"/>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pic>
        <p:nvPicPr>
          <p:cNvPr id="7" name="Picture 6">
            <a:extLst>
              <a:ext uri="{FF2B5EF4-FFF2-40B4-BE49-F238E27FC236}">
                <a16:creationId xmlns:a16="http://schemas.microsoft.com/office/drawing/2014/main" id="{369320A8-7E65-96B9-27C3-72E5A595D14D}"/>
              </a:ext>
            </a:extLst>
          </p:cNvPr>
          <p:cNvPicPr>
            <a:picLocks noChangeAspect="1"/>
          </p:cNvPicPr>
          <p:nvPr/>
        </p:nvPicPr>
        <p:blipFill>
          <a:blip r:embed="rId4"/>
          <a:stretch>
            <a:fillRect/>
          </a:stretch>
        </p:blipFill>
        <p:spPr>
          <a:xfrm>
            <a:off x="6849881" y="3658769"/>
            <a:ext cx="5137163" cy="2608098"/>
          </a:xfrm>
          <a:prstGeom prst="rect">
            <a:avLst/>
          </a:prstGeom>
        </p:spPr>
      </p:pic>
      <p:sp>
        <p:nvSpPr>
          <p:cNvPr id="11" name="TextBox 10">
            <a:extLst>
              <a:ext uri="{FF2B5EF4-FFF2-40B4-BE49-F238E27FC236}">
                <a16:creationId xmlns:a16="http://schemas.microsoft.com/office/drawing/2014/main" id="{B5026399-9CA6-5C55-0E12-6604F6DB9ED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rearrange, digitise, structure and integrate the notice to quit into expected vacancy MIMO, reducing ~25 manual steps by automatically triggering MIMO tasks, currently manually selected by employees</a:t>
            </a:r>
            <a:endParaRPr lang="en-GB" sz="12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A507C137-72B1-5B80-4AED-3D75415D1B39}"/>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26</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633717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78D218-CD47-7CBC-7CAC-45EB457A04AD}"/>
              </a:ext>
            </a:extLst>
          </p:cNvPr>
          <p:cNvSpPr txBox="1"/>
          <p:nvPr/>
        </p:nvSpPr>
        <p:spPr>
          <a:xfrm>
            <a:off x="181351" y="1554249"/>
            <a:ext cx="11782089" cy="6986528"/>
          </a:xfrm>
          <a:prstGeom prst="rect">
            <a:avLst/>
          </a:prstGeom>
          <a:noFill/>
        </p:spPr>
        <p:txBody>
          <a:bodyPr wrap="square" rtlCol="0">
            <a:spAutoFit/>
          </a:bodyPr>
          <a:lstStyle/>
          <a:p>
            <a:r>
              <a:rPr lang="en-US" sz="1400" b="1" dirty="0">
                <a:solidFill>
                  <a:schemeClr val="tx2"/>
                </a:solidFill>
                <a:latin typeface="Poppins Light" panose="00000400000000000000" pitchFamily="2" charset="0"/>
                <a:cs typeface="Poppins Light" panose="00000400000000000000" pitchFamily="2" charset="0"/>
              </a:rPr>
              <a:t>Lettings Managers discussed delays and time spent chasing regarding marketing relets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Time taken to confirm whether a property will be refreshed, refurbished or sold</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For a refresh, a standard 5-day TAT is estimated</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For a refurbishment, Lettings are notified of practical completion by URM during handover to contractors, which triggers marketing</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Third Party (Agents) are not completing system steps correctly:</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Integration is not working between portal and SF</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Manual steps are taken to transfer information via email</a:t>
            </a:r>
          </a:p>
          <a:p>
            <a:endParaRPr lang="en-US" sz="1400" b="1"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In person viewings take a lot of organisation:</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85% in the North are let via video alone</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 the south the majority are done in person</a:t>
            </a:r>
          </a:p>
          <a:p>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Opportunities: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Proactive tagging of properties with a strategy to sell</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Proactive tagging of properties that require refurbishment</a:t>
            </a:r>
          </a:p>
          <a:p>
            <a:pPr marL="285750"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Potential for a rules-based logic for whether a property should go</a:t>
            </a:r>
          </a:p>
          <a:p>
            <a:r>
              <a:rPr lang="en-GB" sz="1400" dirty="0">
                <a:solidFill>
                  <a:schemeClr val="bg1"/>
                </a:solidFill>
                <a:latin typeface="Poppins Light" pitchFamily="2" charset="77"/>
                <a:cs typeface="Poppins Light" pitchFamily="2" charset="77"/>
              </a:rPr>
              <a:t>      into a refurbishment approval workflow:</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length of time since previous works </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properties not marked proactively to be sold</a:t>
            </a:r>
          </a:p>
          <a:p>
            <a:pPr marL="742950" lvl="1" indent="-285750">
              <a:buFont typeface="Arial" panose="020B0604020202020204" pitchFamily="34" charset="0"/>
              <a:buChar char="•"/>
            </a:pPr>
            <a:r>
              <a:rPr lang="en-GB" sz="1400" dirty="0">
                <a:solidFill>
                  <a:schemeClr val="bg1"/>
                </a:solidFill>
                <a:latin typeface="Poppins Light" pitchFamily="2" charset="77"/>
                <a:cs typeface="Poppins Light" pitchFamily="2" charset="77"/>
              </a:rPr>
              <a:t>Provides an early indication on relet date</a:t>
            </a:r>
          </a:p>
          <a:p>
            <a:pPr lvl="1"/>
            <a:endParaRPr lang="en-GB" sz="1400" dirty="0">
              <a:solidFill>
                <a:schemeClr val="bg1"/>
              </a:solidFill>
              <a:latin typeface="Poppins Light" pitchFamily="2" charset="77"/>
              <a:cs typeface="Poppins Light" pitchFamily="2" charset="77"/>
            </a:endParaRPr>
          </a:p>
          <a:p>
            <a:pPr marL="742950" lvl="1"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marL="742950" lvl="1" indent="-285750">
              <a:buFont typeface="Arial" panose="020B0604020202020204" pitchFamily="34" charset="0"/>
              <a:buChar char="•"/>
            </a:pPr>
            <a:endParaRPr lang="en-GB" sz="1400" dirty="0">
              <a:solidFill>
                <a:schemeClr val="bg1"/>
              </a:solidFill>
              <a:latin typeface="Poppins Light" pitchFamily="2" charset="77"/>
              <a:cs typeface="Poppins Light" pitchFamily="2" charset="77"/>
            </a:endParaRPr>
          </a:p>
          <a:p>
            <a:pPr lvl="1"/>
            <a:endParaRPr lang="en-GB" sz="1400" dirty="0">
              <a:solidFill>
                <a:schemeClr val="bg1"/>
              </a:solidFill>
              <a:latin typeface="Poppins Light" pitchFamily="2" charset="77"/>
              <a:cs typeface="Poppins Light" pitchFamily="2" charset="77"/>
            </a:endParaRPr>
          </a:p>
          <a:p>
            <a:pPr lvl="1"/>
            <a:endParaRPr lang="en-US" sz="1400" u="sng" dirty="0">
              <a:solidFill>
                <a:schemeClr val="bg1"/>
              </a:solidFill>
              <a:latin typeface="Poppins Light" panose="00000400000000000000" pitchFamily="2" charset="0"/>
              <a:cs typeface="Poppins Light" panose="00000400000000000000" pitchFamily="2" charset="0"/>
            </a:endParaRPr>
          </a:p>
          <a:p>
            <a:endParaRPr lang="en-US" sz="1400" b="1" dirty="0">
              <a:solidFill>
                <a:schemeClr val="tx2"/>
              </a:solidFill>
              <a:latin typeface="Poppins Light" panose="00000400000000000000" pitchFamily="2" charset="0"/>
              <a:cs typeface="Poppins Light" panose="00000400000000000000" pitchFamily="2" charset="0"/>
            </a:endParaRPr>
          </a:p>
          <a:p>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dirty="0">
              <a:solidFill>
                <a:schemeClr val="tx2"/>
              </a:solidFill>
            </a:endParaRPr>
          </a:p>
        </p:txBody>
      </p:sp>
      <p:sp>
        <p:nvSpPr>
          <p:cNvPr id="9" name="Rectangle 8">
            <a:extLst>
              <a:ext uri="{FF2B5EF4-FFF2-40B4-BE49-F238E27FC236}">
                <a16:creationId xmlns:a16="http://schemas.microsoft.com/office/drawing/2014/main" id="{3DAB1016-0142-8A1E-194D-3FD878BFF7DF}"/>
              </a:ext>
            </a:extLst>
          </p:cNvPr>
          <p:cNvSpPr/>
          <p:nvPr/>
        </p:nvSpPr>
        <p:spPr>
          <a:xfrm>
            <a:off x="6868885" y="2957431"/>
            <a:ext cx="4441371" cy="2745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Delays on reletting properties</a:t>
            </a:r>
            <a:endParaRPr lang="en-GB" sz="2600">
              <a:latin typeface="Poppins SemiBold" panose="00000700000000000000" pitchFamily="2" charset="0"/>
              <a:cs typeface="Poppins SemiBold" panose="00000700000000000000" pitchFamily="2" charset="0"/>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11" name="TextBox 10">
            <a:extLst>
              <a:ext uri="{FF2B5EF4-FFF2-40B4-BE49-F238E27FC236}">
                <a16:creationId xmlns:a16="http://schemas.microsoft.com/office/drawing/2014/main" id="{B5026399-9CA6-5C55-0E12-6604F6DB9ED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design structured logic-based rules on whether a property will be refurbished, based on its historic data, removing manual decision points, with an exception only workflow to PMs and relet dates standardised for marketing </a:t>
            </a:r>
            <a:endParaRPr lang="en-GB" sz="1200">
              <a:solidFill>
                <a:schemeClr val="bg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30BE9C77-933C-20C4-01DC-EA6A068C267A}"/>
              </a:ext>
            </a:extLst>
          </p:cNvPr>
          <p:cNvPicPr>
            <a:picLocks noChangeAspect="1"/>
          </p:cNvPicPr>
          <p:nvPr/>
        </p:nvPicPr>
        <p:blipFill>
          <a:blip r:embed="rId4"/>
          <a:stretch>
            <a:fillRect/>
          </a:stretch>
        </p:blipFill>
        <p:spPr>
          <a:xfrm>
            <a:off x="7180760" y="3160069"/>
            <a:ext cx="3817620" cy="2468880"/>
          </a:xfrm>
          <a:prstGeom prst="rect">
            <a:avLst/>
          </a:prstGeom>
        </p:spPr>
      </p:pic>
      <p:sp>
        <p:nvSpPr>
          <p:cNvPr id="3" name="TextBox 2">
            <a:extLst>
              <a:ext uri="{FF2B5EF4-FFF2-40B4-BE49-F238E27FC236}">
                <a16:creationId xmlns:a16="http://schemas.microsoft.com/office/drawing/2014/main" id="{B8B30861-1D66-84DF-7AF7-9E6084671EB6}"/>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27</a:t>
            </a:fld>
            <a:endParaRPr lang="en-US" sz="1000" b="1">
              <a:solidFill>
                <a:srgbClr val="FFFFFF"/>
              </a:solidFill>
              <a:latin typeface="Century Gothic" panose="020B0502020202020204" pitchFamily="34" charset="0"/>
            </a:endParaRPr>
          </a:p>
        </p:txBody>
      </p:sp>
      <p:sp>
        <p:nvSpPr>
          <p:cNvPr id="7" name="TextBox 6">
            <a:extLst>
              <a:ext uri="{FF2B5EF4-FFF2-40B4-BE49-F238E27FC236}">
                <a16:creationId xmlns:a16="http://schemas.microsoft.com/office/drawing/2014/main" id="{A2343C06-6BB8-526F-9F3D-6CBA891936FB}"/>
              </a:ext>
            </a:extLst>
          </p:cNvPr>
          <p:cNvSpPr txBox="1"/>
          <p:nvPr/>
        </p:nvSpPr>
        <p:spPr>
          <a:xfrm>
            <a:off x="181351" y="6216182"/>
            <a:ext cx="1117400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Retraining third parties and Lettings team funneling back to portal to ensure adoption</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Pushing video lettings in the South, WhatsApp integration/ utilise customer app for off system comms with tenants</a:t>
            </a:r>
            <a:endParaRPr lang="en-GB" sz="14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512676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800">
                <a:latin typeface="Poppins SemiBold" panose="00000700000000000000" pitchFamily="2" charset="0"/>
                <a:cs typeface="Poppins SemiBold" panose="00000700000000000000" pitchFamily="2" charset="0"/>
              </a:rPr>
              <a:t>10+ handover points during move out</a:t>
            </a:r>
            <a:endParaRPr lang="en-GB"/>
          </a:p>
        </p:txBody>
      </p:sp>
      <p:pic>
        <p:nvPicPr>
          <p:cNvPr id="3" name="Graphic 2">
            <a:extLst>
              <a:ext uri="{FF2B5EF4-FFF2-40B4-BE49-F238E27FC236}">
                <a16:creationId xmlns:a16="http://schemas.microsoft.com/office/drawing/2014/main" id="{0DE2DD85-74E4-445F-497B-E7AC99AB7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C48A24A6-7067-52F0-56F9-1D8561FAFC56}"/>
              </a:ext>
            </a:extLst>
          </p:cNvPr>
          <p:cNvSpPr txBox="1"/>
          <p:nvPr/>
        </p:nvSpPr>
        <p:spPr>
          <a:xfrm>
            <a:off x="231176" y="1608923"/>
            <a:ext cx="12075124" cy="3108543"/>
          </a:xfrm>
          <a:prstGeom prst="rect">
            <a:avLst/>
          </a:prstGeom>
          <a:noFill/>
        </p:spPr>
        <p:txBody>
          <a:bodyPr wrap="square" rtlCol="0">
            <a:spAutoFit/>
          </a:bodyPr>
          <a:lstStyle/>
          <a:p>
            <a:endParaRPr lang="en-US" sz="1400">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Customer Services (PRS) &amp; Property Managers (BTR) will update stages of the tenant moving out through Evolution MRI</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Evolution MRI is used as the main tracker for legionella however there are no auto notifications, and it requires the assigned person to navigate into the task to track when this should be completed</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Inventory is processed via Inventory hive with forms uploaded and the meter readings submitted to Evolution MRI manually, which is often forgotten</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Asset Mgt &amp; Lettings rely on Qube reporting to track voids/ voids cost and notify that the unit is ready to market</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This information is also duplicated in Qube for key dates (Vacant date) and notes on the Void/ Refurbishment. This is then closed once completed</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Due to the system not being user friendly on a field/mobile device, there are often delays to update MRI/Qube </a:t>
            </a:r>
          </a:p>
          <a:p>
            <a:pPr marL="285750"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a:solidFill>
                <a:schemeClr val="tx2"/>
              </a:solidFill>
            </a:endParaRPr>
          </a:p>
          <a:p>
            <a:pPr marL="742950" lvl="1" indent="-285750">
              <a:buFont typeface="Arial" panose="020B0604020202020204" pitchFamily="34" charset="0"/>
              <a:buChar char="•"/>
            </a:pPr>
            <a:endParaRPr lang="en-US" sz="1400">
              <a:solidFill>
                <a:schemeClr val="tx2"/>
              </a:solidFill>
            </a:endParaRPr>
          </a:p>
        </p:txBody>
      </p:sp>
      <p:sp>
        <p:nvSpPr>
          <p:cNvPr id="4" name="TextBox 3">
            <a:extLst>
              <a:ext uri="{FF2B5EF4-FFF2-40B4-BE49-F238E27FC236}">
                <a16:creationId xmlns:a16="http://schemas.microsoft.com/office/drawing/2014/main" id="{B5E8A2B7-9830-B653-BF8D-B20BC768A4E2}"/>
              </a:ext>
            </a:extLst>
          </p:cNvPr>
          <p:cNvSpPr txBox="1"/>
          <p:nvPr/>
        </p:nvSpPr>
        <p:spPr>
          <a:xfrm>
            <a:off x="364526" y="788443"/>
            <a:ext cx="9512681"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By simplifying technology/ integrating data points, the end-to-end process will become available to all functions and should reduce the handover points required via email and consequent delays , reducing TAT </a:t>
            </a:r>
            <a:endParaRPr lang="en-GB" sz="120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8606E3AA-166F-E53E-1D46-AE083C54E7B8}"/>
              </a:ext>
            </a:extLst>
          </p:cNvPr>
          <p:cNvSpPr txBox="1"/>
          <p:nvPr/>
        </p:nvSpPr>
        <p:spPr>
          <a:xfrm>
            <a:off x="231176" y="4143375"/>
            <a:ext cx="11074999" cy="1446550"/>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chemeClr val="tx2"/>
                </a:solidFill>
                <a:latin typeface="Poppins Light" panose="00000400000000000000" pitchFamily="2" charset="0"/>
                <a:cs typeface="Poppins Light" panose="00000400000000000000" pitchFamily="2" charset="0"/>
              </a:rPr>
              <a:t>Delays in updating systems and sending through communications via email leads to a lot of to and fro/ chasing and duplications of work</a:t>
            </a:r>
          </a:p>
          <a:p>
            <a:pPr marL="285750" indent="-285750">
              <a:buFont typeface="Arial" panose="020B0604020202020204" pitchFamily="34" charset="0"/>
              <a:buChar char="•"/>
            </a:pPr>
            <a:endParaRPr lang="en-US" sz="1400" b="1">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a:solidFill>
                  <a:schemeClr val="tx2"/>
                </a:solidFill>
                <a:latin typeface="Poppins Light" panose="00000400000000000000" pitchFamily="2" charset="0"/>
                <a:cs typeface="Poppins Light" panose="00000400000000000000" pitchFamily="2" charset="0"/>
              </a:rPr>
              <a:t>Rescinding notices and delays in refurbishment works are often difficult to track across numerous systems leading to off system communications, chasing and delayed updates to customers</a:t>
            </a:r>
          </a:p>
          <a:p>
            <a:endParaRPr lang="en-GB"/>
          </a:p>
        </p:txBody>
      </p:sp>
      <p:sp>
        <p:nvSpPr>
          <p:cNvPr id="5" name="TextBox 4">
            <a:extLst>
              <a:ext uri="{FF2B5EF4-FFF2-40B4-BE49-F238E27FC236}">
                <a16:creationId xmlns:a16="http://schemas.microsoft.com/office/drawing/2014/main" id="{21A54BC4-EF73-28AC-D4C4-40A4ADDF4889}"/>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28</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130058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Manual steps taken during move out</a:t>
            </a:r>
            <a:endParaRPr lang="en-GB" sz="2600">
              <a:latin typeface="Poppins SemiBold" panose="00000700000000000000" pitchFamily="2" charset="0"/>
              <a:cs typeface="Poppins SemiBold" panose="00000700000000000000" pitchFamily="2" charset="0"/>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8" name="TextBox 7">
            <a:extLst>
              <a:ext uri="{FF2B5EF4-FFF2-40B4-BE49-F238E27FC236}">
                <a16:creationId xmlns:a16="http://schemas.microsoft.com/office/drawing/2014/main" id="{1D78D218-CD47-7CBC-7CAC-45EB457A04AD}"/>
              </a:ext>
            </a:extLst>
          </p:cNvPr>
          <p:cNvSpPr txBox="1"/>
          <p:nvPr/>
        </p:nvSpPr>
        <p:spPr>
          <a:xfrm>
            <a:off x="228561" y="1596300"/>
            <a:ext cx="11782089" cy="5909310"/>
          </a:xfrm>
          <a:prstGeom prst="rect">
            <a:avLst/>
          </a:prstGeom>
          <a:noFill/>
        </p:spPr>
        <p:txBody>
          <a:bodyPr wrap="square" rtlCol="0">
            <a:spAutoFit/>
          </a:bodyPr>
          <a:lstStyle/>
          <a:p>
            <a:r>
              <a:rPr lang="en-US" sz="1400" b="1" dirty="0">
                <a:solidFill>
                  <a:schemeClr val="tx2"/>
                </a:solidFill>
                <a:latin typeface="Poppins Light" panose="00000400000000000000" pitchFamily="2" charset="0"/>
                <a:cs typeface="Poppins Light" panose="00000400000000000000" pitchFamily="2" charset="0"/>
              </a:rPr>
              <a:t>Property/Portfolio Managers and Customer Services, receive the check out inventory form via email or inventory hive, which they then extract and input the meter readings to MRI</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Waiting/chasing the meter readings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Human error on input</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Manual extraction and input from system/form to internal system</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Manual Utilities/ Council Tax notifications</a:t>
            </a:r>
          </a:p>
          <a:p>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Opportunities: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Creating accessible systems to input information directly</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Integration from inventory hive to MRI</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Structured form inputs or RPA, which then feeds the data to all areas it </a:t>
            </a:r>
          </a:p>
          <a:p>
            <a:r>
              <a:rPr lang="en-US" sz="1400" dirty="0">
                <a:solidFill>
                  <a:schemeClr val="tx2"/>
                </a:solidFill>
                <a:latin typeface="Poppins Light" panose="00000400000000000000" pitchFamily="2" charset="0"/>
                <a:cs typeface="Poppins Light" panose="00000400000000000000" pitchFamily="2" charset="0"/>
              </a:rPr>
              <a:t>      needs to be collected</a:t>
            </a:r>
          </a:p>
          <a:p>
            <a:pPr marL="285750" indent="-285750">
              <a:buFont typeface="Arial" panose="020B0604020202020204" pitchFamily="34" charset="0"/>
              <a:buChar char="•"/>
            </a:pPr>
            <a:r>
              <a:rPr lang="en-US" sz="1400" dirty="0" err="1">
                <a:solidFill>
                  <a:schemeClr val="tx2"/>
                </a:solidFill>
                <a:latin typeface="Poppins Light" panose="00000400000000000000" pitchFamily="2" charset="0"/>
                <a:cs typeface="Poppins Light" panose="00000400000000000000" pitchFamily="2" charset="0"/>
              </a:rPr>
              <a:t>Utilising</a:t>
            </a:r>
            <a:r>
              <a:rPr lang="en-US" sz="1400" dirty="0">
                <a:solidFill>
                  <a:schemeClr val="tx2"/>
                </a:solidFill>
                <a:latin typeface="Poppins Light" panose="00000400000000000000" pitchFamily="2" charset="0"/>
                <a:cs typeface="Poppins Light" panose="00000400000000000000" pitchFamily="2" charset="0"/>
              </a:rPr>
              <a:t> customer facing technology for them to be able to self serve input of </a:t>
            </a:r>
          </a:p>
          <a:p>
            <a:r>
              <a:rPr lang="en-US" sz="1400" dirty="0">
                <a:solidFill>
                  <a:schemeClr val="tx2"/>
                </a:solidFill>
                <a:latin typeface="Poppins Light" panose="00000400000000000000" pitchFamily="2" charset="0"/>
                <a:cs typeface="Poppins Light" panose="00000400000000000000" pitchFamily="2" charset="0"/>
              </a:rPr>
              <a:t>      meter readings</a:t>
            </a:r>
          </a:p>
          <a:p>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Emails are manually sent out to 9 different business areas to notify of vacancy</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Template auto created and forwarded to business areas</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Opportunity: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Auto notified directly without human intervention, can cc in PM, based on </a:t>
            </a:r>
          </a:p>
          <a:p>
            <a:r>
              <a:rPr lang="en-US" sz="1400" dirty="0">
                <a:solidFill>
                  <a:schemeClr val="tx2"/>
                </a:solidFill>
                <a:latin typeface="Poppins Light" panose="00000400000000000000" pitchFamily="2" charset="0"/>
                <a:cs typeface="Poppins Light" panose="00000400000000000000" pitchFamily="2" charset="0"/>
              </a:rPr>
              <a:t>     Meter reading input</a:t>
            </a:r>
          </a:p>
          <a:p>
            <a:pPr marL="285750" indent="-285750">
              <a:buFont typeface="Arial" panose="020B0604020202020204" pitchFamily="34" charset="0"/>
              <a:buChar char="•"/>
            </a:pPr>
            <a:r>
              <a:rPr lang="en-US" sz="1400" dirty="0" err="1">
                <a:solidFill>
                  <a:schemeClr val="tx2"/>
                </a:solidFill>
                <a:latin typeface="Poppins Light" panose="00000400000000000000" pitchFamily="2" charset="0"/>
                <a:cs typeface="Poppins Light" panose="00000400000000000000" pitchFamily="2" charset="0"/>
              </a:rPr>
              <a:t>Standardised</a:t>
            </a:r>
            <a:r>
              <a:rPr lang="en-US" sz="1400" dirty="0">
                <a:solidFill>
                  <a:schemeClr val="tx2"/>
                </a:solidFill>
                <a:latin typeface="Poppins Light" panose="00000400000000000000" pitchFamily="2" charset="0"/>
                <a:cs typeface="Poppins Light" panose="00000400000000000000" pitchFamily="2" charset="0"/>
              </a:rPr>
              <a:t> email inboxes for functions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Visibility for all functions to track within systems</a:t>
            </a:r>
          </a:p>
          <a:p>
            <a:endParaRPr lang="en-US" sz="1400" b="1" dirty="0">
              <a:solidFill>
                <a:schemeClr val="tx2"/>
              </a:solidFill>
              <a:latin typeface="Poppins Light" panose="00000400000000000000" pitchFamily="2" charset="0"/>
              <a:cs typeface="Poppins Light" panose="00000400000000000000" pitchFamily="2" charset="0"/>
            </a:endParaRPr>
          </a:p>
          <a:p>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dirty="0">
              <a:solidFill>
                <a:schemeClr val="tx2"/>
              </a:solidFill>
            </a:endParaRPr>
          </a:p>
        </p:txBody>
      </p:sp>
      <p:sp>
        <p:nvSpPr>
          <p:cNvPr id="11" name="TextBox 10">
            <a:extLst>
              <a:ext uri="{FF2B5EF4-FFF2-40B4-BE49-F238E27FC236}">
                <a16:creationId xmlns:a16="http://schemas.microsoft.com/office/drawing/2014/main" id="{B5026399-9CA6-5C55-0E12-6604F6DB9ED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reduce the manual keying of data during the move out (MIMO), reducing ~6 manual steps by automating the input/output of required data and communications to third parties</a:t>
            </a:r>
            <a:endParaRPr lang="en-GB" sz="1200">
              <a:solidFill>
                <a:schemeClr val="bg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DFEA1795-C836-C25C-57AB-713CD4BAE629}"/>
              </a:ext>
            </a:extLst>
          </p:cNvPr>
          <p:cNvPicPr>
            <a:picLocks noChangeAspect="1"/>
          </p:cNvPicPr>
          <p:nvPr/>
        </p:nvPicPr>
        <p:blipFill>
          <a:blip r:embed="rId4"/>
          <a:stretch>
            <a:fillRect/>
          </a:stretch>
        </p:blipFill>
        <p:spPr>
          <a:xfrm>
            <a:off x="7964637" y="2427932"/>
            <a:ext cx="3863675" cy="4153260"/>
          </a:xfrm>
          <a:prstGeom prst="rect">
            <a:avLst/>
          </a:prstGeom>
        </p:spPr>
      </p:pic>
      <p:sp>
        <p:nvSpPr>
          <p:cNvPr id="3" name="TextBox 2">
            <a:extLst>
              <a:ext uri="{FF2B5EF4-FFF2-40B4-BE49-F238E27FC236}">
                <a16:creationId xmlns:a16="http://schemas.microsoft.com/office/drawing/2014/main" id="{FFC05A5B-4CA7-08BD-8B6E-FB413E6B1C07}"/>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29</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223852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9E48B2-F269-C403-ACC5-3460807239FF}"/>
              </a:ext>
            </a:extLst>
          </p:cNvPr>
          <p:cNvSpPr txBox="1">
            <a:spLocks/>
          </p:cNvSpPr>
          <p:nvPr/>
        </p:nvSpPr>
        <p:spPr>
          <a:xfrm>
            <a:off x="766461" y="514885"/>
            <a:ext cx="9224953" cy="767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Background</a:t>
            </a:r>
            <a:endParaRPr lang="en-GB" b="1">
              <a:solidFill>
                <a:schemeClr val="bg1"/>
              </a:solidFill>
              <a:latin typeface="Poppins Semi bold"/>
            </a:endParaRPr>
          </a:p>
        </p:txBody>
      </p:sp>
      <p:sp>
        <p:nvSpPr>
          <p:cNvPr id="8" name="TextBox 7">
            <a:extLst>
              <a:ext uri="{FF2B5EF4-FFF2-40B4-BE49-F238E27FC236}">
                <a16:creationId xmlns:a16="http://schemas.microsoft.com/office/drawing/2014/main" id="{0C99155D-8207-96FD-FD76-ECB31F65BEE5}"/>
              </a:ext>
            </a:extLst>
          </p:cNvPr>
          <p:cNvSpPr txBox="1"/>
          <p:nvPr/>
        </p:nvSpPr>
        <p:spPr>
          <a:xfrm>
            <a:off x="2645646" y="1735368"/>
            <a:ext cx="6770497" cy="2031325"/>
          </a:xfrm>
          <a:prstGeom prst="rect">
            <a:avLst/>
          </a:prstGeom>
          <a:noFill/>
        </p:spPr>
        <p:txBody>
          <a:bodyPr wrap="square" rtlCol="0">
            <a:spAutoFit/>
          </a:bodyPr>
          <a:lstStyle/>
          <a:p>
            <a:r>
              <a:rPr lang="en-GB" sz="1400">
                <a:solidFill>
                  <a:srgbClr val="FFFFFF"/>
                </a:solidFill>
                <a:latin typeface="Poppins Light" pitchFamily="2" charset="77"/>
                <a:cs typeface="Poppins Light" pitchFamily="2" charset="77"/>
              </a:rPr>
              <a:t>Our previous review identified opportunities to simplify and automate your current complex operating procedures</a:t>
            </a:r>
          </a:p>
          <a:p>
            <a:endParaRPr lang="en-GB" sz="1400">
              <a:solidFill>
                <a:srgbClr val="FFFFFF"/>
              </a:solidFill>
              <a:latin typeface="Poppins Light" pitchFamily="2" charset="77"/>
              <a:cs typeface="Poppins Light" pitchFamily="2" charset="77"/>
            </a:endParaRPr>
          </a:p>
          <a:p>
            <a:r>
              <a:rPr lang="en-GB" sz="1400">
                <a:solidFill>
                  <a:srgbClr val="FFFFFF"/>
                </a:solidFill>
                <a:latin typeface="Poppins Light" pitchFamily="2" charset="77"/>
                <a:cs typeface="Poppins Light" pitchFamily="2" charset="77"/>
              </a:rPr>
              <a:t>It recommended a simple approach – starting with Void Management (this review) – based on the following phases:</a:t>
            </a:r>
          </a:p>
          <a:p>
            <a:endParaRPr lang="en-GB" sz="1400">
              <a:solidFill>
                <a:srgbClr val="FFFFFF"/>
              </a:solidFill>
              <a:latin typeface="Poppins Light" pitchFamily="2" charset="77"/>
              <a:cs typeface="Poppins Light" pitchFamily="2" charset="77"/>
            </a:endParaRPr>
          </a:p>
          <a:p>
            <a:endParaRPr lang="en-GB" sz="1400">
              <a:solidFill>
                <a:srgbClr val="FFFFFF"/>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rgbClr val="FFFFFF"/>
              </a:solidFill>
              <a:latin typeface="Century Gothic" panose="020F0302020204030204"/>
            </a:endParaRPr>
          </a:p>
        </p:txBody>
      </p:sp>
      <p:pic>
        <p:nvPicPr>
          <p:cNvPr id="29" name="Graphic 28">
            <a:extLst>
              <a:ext uri="{FF2B5EF4-FFF2-40B4-BE49-F238E27FC236}">
                <a16:creationId xmlns:a16="http://schemas.microsoft.com/office/drawing/2014/main" id="{B87897A9-9D82-269D-2DCE-B04715DE9A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grpSp>
        <p:nvGrpSpPr>
          <p:cNvPr id="30" name="Group 29">
            <a:extLst>
              <a:ext uri="{FF2B5EF4-FFF2-40B4-BE49-F238E27FC236}">
                <a16:creationId xmlns:a16="http://schemas.microsoft.com/office/drawing/2014/main" id="{C4692F7F-9206-7687-B76F-F30E8910A6B4}"/>
              </a:ext>
            </a:extLst>
          </p:cNvPr>
          <p:cNvGrpSpPr/>
          <p:nvPr/>
        </p:nvGrpSpPr>
        <p:grpSpPr>
          <a:xfrm>
            <a:off x="404634" y="1589498"/>
            <a:ext cx="1947772" cy="1287144"/>
            <a:chOff x="547007" y="1735368"/>
            <a:chExt cx="1947772" cy="1287144"/>
          </a:xfrm>
          <a:effectLst>
            <a:outerShdw blurRad="50800" dist="38100" dir="2700000" algn="tl" rotWithShape="0">
              <a:prstClr val="black">
                <a:alpha val="40000"/>
              </a:prstClr>
            </a:outerShdw>
          </a:effectLst>
        </p:grpSpPr>
        <p:sp>
          <p:nvSpPr>
            <p:cNvPr id="3" name="Rectangle 2">
              <a:extLst>
                <a:ext uri="{FF2B5EF4-FFF2-40B4-BE49-F238E27FC236}">
                  <a16:creationId xmlns:a16="http://schemas.microsoft.com/office/drawing/2014/main" id="{1EE4F7E3-7DAE-162E-19A6-3D52B00020B2}"/>
                </a:ext>
              </a:extLst>
            </p:cNvPr>
            <p:cNvSpPr/>
            <p:nvPr/>
          </p:nvSpPr>
          <p:spPr>
            <a:xfrm>
              <a:off x="547007" y="1735368"/>
              <a:ext cx="1947772" cy="1287144"/>
            </a:xfrm>
            <a:prstGeom prst="rect">
              <a:avLst/>
            </a:prstGeom>
            <a:solidFill>
              <a:schemeClr val="tx1"/>
            </a:solidFill>
            <a:ln>
              <a:solidFill>
                <a:schemeClr val="tx2"/>
              </a:solidFill>
            </a:ln>
            <a:effectLst>
              <a:outerShdw blurRad="50800" dist="38100" dir="2700000" sx="100922" sy="100922"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682CDC1E-9E3A-9F50-B39B-AF0B811D4B32}"/>
                </a:ext>
              </a:extLst>
            </p:cNvPr>
            <p:cNvPicPr>
              <a:picLocks noChangeAspect="1"/>
            </p:cNvPicPr>
            <p:nvPr/>
          </p:nvPicPr>
          <p:blipFill>
            <a:blip r:embed="rId4"/>
            <a:stretch>
              <a:fillRect/>
            </a:stretch>
          </p:blipFill>
          <p:spPr>
            <a:xfrm>
              <a:off x="605976" y="1864914"/>
              <a:ext cx="1829834" cy="1028052"/>
            </a:xfrm>
            <a:prstGeom prst="rect">
              <a:avLst/>
            </a:prstGeom>
          </p:spPr>
        </p:pic>
      </p:grpSp>
      <p:sp>
        <p:nvSpPr>
          <p:cNvPr id="28" name="TextBox 27">
            <a:extLst>
              <a:ext uri="{FF2B5EF4-FFF2-40B4-BE49-F238E27FC236}">
                <a16:creationId xmlns:a16="http://schemas.microsoft.com/office/drawing/2014/main" id="{7AF1131D-0F59-566C-F127-36E88D473E29}"/>
              </a:ext>
            </a:extLst>
          </p:cNvPr>
          <p:cNvSpPr txBox="1"/>
          <p:nvPr/>
        </p:nvSpPr>
        <p:spPr>
          <a:xfrm>
            <a:off x="547007" y="5843777"/>
            <a:ext cx="8869136" cy="307777"/>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This paper presents the findings of the ‘void to let’ process review, as part of  phase 1 above</a:t>
            </a:r>
            <a:endParaRPr lang="en-GB" sz="1400">
              <a:solidFill>
                <a:srgbClr val="FFFFFF"/>
              </a:solidFill>
              <a:latin typeface="Poppins Light" pitchFamily="2" charset="77"/>
              <a:cs typeface="Poppins Light" pitchFamily="2" charset="77"/>
            </a:endParaRPr>
          </a:p>
        </p:txBody>
      </p:sp>
      <p:sp>
        <p:nvSpPr>
          <p:cNvPr id="31" name="Rounded Rectangle 7">
            <a:extLst>
              <a:ext uri="{FF2B5EF4-FFF2-40B4-BE49-F238E27FC236}">
                <a16:creationId xmlns:a16="http://schemas.microsoft.com/office/drawing/2014/main" id="{9066FC92-10EB-A78F-509F-7DCB2A128D14}"/>
              </a:ext>
            </a:extLst>
          </p:cNvPr>
          <p:cNvSpPr/>
          <p:nvPr/>
        </p:nvSpPr>
        <p:spPr>
          <a:xfrm>
            <a:off x="1378520" y="3199989"/>
            <a:ext cx="1917262" cy="723900"/>
          </a:xfrm>
          <a:prstGeom prst="roundRect">
            <a:avLst>
              <a:gd name="adj" fmla="val 10251"/>
            </a:avLst>
          </a:prstGeom>
          <a:no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optimised &amp; standardised</a:t>
            </a:r>
            <a:endParaRPr lang="en-GB" sz="1400" b="1">
              <a:solidFill>
                <a:schemeClr val="bg1"/>
              </a:solidFill>
              <a:latin typeface="Poppins Light" pitchFamily="2" charset="77"/>
              <a:cs typeface="Poppins Light" pitchFamily="2" charset="77"/>
            </a:endParaRPr>
          </a:p>
        </p:txBody>
      </p:sp>
      <p:sp>
        <p:nvSpPr>
          <p:cNvPr id="32" name="Rounded Rectangle 7">
            <a:extLst>
              <a:ext uri="{FF2B5EF4-FFF2-40B4-BE49-F238E27FC236}">
                <a16:creationId xmlns:a16="http://schemas.microsoft.com/office/drawing/2014/main" id="{1F2F6DCA-4E68-AC0E-35E7-496EC3062221}"/>
              </a:ext>
            </a:extLst>
          </p:cNvPr>
          <p:cNvSpPr/>
          <p:nvPr/>
        </p:nvSpPr>
        <p:spPr>
          <a:xfrm>
            <a:off x="1378520" y="4053435"/>
            <a:ext cx="1917262" cy="723900"/>
          </a:xfrm>
          <a:prstGeom prst="roundRect">
            <a:avLst>
              <a:gd name="adj" fmla="val 10251"/>
            </a:avLst>
          </a:prstGeom>
          <a:no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automated</a:t>
            </a:r>
            <a:endParaRPr lang="en-GB" sz="1400" b="1">
              <a:solidFill>
                <a:schemeClr val="bg1"/>
              </a:solidFill>
              <a:latin typeface="Poppins Light" pitchFamily="2" charset="77"/>
              <a:cs typeface="Poppins Light" pitchFamily="2" charset="77"/>
            </a:endParaRPr>
          </a:p>
        </p:txBody>
      </p:sp>
      <p:sp>
        <p:nvSpPr>
          <p:cNvPr id="33" name="Rounded Rectangle 7">
            <a:extLst>
              <a:ext uri="{FF2B5EF4-FFF2-40B4-BE49-F238E27FC236}">
                <a16:creationId xmlns:a16="http://schemas.microsoft.com/office/drawing/2014/main" id="{7FB5991F-A097-E086-0ECC-5C369E150060}"/>
              </a:ext>
            </a:extLst>
          </p:cNvPr>
          <p:cNvSpPr/>
          <p:nvPr/>
        </p:nvSpPr>
        <p:spPr>
          <a:xfrm>
            <a:off x="1378520" y="4906881"/>
            <a:ext cx="1917262" cy="723900"/>
          </a:xfrm>
          <a:prstGeom prst="roundRect">
            <a:avLst>
              <a:gd name="adj" fmla="val 10251"/>
            </a:avLst>
          </a:prstGeom>
          <a:no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link to data for insight</a:t>
            </a:r>
            <a:endParaRPr lang="en-GB" sz="1400" b="1">
              <a:solidFill>
                <a:schemeClr val="bg1"/>
              </a:solidFill>
              <a:latin typeface="Poppins Light" pitchFamily="2" charset="77"/>
              <a:cs typeface="Poppins Light" pitchFamily="2" charset="77"/>
            </a:endParaRPr>
          </a:p>
        </p:txBody>
      </p:sp>
      <p:sp>
        <p:nvSpPr>
          <p:cNvPr id="35" name="TextBox 34">
            <a:extLst>
              <a:ext uri="{FF2B5EF4-FFF2-40B4-BE49-F238E27FC236}">
                <a16:creationId xmlns:a16="http://schemas.microsoft.com/office/drawing/2014/main" id="{747A04F5-85E9-DA05-FA09-484C0112CF53}"/>
              </a:ext>
            </a:extLst>
          </p:cNvPr>
          <p:cNvSpPr txBox="1"/>
          <p:nvPr/>
        </p:nvSpPr>
        <p:spPr>
          <a:xfrm>
            <a:off x="3446649" y="3309648"/>
            <a:ext cx="5969494" cy="523220"/>
          </a:xfrm>
          <a:prstGeom prst="rect">
            <a:avLst/>
          </a:prstGeom>
          <a:noFill/>
        </p:spPr>
        <p:txBody>
          <a:bodyPr wrap="square">
            <a:spAutoFit/>
          </a:bodyPr>
          <a:lstStyle/>
          <a:p>
            <a:r>
              <a:rPr lang="en-GB" sz="1400">
                <a:solidFill>
                  <a:srgbClr val="FFFFFF"/>
                </a:solidFill>
                <a:latin typeface="Poppins Light" pitchFamily="2" charset="77"/>
                <a:cs typeface="Poppins Light" pitchFamily="2" charset="77"/>
              </a:rPr>
              <a:t>Optimise complex business processes and then apply them consistently across the business to deliver significant benefits</a:t>
            </a:r>
          </a:p>
        </p:txBody>
      </p:sp>
      <p:sp>
        <p:nvSpPr>
          <p:cNvPr id="36" name="TextBox 35">
            <a:extLst>
              <a:ext uri="{FF2B5EF4-FFF2-40B4-BE49-F238E27FC236}">
                <a16:creationId xmlns:a16="http://schemas.microsoft.com/office/drawing/2014/main" id="{BEA847BB-E972-BB59-8A3B-AA67596629D0}"/>
              </a:ext>
            </a:extLst>
          </p:cNvPr>
          <p:cNvSpPr txBox="1"/>
          <p:nvPr/>
        </p:nvSpPr>
        <p:spPr>
          <a:xfrm>
            <a:off x="3446649" y="4153775"/>
            <a:ext cx="5969494" cy="523220"/>
          </a:xfrm>
          <a:prstGeom prst="rect">
            <a:avLst/>
          </a:prstGeom>
          <a:noFill/>
        </p:spPr>
        <p:txBody>
          <a:bodyPr wrap="square">
            <a:spAutoFit/>
          </a:bodyPr>
          <a:lstStyle/>
          <a:p>
            <a:r>
              <a:rPr lang="en-GB" sz="1400">
                <a:solidFill>
                  <a:srgbClr val="FFFFFF"/>
                </a:solidFill>
                <a:latin typeface="Poppins Light" pitchFamily="2" charset="77"/>
                <a:cs typeface="Poppins Light" pitchFamily="2" charset="77"/>
              </a:rPr>
              <a:t>Automate the enhanced processes to drive further </a:t>
            </a:r>
          </a:p>
          <a:p>
            <a:r>
              <a:rPr lang="en-GB" sz="1400">
                <a:solidFill>
                  <a:srgbClr val="FFFFFF"/>
                </a:solidFill>
                <a:latin typeface="Poppins Light" pitchFamily="2" charset="77"/>
                <a:cs typeface="Poppins Light" pitchFamily="2" charset="77"/>
              </a:rPr>
              <a:t>efficiency and repeatability</a:t>
            </a:r>
          </a:p>
        </p:txBody>
      </p:sp>
      <p:sp>
        <p:nvSpPr>
          <p:cNvPr id="37" name="TextBox 36">
            <a:extLst>
              <a:ext uri="{FF2B5EF4-FFF2-40B4-BE49-F238E27FC236}">
                <a16:creationId xmlns:a16="http://schemas.microsoft.com/office/drawing/2014/main" id="{721B4955-7385-35D6-0DE6-8976F47AD000}"/>
              </a:ext>
            </a:extLst>
          </p:cNvPr>
          <p:cNvSpPr txBox="1"/>
          <p:nvPr/>
        </p:nvSpPr>
        <p:spPr>
          <a:xfrm>
            <a:off x="3446649" y="4982929"/>
            <a:ext cx="5969494" cy="738664"/>
          </a:xfrm>
          <a:prstGeom prst="rect">
            <a:avLst/>
          </a:prstGeom>
          <a:noFill/>
        </p:spPr>
        <p:txBody>
          <a:bodyPr wrap="square">
            <a:spAutoFit/>
          </a:bodyPr>
          <a:lstStyle/>
          <a:p>
            <a:r>
              <a:rPr lang="en-GB" sz="1400">
                <a:solidFill>
                  <a:srgbClr val="FFFFFF"/>
                </a:solidFill>
                <a:latin typeface="Poppins Light" pitchFamily="2" charset="77"/>
                <a:cs typeface="Poppins Light" pitchFamily="2" charset="77"/>
              </a:rPr>
              <a:t>Align this work with the data improvement work to further improve business efficiency and effectiveness and </a:t>
            </a:r>
          </a:p>
          <a:p>
            <a:r>
              <a:rPr lang="en-GB" sz="1400">
                <a:solidFill>
                  <a:srgbClr val="FFFFFF"/>
                </a:solidFill>
                <a:latin typeface="Poppins Light" pitchFamily="2" charset="77"/>
                <a:cs typeface="Poppins Light" pitchFamily="2" charset="77"/>
              </a:rPr>
              <a:t>deliver insight</a:t>
            </a:r>
          </a:p>
        </p:txBody>
      </p:sp>
      <p:sp>
        <p:nvSpPr>
          <p:cNvPr id="38" name="TextBox 37">
            <a:extLst>
              <a:ext uri="{FF2B5EF4-FFF2-40B4-BE49-F238E27FC236}">
                <a16:creationId xmlns:a16="http://schemas.microsoft.com/office/drawing/2014/main" id="{2BE8AA2E-4222-72B2-8846-287C7C729327}"/>
              </a:ext>
            </a:extLst>
          </p:cNvPr>
          <p:cNvSpPr txBox="1"/>
          <p:nvPr/>
        </p:nvSpPr>
        <p:spPr>
          <a:xfrm>
            <a:off x="991690" y="3309648"/>
            <a:ext cx="288862" cy="523220"/>
          </a:xfrm>
          <a:prstGeom prst="rect">
            <a:avLst/>
          </a:prstGeom>
          <a:noFill/>
        </p:spPr>
        <p:txBody>
          <a:bodyPr wrap="none" rtlCol="0">
            <a:spAutoFit/>
          </a:bodyPr>
          <a:lstStyle/>
          <a:p>
            <a:pPr algn="ctr"/>
            <a:r>
              <a:rPr lang="en-GB" sz="2800">
                <a:solidFill>
                  <a:schemeClr val="bg1"/>
                </a:solidFill>
                <a:latin typeface="Poppins Light" pitchFamily="2" charset="77"/>
                <a:cs typeface="Poppins Light" pitchFamily="2" charset="77"/>
              </a:rPr>
              <a:t>1</a:t>
            </a:r>
          </a:p>
        </p:txBody>
      </p:sp>
      <p:sp>
        <p:nvSpPr>
          <p:cNvPr id="39" name="TextBox 38">
            <a:extLst>
              <a:ext uri="{FF2B5EF4-FFF2-40B4-BE49-F238E27FC236}">
                <a16:creationId xmlns:a16="http://schemas.microsoft.com/office/drawing/2014/main" id="{F892A393-13EC-B096-A2EB-002EDD286667}"/>
              </a:ext>
            </a:extLst>
          </p:cNvPr>
          <p:cNvSpPr txBox="1"/>
          <p:nvPr/>
        </p:nvSpPr>
        <p:spPr>
          <a:xfrm>
            <a:off x="941196" y="4153775"/>
            <a:ext cx="389850" cy="523220"/>
          </a:xfrm>
          <a:prstGeom prst="rect">
            <a:avLst/>
          </a:prstGeom>
          <a:noFill/>
        </p:spPr>
        <p:txBody>
          <a:bodyPr wrap="none" rtlCol="0">
            <a:spAutoFit/>
          </a:bodyPr>
          <a:lstStyle/>
          <a:p>
            <a:pPr algn="ctr"/>
            <a:r>
              <a:rPr lang="en-GB" sz="2800">
                <a:solidFill>
                  <a:schemeClr val="bg1"/>
                </a:solidFill>
                <a:latin typeface="Poppins Light" pitchFamily="2" charset="77"/>
                <a:cs typeface="Poppins Light" pitchFamily="2" charset="77"/>
              </a:rPr>
              <a:t>2</a:t>
            </a:r>
          </a:p>
        </p:txBody>
      </p:sp>
      <p:sp>
        <p:nvSpPr>
          <p:cNvPr id="40" name="TextBox 39">
            <a:extLst>
              <a:ext uri="{FF2B5EF4-FFF2-40B4-BE49-F238E27FC236}">
                <a16:creationId xmlns:a16="http://schemas.microsoft.com/office/drawing/2014/main" id="{36B8EB2C-8B8E-3115-1476-FDEA5969BF02}"/>
              </a:ext>
            </a:extLst>
          </p:cNvPr>
          <p:cNvSpPr txBox="1"/>
          <p:nvPr/>
        </p:nvSpPr>
        <p:spPr>
          <a:xfrm>
            <a:off x="938791" y="4997902"/>
            <a:ext cx="394660" cy="523220"/>
          </a:xfrm>
          <a:prstGeom prst="rect">
            <a:avLst/>
          </a:prstGeom>
          <a:noFill/>
        </p:spPr>
        <p:txBody>
          <a:bodyPr wrap="none" rtlCol="0">
            <a:spAutoFit/>
          </a:bodyPr>
          <a:lstStyle/>
          <a:p>
            <a:pPr algn="ctr"/>
            <a:r>
              <a:rPr lang="en-GB" sz="2800">
                <a:solidFill>
                  <a:schemeClr val="bg1"/>
                </a:solidFill>
                <a:latin typeface="Poppins Light" pitchFamily="2" charset="77"/>
                <a:cs typeface="Poppins Light" pitchFamily="2" charset="77"/>
              </a:rPr>
              <a:t>3</a:t>
            </a:r>
          </a:p>
        </p:txBody>
      </p:sp>
      <p:sp>
        <p:nvSpPr>
          <p:cNvPr id="5" name="TextBox 4">
            <a:extLst>
              <a:ext uri="{FF2B5EF4-FFF2-40B4-BE49-F238E27FC236}">
                <a16:creationId xmlns:a16="http://schemas.microsoft.com/office/drawing/2014/main" id="{C82061BB-3B83-05B1-34D4-433624C5E606}"/>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a:t>
            </a:fld>
            <a:endParaRPr lang="en-US" sz="1000" b="1">
              <a:solidFill>
                <a:srgbClr val="FFFFFF"/>
              </a:solidFill>
              <a:latin typeface="Century Gothic" panose="020B0502020202020204" pitchFamily="34" charset="0"/>
            </a:endParaRP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E6C7E25C-5F25-1D4A-59B0-557EBF1C4ACF}"/>
                  </a:ext>
                </a:extLst>
              </p:cNvPr>
              <p:cNvGraphicFramePr>
                <a:graphicFrameLocks noChangeAspect="1"/>
              </p:cNvGraphicFramePr>
              <p:nvPr>
                <p:extLst>
                  <p:ext uri="{D42A27DB-BD31-4B8C-83A1-F6EECF244321}">
                    <p14:modId xmlns:p14="http://schemas.microsoft.com/office/powerpoint/2010/main" val="949957057"/>
                  </p:ext>
                </p:extLst>
              </p:nvPr>
            </p:nvGraphicFramePr>
            <p:xfrm>
              <a:off x="8957485" y="4495011"/>
              <a:ext cx="3048000" cy="1714500"/>
            </p:xfrm>
            <a:graphic>
              <a:graphicData uri="http://schemas.microsoft.com/office/powerpoint/2016/sectionzoom">
                <psez:sectionZm>
                  <psez:sectionZmObj sectionId="{9D0D28FF-23D1-4A6D-B041-D2E75786C5D4}">
                    <psez:zmPr id="{7A767830-7794-4970-95FC-A877F2A4A15C}"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7" name="Section Zoom 6">
                <a:hlinkClick r:id="rId6" action="ppaction://hlinksldjump"/>
                <a:extLst>
                  <a:ext uri="{FF2B5EF4-FFF2-40B4-BE49-F238E27FC236}">
                    <a16:creationId xmlns:a16="http://schemas.microsoft.com/office/drawing/2014/main" id="{E6C7E25C-5F25-1D4A-59B0-557EBF1C4ACF}"/>
                  </a:ext>
                </a:extLst>
              </p:cNvPr>
              <p:cNvPicPr>
                <a:picLocks noGrp="1" noRot="1" noChangeAspect="1" noMove="1" noResize="1" noEditPoints="1" noAdjustHandles="1" noChangeArrowheads="1" noChangeShapeType="1"/>
              </p:cNvPicPr>
              <p:nvPr/>
            </p:nvPicPr>
            <p:blipFill>
              <a:blip r:embed="rId7"/>
              <a:stretch>
                <a:fillRect/>
              </a:stretch>
            </p:blipFill>
            <p:spPr>
              <a:xfrm>
                <a:off x="8957485" y="4495011"/>
                <a:ext cx="3048000" cy="1714500"/>
              </a:xfrm>
              <a:prstGeom prst="rect">
                <a:avLst/>
              </a:prstGeom>
              <a:ln w="3175">
                <a:solidFill>
                  <a:prstClr val="ltGray"/>
                </a:solidFill>
              </a:ln>
            </p:spPr>
          </p:pic>
        </mc:Fallback>
      </mc:AlternateContent>
      <p:sp>
        <p:nvSpPr>
          <p:cNvPr id="9" name="TextBox 1">
            <a:extLst>
              <a:ext uri="{FF2B5EF4-FFF2-40B4-BE49-F238E27FC236}">
                <a16:creationId xmlns:a16="http://schemas.microsoft.com/office/drawing/2014/main" id="{77C7951F-9FD3-82EC-1368-56F07373A58C}"/>
              </a:ext>
            </a:extLst>
          </p:cNvPr>
          <p:cNvSpPr txBox="1"/>
          <p:nvPr/>
        </p:nvSpPr>
        <p:spPr>
          <a:xfrm rot="20756024">
            <a:off x="8283965" y="3910691"/>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10" name="Graphic 1" descr="Arrow: Counter-clockwise curve">
            <a:extLst>
              <a:ext uri="{FF2B5EF4-FFF2-40B4-BE49-F238E27FC236}">
                <a16:creationId xmlns:a16="http://schemas.microsoft.com/office/drawing/2014/main" id="{44BB7E28-DB62-6D49-4B91-D74B881F55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6393061" flipH="1">
            <a:off x="8761853" y="4111945"/>
            <a:ext cx="536804" cy="645608"/>
          </a:xfrm>
          <a:prstGeom prst="rect">
            <a:avLst/>
          </a:prstGeom>
        </p:spPr>
      </p:pic>
    </p:spTree>
    <p:extLst>
      <p:ext uri="{BB962C8B-B14F-4D97-AF65-F5344CB8AC3E}">
        <p14:creationId xmlns:p14="http://schemas.microsoft.com/office/powerpoint/2010/main" val="3454234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800">
                <a:latin typeface="Poppins SemiBold" panose="00000700000000000000" pitchFamily="2" charset="0"/>
                <a:cs typeface="Poppins SemiBold" panose="00000700000000000000" pitchFamily="2" charset="0"/>
              </a:rPr>
              <a:t>3+ handover points during deposit return</a:t>
            </a:r>
            <a:endParaRPr lang="en-GB"/>
          </a:p>
        </p:txBody>
      </p:sp>
      <p:pic>
        <p:nvPicPr>
          <p:cNvPr id="3" name="Graphic 2">
            <a:extLst>
              <a:ext uri="{FF2B5EF4-FFF2-40B4-BE49-F238E27FC236}">
                <a16:creationId xmlns:a16="http://schemas.microsoft.com/office/drawing/2014/main" id="{0DE2DD85-74E4-445F-497B-E7AC99AB7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C48A24A6-7067-52F0-56F9-1D8561FAFC56}"/>
              </a:ext>
            </a:extLst>
          </p:cNvPr>
          <p:cNvSpPr txBox="1"/>
          <p:nvPr/>
        </p:nvSpPr>
        <p:spPr>
          <a:xfrm>
            <a:off x="271334" y="1619832"/>
            <a:ext cx="11149141" cy="4832092"/>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2"/>
                </a:solidFill>
                <a:latin typeface="Poppins Light" panose="00000400000000000000" pitchFamily="2" charset="0"/>
                <a:cs typeface="Poppins Light" panose="00000400000000000000" pitchFamily="2" charset="0"/>
              </a:rPr>
              <a:t>Deposit Return Instruction (DRI) form is delivered by Property Managers/ Service Desk, as early as possible, via the tenant move out email (notice to quit confirmation), this is off system and uploaded to Docushare once received.</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There is currently nothing on the system to log that this has been received and relies on communication to parties involved, predominantly Finance</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This leads to and fro as the bank details are required (to be returned on the DRI)</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There are legal requirements on returning the deposit within several days of the tenant moving out (10-15% do not meet timeline)</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It is currently unclear how the legal return timeline on deposits is tracked/proactively prevented</a:t>
            </a:r>
          </a:p>
          <a:p>
            <a:pPr marL="742950" lvl="1"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Currently if a DRI is not returned, the deposit will not be processed (&lt;2%)</a:t>
            </a:r>
          </a:p>
          <a:p>
            <a:pPr lvl="1"/>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Following an inventory check, during the move out stage, the damages are detailed on an inventory return form which is then keyed into MRI with a Deposit Resolution Update. Once a Return of Deposit Form (or email in the North), is agreed with the tenant, Finance can begin to process the return.</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Finance rely on being included in the Future Vacant email chain to give notice of an upcoming deposit return. They must then receive the DRI and ROD to return the deposit, both emailed via Property Managers/Service Desk. Finance often are not copied into emails and spend a lot of time chasing both forms and updates due to legal requirements on deposit return timelines</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It is Finance responsibility to update/close account and stop charges on Qube, and to amend and cancel the direct debit on Salesforce. The DRI therefore must contain a Qube reference which is manually retrieved from the system once the form is created in MRI </a:t>
            </a:r>
          </a:p>
        </p:txBody>
      </p:sp>
      <p:sp>
        <p:nvSpPr>
          <p:cNvPr id="7" name="TextBox 6">
            <a:extLst>
              <a:ext uri="{FF2B5EF4-FFF2-40B4-BE49-F238E27FC236}">
                <a16:creationId xmlns:a16="http://schemas.microsoft.com/office/drawing/2014/main" id="{15AA118F-76FD-75E2-F542-AF0F75299424}"/>
              </a:ext>
            </a:extLst>
          </p:cNvPr>
          <p:cNvSpPr txBox="1"/>
          <p:nvPr/>
        </p:nvSpPr>
        <p:spPr>
          <a:xfrm>
            <a:off x="364526" y="788443"/>
            <a:ext cx="9512681"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By simplifying technology/ integrating data points, the end-to-end process will become available to all functions and should reduce the handover points required via email and consequent delays , reducing TAT </a:t>
            </a:r>
            <a:endParaRPr lang="en-GB" sz="12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3C5EFB7C-9D29-4ED4-3722-E9772B74D8DE}"/>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30</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920692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Manual steps taken during deposit return</a:t>
            </a:r>
            <a:endParaRPr lang="en-GB" sz="2600">
              <a:latin typeface="Poppins SemiBold" panose="00000700000000000000" pitchFamily="2" charset="0"/>
              <a:cs typeface="Poppins SemiBold" panose="00000700000000000000" pitchFamily="2" charset="0"/>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8" name="TextBox 7">
            <a:extLst>
              <a:ext uri="{FF2B5EF4-FFF2-40B4-BE49-F238E27FC236}">
                <a16:creationId xmlns:a16="http://schemas.microsoft.com/office/drawing/2014/main" id="{1D78D218-CD47-7CBC-7CAC-45EB457A04AD}"/>
              </a:ext>
            </a:extLst>
          </p:cNvPr>
          <p:cNvSpPr txBox="1"/>
          <p:nvPr/>
        </p:nvSpPr>
        <p:spPr>
          <a:xfrm>
            <a:off x="260972" y="1554249"/>
            <a:ext cx="11782089" cy="6340197"/>
          </a:xfrm>
          <a:prstGeom prst="rect">
            <a:avLst/>
          </a:prstGeom>
          <a:noFill/>
        </p:spPr>
        <p:txBody>
          <a:bodyPr wrap="square" rtlCol="0">
            <a:spAutoFit/>
          </a:bodyPr>
          <a:lstStyle/>
          <a:p>
            <a:r>
              <a:rPr lang="en-US" sz="1400" b="1" dirty="0">
                <a:solidFill>
                  <a:schemeClr val="tx2"/>
                </a:solidFill>
                <a:latin typeface="Poppins Light" panose="00000400000000000000" pitchFamily="2" charset="0"/>
                <a:cs typeface="Poppins Light" panose="00000400000000000000" pitchFamily="2" charset="0"/>
              </a:rPr>
              <a:t>PMs must edit a Deposit Return Instruction (DRI) form for each move out, which requests the tenant bank details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DRI auto created in MRI, updated with tenant information and attached to the move out email</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A lot of time is spent chasing this instruction </a:t>
            </a:r>
          </a:p>
          <a:p>
            <a:r>
              <a:rPr lang="en-US" sz="1400" dirty="0">
                <a:solidFill>
                  <a:schemeClr val="tx2"/>
                </a:solidFill>
                <a:latin typeface="Poppins Light" panose="00000400000000000000" pitchFamily="2" charset="0"/>
                <a:cs typeface="Poppins Light" panose="00000400000000000000" pitchFamily="2" charset="0"/>
              </a:rPr>
              <a:t>     (10% of move outs)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10-15% are not returned within timeframe</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Bank details are emailed between functions (GDPR)</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A return of deposit form is created for each return</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Agreement of return amount is sent within multiple email in </a:t>
            </a:r>
          </a:p>
          <a:p>
            <a:r>
              <a:rPr lang="en-US" sz="1400" dirty="0">
                <a:solidFill>
                  <a:schemeClr val="tx2"/>
                </a:solidFill>
                <a:latin typeface="Poppins Light" panose="00000400000000000000" pitchFamily="2" charset="0"/>
                <a:cs typeface="Poppins Light" panose="00000400000000000000" pitchFamily="2" charset="0"/>
              </a:rPr>
              <a:t>      North, and within ROD in South</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Finance manually perform stop actions across multiple </a:t>
            </a:r>
          </a:p>
          <a:p>
            <a:r>
              <a:rPr lang="en-US" sz="1400" dirty="0">
                <a:solidFill>
                  <a:schemeClr val="tx2"/>
                </a:solidFill>
                <a:latin typeface="Poppins Light" panose="00000400000000000000" pitchFamily="2" charset="0"/>
                <a:cs typeface="Poppins Light" panose="00000400000000000000" pitchFamily="2" charset="0"/>
              </a:rPr>
              <a:t>     systems, taking 2-3 mins per account</a:t>
            </a:r>
          </a:p>
          <a:p>
            <a:r>
              <a:rPr lang="en-US" sz="1400" dirty="0">
                <a:solidFill>
                  <a:schemeClr val="tx2"/>
                </a:solidFill>
                <a:latin typeface="Poppins Light" panose="00000400000000000000" pitchFamily="2" charset="0"/>
                <a:cs typeface="Poppins Light" panose="00000400000000000000" pitchFamily="2" charset="0"/>
              </a:rPr>
              <a:t>Total time taken to return a deposit is 10-15 mins</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Opportunity: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Use automation to process deposit returns and actions</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In-system approval workflows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Integration/RPA when tenant is removed, other </a:t>
            </a:r>
          </a:p>
          <a:p>
            <a:r>
              <a:rPr lang="en-US" sz="1400" dirty="0">
                <a:solidFill>
                  <a:schemeClr val="tx2"/>
                </a:solidFill>
                <a:latin typeface="Poppins Light" panose="00000400000000000000" pitchFamily="2" charset="0"/>
                <a:cs typeface="Poppins Light" panose="00000400000000000000" pitchFamily="2" charset="0"/>
              </a:rPr>
              <a:t>     steps in other systems are auto actioned</a:t>
            </a:r>
          </a:p>
          <a:p>
            <a:endParaRPr lang="en-US" sz="1400" b="1" dirty="0">
              <a:solidFill>
                <a:schemeClr val="tx2"/>
              </a:solidFill>
              <a:latin typeface="Poppins Light" panose="00000400000000000000" pitchFamily="2" charset="0"/>
              <a:cs typeface="Poppins Light" panose="00000400000000000000" pitchFamily="2" charset="0"/>
            </a:endParaRPr>
          </a:p>
          <a:p>
            <a:r>
              <a:rPr lang="en-US" sz="1400" b="1" dirty="0">
                <a:solidFill>
                  <a:schemeClr val="tx2"/>
                </a:solidFill>
                <a:latin typeface="Poppins Light" panose="00000400000000000000" pitchFamily="2" charset="0"/>
                <a:cs typeface="Poppins Light" panose="00000400000000000000" pitchFamily="2" charset="0"/>
              </a:rPr>
              <a:t>Customer experience: </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More secure data transfer (GDPR)</a:t>
            </a: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Faster turnaround on deposit returns</a:t>
            </a:r>
          </a:p>
          <a:p>
            <a:r>
              <a:rPr lang="en-US" sz="1400" b="1" dirty="0">
                <a:solidFill>
                  <a:schemeClr val="tx2"/>
                </a:solidFill>
                <a:latin typeface="Poppins Light" panose="00000400000000000000" pitchFamily="2" charset="0"/>
                <a:cs typeface="Poppins Light" panose="00000400000000000000" pitchFamily="2" charset="0"/>
              </a:rPr>
              <a:t> </a:t>
            </a:r>
          </a:p>
          <a:p>
            <a:endParaRPr lang="en-US" sz="1400" b="1" dirty="0">
              <a:solidFill>
                <a:schemeClr val="tx2"/>
              </a:solidFill>
              <a:latin typeface="Poppins Light" panose="00000400000000000000" pitchFamily="2" charset="0"/>
              <a:cs typeface="Poppins Light" panose="00000400000000000000" pitchFamily="2" charset="0"/>
            </a:endParaRPr>
          </a:p>
          <a:p>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dirty="0">
              <a:solidFill>
                <a:schemeClr val="tx2"/>
              </a:solidFill>
            </a:endParaRPr>
          </a:p>
        </p:txBody>
      </p:sp>
      <p:sp>
        <p:nvSpPr>
          <p:cNvPr id="11" name="TextBox 10">
            <a:extLst>
              <a:ext uri="{FF2B5EF4-FFF2-40B4-BE49-F238E27FC236}">
                <a16:creationId xmlns:a16="http://schemas.microsoft.com/office/drawing/2014/main" id="{B5026399-9CA6-5C55-0E12-6604F6DB9ED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reduce the manual creation of documents during the deposit return, reducing ~4 manual steps and 10-15 elapsed time per account, by automating the input/output of required data and communications to tenants</a:t>
            </a:r>
            <a:endParaRPr lang="en-GB" sz="1200">
              <a:solidFill>
                <a:schemeClr val="bg1"/>
              </a:solidFill>
              <a:latin typeface="Poppins Light" panose="00000400000000000000" pitchFamily="2" charset="0"/>
              <a:cs typeface="Poppins Light" panose="00000400000000000000" pitchFamily="2" charset="0"/>
            </a:endParaRPr>
          </a:p>
        </p:txBody>
      </p:sp>
      <p:pic>
        <p:nvPicPr>
          <p:cNvPr id="5" name="Picture 4">
            <a:extLst>
              <a:ext uri="{FF2B5EF4-FFF2-40B4-BE49-F238E27FC236}">
                <a16:creationId xmlns:a16="http://schemas.microsoft.com/office/drawing/2014/main" id="{FDD5C3AC-E993-3ED7-7FE2-D28007A108BB}"/>
              </a:ext>
            </a:extLst>
          </p:cNvPr>
          <p:cNvPicPr>
            <a:picLocks noChangeAspect="1"/>
          </p:cNvPicPr>
          <p:nvPr/>
        </p:nvPicPr>
        <p:blipFill>
          <a:blip r:embed="rId4"/>
          <a:stretch>
            <a:fillRect/>
          </a:stretch>
        </p:blipFill>
        <p:spPr>
          <a:xfrm>
            <a:off x="6152017" y="5261701"/>
            <a:ext cx="5632526" cy="1156288"/>
          </a:xfrm>
          <a:prstGeom prst="rect">
            <a:avLst/>
          </a:prstGeom>
        </p:spPr>
      </p:pic>
      <p:pic>
        <p:nvPicPr>
          <p:cNvPr id="9" name="Picture 8">
            <a:extLst>
              <a:ext uri="{FF2B5EF4-FFF2-40B4-BE49-F238E27FC236}">
                <a16:creationId xmlns:a16="http://schemas.microsoft.com/office/drawing/2014/main" id="{0037ADD4-3AB5-53C8-E803-BBB1E94602F6}"/>
              </a:ext>
            </a:extLst>
          </p:cNvPr>
          <p:cNvPicPr>
            <a:picLocks noChangeAspect="1"/>
          </p:cNvPicPr>
          <p:nvPr/>
        </p:nvPicPr>
        <p:blipFill>
          <a:blip r:embed="rId5"/>
          <a:stretch>
            <a:fillRect/>
          </a:stretch>
        </p:blipFill>
        <p:spPr>
          <a:xfrm>
            <a:off x="6095999" y="2076108"/>
            <a:ext cx="5708129" cy="2677655"/>
          </a:xfrm>
          <a:prstGeom prst="rect">
            <a:avLst/>
          </a:prstGeom>
        </p:spPr>
      </p:pic>
      <p:sp>
        <p:nvSpPr>
          <p:cNvPr id="3" name="TextBox 2">
            <a:extLst>
              <a:ext uri="{FF2B5EF4-FFF2-40B4-BE49-F238E27FC236}">
                <a16:creationId xmlns:a16="http://schemas.microsoft.com/office/drawing/2014/main" id="{9DD86870-1BBF-255C-55E7-5C6ACD72F0E9}"/>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31</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979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a:latin typeface="Poppins SemiBold" panose="00000700000000000000" pitchFamily="2" charset="0"/>
                <a:cs typeface="Poppins SemiBold" panose="00000700000000000000" pitchFamily="2" charset="0"/>
              </a:rPr>
              <a:t>4</a:t>
            </a:r>
            <a:r>
              <a:rPr lang="en-US" sz="2800">
                <a:latin typeface="Poppins SemiBold" panose="00000700000000000000" pitchFamily="2" charset="0"/>
                <a:cs typeface="Poppins SemiBold" panose="00000700000000000000" pitchFamily="2" charset="0"/>
              </a:rPr>
              <a:t>+ handover points during move in</a:t>
            </a:r>
            <a:endParaRPr lang="en-GB"/>
          </a:p>
        </p:txBody>
      </p:sp>
      <p:pic>
        <p:nvPicPr>
          <p:cNvPr id="3" name="Graphic 2">
            <a:extLst>
              <a:ext uri="{FF2B5EF4-FFF2-40B4-BE49-F238E27FC236}">
                <a16:creationId xmlns:a16="http://schemas.microsoft.com/office/drawing/2014/main" id="{0DE2DD85-74E4-445F-497B-E7AC99AB7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C48A24A6-7067-52F0-56F9-1D8561FAFC56}"/>
              </a:ext>
            </a:extLst>
          </p:cNvPr>
          <p:cNvSpPr txBox="1"/>
          <p:nvPr/>
        </p:nvSpPr>
        <p:spPr>
          <a:xfrm>
            <a:off x="0" y="1453574"/>
            <a:ext cx="11807726" cy="1169551"/>
          </a:xfrm>
          <a:prstGeom prst="rect">
            <a:avLst/>
          </a:prstGeom>
          <a:noFill/>
        </p:spPr>
        <p:txBody>
          <a:bodyPr wrap="square" rtlCol="0">
            <a:spAutoFit/>
          </a:bodyPr>
          <a:lstStyle/>
          <a:p>
            <a:endParaRPr lang="en-US" sz="1400" b="1" i="1">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a:solidFill>
                  <a:schemeClr val="tx2"/>
                </a:solidFill>
                <a:latin typeface="Poppins Light" panose="00000400000000000000" pitchFamily="2" charset="0"/>
                <a:cs typeface="Poppins Light" panose="00000400000000000000" pitchFamily="2" charset="0"/>
              </a:rPr>
              <a:t>The move in task begins with the property updated to “ready to market” within MRI, usually completed by the Property/Portfolio  Manager</a:t>
            </a:r>
            <a:r>
              <a:rPr lang="en-US" sz="1400" b="1" i="1">
                <a:solidFill>
                  <a:schemeClr val="tx2"/>
                </a:solidFill>
                <a:latin typeface="Poppins Light" panose="00000400000000000000" pitchFamily="2" charset="0"/>
                <a:cs typeface="Poppins Light" panose="00000400000000000000" pitchFamily="2" charset="0"/>
              </a:rPr>
              <a:t> </a:t>
            </a:r>
            <a:r>
              <a:rPr lang="en-US" sz="1400" b="1">
                <a:solidFill>
                  <a:schemeClr val="tx2"/>
                </a:solidFill>
                <a:latin typeface="Poppins Light" panose="00000400000000000000" pitchFamily="2" charset="0"/>
                <a:cs typeface="Poppins Light" panose="00000400000000000000" pitchFamily="2" charset="0"/>
              </a:rPr>
              <a:t>following a site check on completion of works</a:t>
            </a:r>
          </a:p>
          <a:p>
            <a:pPr marL="742950" lvl="1"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There are sometimes delays at this point if works have not been completed to standard, the lettings due date should be updated at this point in Qube for reporting to other teams</a:t>
            </a:r>
          </a:p>
        </p:txBody>
      </p:sp>
      <p:sp>
        <p:nvSpPr>
          <p:cNvPr id="9" name="TextBox 8">
            <a:extLst>
              <a:ext uri="{FF2B5EF4-FFF2-40B4-BE49-F238E27FC236}">
                <a16:creationId xmlns:a16="http://schemas.microsoft.com/office/drawing/2014/main" id="{E64FAD39-2518-4BFB-DD5C-0033F953C7E7}"/>
              </a:ext>
            </a:extLst>
          </p:cNvPr>
          <p:cNvSpPr txBox="1"/>
          <p:nvPr/>
        </p:nvSpPr>
        <p:spPr>
          <a:xfrm>
            <a:off x="85573" y="2826591"/>
            <a:ext cx="12210497"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The move in appt is scheduled by the lettings team and input to MRI, assigned to a resource. With every update to the system every field in each system must be updated to align with changing timelines, leading to miscommunication and errors</a:t>
            </a:r>
          </a:p>
          <a:p>
            <a:pPr marL="285750" indent="-285750">
              <a:buFont typeface="Arial" panose="020B0604020202020204" pitchFamily="34" charset="0"/>
              <a:buChar char="•"/>
            </a:pPr>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dirty="0">
                <a:solidFill>
                  <a:schemeClr val="tx2"/>
                </a:solidFill>
                <a:latin typeface="Poppins Light" panose="00000400000000000000" pitchFamily="2" charset="0"/>
                <a:cs typeface="Poppins Light" panose="00000400000000000000" pitchFamily="2" charset="0"/>
              </a:rPr>
              <a:t>Uncertainty on responsibility to close Void Notes/MRI meaning these are often left open until next tenant leaves</a:t>
            </a:r>
          </a:p>
          <a:p>
            <a:pPr lvl="1"/>
            <a:endParaRPr lang="en-US" sz="1400" dirty="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dirty="0">
              <a:solidFill>
                <a:schemeClr val="tx2"/>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CE809F96-113F-B739-3657-219286A9D67A}"/>
              </a:ext>
            </a:extLst>
          </p:cNvPr>
          <p:cNvSpPr txBox="1"/>
          <p:nvPr/>
        </p:nvSpPr>
        <p:spPr>
          <a:xfrm>
            <a:off x="0" y="3922915"/>
            <a:ext cx="12012261" cy="2246769"/>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Multiple paper compliance forms are completed during move in session,  scanned and uploaded to Docushare. The forms are signed and dated by tenants. This can be 10+ documents depending on the property type.</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There is integration within adobe which is used for certain forms to be signed and returned/uploaded electronically. Interviewees were unsure why the paper documents did not follow the same process.</a:t>
            </a:r>
          </a:p>
          <a:p>
            <a:pPr marL="285750" indent="-285750">
              <a:buFont typeface="Arial" panose="020B0604020202020204" pitchFamily="34" charset="0"/>
              <a:buChar char="•"/>
            </a:pPr>
            <a:endParaRPr lang="en-US" sz="1400" b="1">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b="1">
                <a:solidFill>
                  <a:schemeClr val="bg1"/>
                </a:solidFill>
                <a:latin typeface="Poppins Light" panose="00000400000000000000" pitchFamily="2" charset="0"/>
                <a:cs typeface="Poppins Light" panose="00000400000000000000" pitchFamily="2" charset="0"/>
              </a:rPr>
              <a:t>Move in checklists are used to track activities are completed, which must be signed and dated:</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No  ability to easily track each move in on MRI or across systems, only in Salesforce</a:t>
            </a:r>
          </a:p>
          <a:p>
            <a:endParaRPr lang="en-GB" sz="1400">
              <a:solidFill>
                <a:schemeClr val="bg1"/>
              </a:solidFill>
              <a:latin typeface="Poppins Light" panose="00000400000000000000" pitchFamily="2" charset="0"/>
              <a:cs typeface="Poppins Light" panose="00000400000000000000" pitchFamily="2" charset="0"/>
            </a:endParaRPr>
          </a:p>
          <a:p>
            <a:endParaRPr lang="en-US" sz="1400">
              <a:solidFill>
                <a:schemeClr val="bg1"/>
              </a:solidFill>
              <a:latin typeface="Poppins Light" panose="00000400000000000000" pitchFamily="2" charset="0"/>
              <a:cs typeface="Poppins Light" panose="00000400000000000000" pitchFamily="2" charset="0"/>
            </a:endParaRPr>
          </a:p>
        </p:txBody>
      </p:sp>
      <p:sp>
        <p:nvSpPr>
          <p:cNvPr id="10" name="TextBox 9">
            <a:extLst>
              <a:ext uri="{FF2B5EF4-FFF2-40B4-BE49-F238E27FC236}">
                <a16:creationId xmlns:a16="http://schemas.microsoft.com/office/drawing/2014/main" id="{963E612D-4B85-8F2E-7512-A5592F928E4E}"/>
              </a:ext>
            </a:extLst>
          </p:cNvPr>
          <p:cNvSpPr txBox="1"/>
          <p:nvPr/>
        </p:nvSpPr>
        <p:spPr>
          <a:xfrm>
            <a:off x="364526" y="788443"/>
            <a:ext cx="9512681" cy="461665"/>
          </a:xfrm>
          <a:prstGeom prst="rect">
            <a:avLst/>
          </a:prstGeom>
          <a:noFill/>
        </p:spPr>
        <p:txBody>
          <a:bodyPr wrap="square" rtlCol="0">
            <a:spAutoFit/>
          </a:bodyPr>
          <a:lstStyle/>
          <a:p>
            <a:r>
              <a:rPr lang="en-US" sz="1200" dirty="0">
                <a:solidFill>
                  <a:schemeClr val="bg1"/>
                </a:solidFill>
                <a:latin typeface="Poppins Light" panose="00000400000000000000" pitchFamily="2" charset="0"/>
                <a:cs typeface="Poppins Light" panose="00000400000000000000" pitchFamily="2" charset="0"/>
              </a:rPr>
              <a:t>By simplifying technology/ integrating data points, the end-to-end process will become available to all functions and should reduce the handover points required via email and consequent delays , reducing TAT </a:t>
            </a:r>
            <a:endParaRPr lang="en-GB" sz="1200" dirty="0">
              <a:solidFill>
                <a:schemeClr val="bg1"/>
              </a:solidFill>
              <a:latin typeface="Poppins Light" panose="00000400000000000000" pitchFamily="2" charset="0"/>
              <a:cs typeface="Poppins Light" panose="00000400000000000000" pitchFamily="2" charset="0"/>
            </a:endParaRPr>
          </a:p>
        </p:txBody>
      </p:sp>
      <p:sp>
        <p:nvSpPr>
          <p:cNvPr id="5" name="TextBox 4">
            <a:extLst>
              <a:ext uri="{FF2B5EF4-FFF2-40B4-BE49-F238E27FC236}">
                <a16:creationId xmlns:a16="http://schemas.microsoft.com/office/drawing/2014/main" id="{6FE6D60C-BE20-586E-FBDA-F884E703CE21}"/>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32</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207383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latin typeface="Poppins SemiBold" panose="00000700000000000000" pitchFamily="2" charset="0"/>
                <a:cs typeface="Poppins SemiBold" panose="00000700000000000000" pitchFamily="2" charset="0"/>
              </a:rPr>
              <a:t>Manual steps taken during move in</a:t>
            </a:r>
            <a:endParaRPr lang="en-GB" sz="2600">
              <a:latin typeface="Poppins SemiBold" panose="00000700000000000000" pitchFamily="2" charset="0"/>
              <a:cs typeface="Poppins SemiBold" panose="00000700000000000000" pitchFamily="2" charset="0"/>
            </a:endParaRPr>
          </a:p>
        </p:txBody>
      </p:sp>
      <p:pic>
        <p:nvPicPr>
          <p:cNvPr id="6" name="Graphic 5">
            <a:extLst>
              <a:ext uri="{FF2B5EF4-FFF2-40B4-BE49-F238E27FC236}">
                <a16:creationId xmlns:a16="http://schemas.microsoft.com/office/drawing/2014/main" id="{FC6DFC0A-E7E3-C3AB-AF21-84FC3A20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11" name="TextBox 10">
            <a:extLst>
              <a:ext uri="{FF2B5EF4-FFF2-40B4-BE49-F238E27FC236}">
                <a16:creationId xmlns:a16="http://schemas.microsoft.com/office/drawing/2014/main" id="{B5026399-9CA6-5C55-0E12-6604F6DB9EDD}"/>
              </a:ext>
            </a:extLst>
          </p:cNvPr>
          <p:cNvSpPr txBox="1"/>
          <p:nvPr/>
        </p:nvSpPr>
        <p:spPr>
          <a:xfrm>
            <a:off x="359828" y="789166"/>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reduce the manual creation of documents during the move in, reducing ~15 manual steps by automating the input/output of required data and communications to tenants</a:t>
            </a:r>
            <a:endParaRPr lang="en-GB" sz="1200">
              <a:solidFill>
                <a:schemeClr val="bg1"/>
              </a:solidFill>
              <a:latin typeface="Poppins Light" panose="00000400000000000000" pitchFamily="2" charset="0"/>
              <a:cs typeface="Poppins Light" panose="00000400000000000000" pitchFamily="2" charset="0"/>
            </a:endParaRPr>
          </a:p>
        </p:txBody>
      </p:sp>
      <p:pic>
        <p:nvPicPr>
          <p:cNvPr id="4" name="Picture 3">
            <a:extLst>
              <a:ext uri="{FF2B5EF4-FFF2-40B4-BE49-F238E27FC236}">
                <a16:creationId xmlns:a16="http://schemas.microsoft.com/office/drawing/2014/main" id="{5FECBEFC-E1FA-FBF9-EE60-625AF718CE0D}"/>
              </a:ext>
            </a:extLst>
          </p:cNvPr>
          <p:cNvPicPr>
            <a:picLocks noChangeAspect="1"/>
          </p:cNvPicPr>
          <p:nvPr/>
        </p:nvPicPr>
        <p:blipFill>
          <a:blip r:embed="rId4"/>
          <a:stretch>
            <a:fillRect/>
          </a:stretch>
        </p:blipFill>
        <p:spPr>
          <a:xfrm>
            <a:off x="769158" y="4301939"/>
            <a:ext cx="10653683" cy="2194750"/>
          </a:xfrm>
          <a:prstGeom prst="rect">
            <a:avLst/>
          </a:prstGeom>
        </p:spPr>
      </p:pic>
      <p:sp>
        <p:nvSpPr>
          <p:cNvPr id="7" name="TextBox 6">
            <a:extLst>
              <a:ext uri="{FF2B5EF4-FFF2-40B4-BE49-F238E27FC236}">
                <a16:creationId xmlns:a16="http://schemas.microsoft.com/office/drawing/2014/main" id="{5D34ACA5-194A-9D47-6274-CF2E9FDED760}"/>
              </a:ext>
            </a:extLst>
          </p:cNvPr>
          <p:cNvSpPr txBox="1"/>
          <p:nvPr/>
        </p:nvSpPr>
        <p:spPr>
          <a:xfrm>
            <a:off x="204954" y="1627703"/>
            <a:ext cx="11782089" cy="3754874"/>
          </a:xfrm>
          <a:prstGeom prst="rect">
            <a:avLst/>
          </a:prstGeom>
          <a:noFill/>
        </p:spPr>
        <p:txBody>
          <a:bodyPr wrap="square" rtlCol="0">
            <a:spAutoFit/>
          </a:bodyPr>
          <a:lstStyle/>
          <a:p>
            <a:r>
              <a:rPr lang="en-US" sz="1400" b="1">
                <a:solidFill>
                  <a:schemeClr val="tx2"/>
                </a:solidFill>
                <a:latin typeface="Poppins Light" panose="00000400000000000000" pitchFamily="2" charset="0"/>
                <a:cs typeface="Poppins Light" panose="00000400000000000000" pitchFamily="2" charset="0"/>
              </a:rPr>
              <a:t>PMs must update actions in MRI/Qube manually that are already input by Lettings/TPT to Salesforce</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Application received, move in date, Wishlist completion date, notes on void</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Meter readings from inventory check in</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Tenant information</a:t>
            </a:r>
          </a:p>
          <a:p>
            <a:endParaRPr lang="en-US" sz="1400" b="1">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During the move in appt, 10+ paper compliance forms are completed, scanned and uploaded to internal systems</a:t>
            </a:r>
          </a:p>
          <a:p>
            <a:r>
              <a:rPr lang="en-US" sz="1400" b="1">
                <a:solidFill>
                  <a:schemeClr val="tx2"/>
                </a:solidFill>
                <a:latin typeface="Poppins Light" panose="00000400000000000000" pitchFamily="2" charset="0"/>
                <a:cs typeface="Poppins Light" panose="00000400000000000000" pitchFamily="2" charset="0"/>
              </a:rPr>
              <a:t> </a:t>
            </a:r>
            <a:endParaRPr lang="en-US" sz="1400">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Multiple steps are completed in SF, Qube and MRI to close a lease that could be populated with one trigger point</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Includes email notifications/ information for customers e.g. (welcome email, settling in email)</a:t>
            </a:r>
          </a:p>
          <a:p>
            <a:endParaRPr lang="en-US" sz="1400" b="1">
              <a:solidFill>
                <a:schemeClr val="tx2"/>
              </a:solidFill>
              <a:latin typeface="Poppins Light" panose="00000400000000000000" pitchFamily="2" charset="0"/>
              <a:cs typeface="Poppins Light" panose="00000400000000000000" pitchFamily="2" charset="0"/>
            </a:endParaRPr>
          </a:p>
          <a:p>
            <a:r>
              <a:rPr lang="en-US" sz="1400" b="1">
                <a:solidFill>
                  <a:schemeClr val="tx2"/>
                </a:solidFill>
                <a:latin typeface="Poppins Light" panose="00000400000000000000" pitchFamily="2" charset="0"/>
                <a:cs typeface="Poppins Light" panose="00000400000000000000" pitchFamily="2" charset="0"/>
              </a:rPr>
              <a:t>Opportunity: </a:t>
            </a:r>
          </a:p>
          <a:p>
            <a:pPr marL="285750" indent="-285750">
              <a:buFont typeface="Arial" panose="020B0604020202020204" pitchFamily="34" charset="0"/>
              <a:buChar char="•"/>
            </a:pPr>
            <a:r>
              <a:rPr lang="en-US" sz="1400">
                <a:solidFill>
                  <a:schemeClr val="tx2"/>
                </a:solidFill>
                <a:latin typeface="Poppins Light" panose="00000400000000000000" pitchFamily="2" charset="0"/>
                <a:cs typeface="Poppins Light" panose="00000400000000000000" pitchFamily="2" charset="0"/>
              </a:rPr>
              <a:t>Digitise compliance forms, integration and/or RPA to input the same data to multiple systems</a:t>
            </a:r>
          </a:p>
          <a:p>
            <a:r>
              <a:rPr lang="en-US" sz="1400" b="1">
                <a:solidFill>
                  <a:schemeClr val="tx2"/>
                </a:solidFill>
                <a:latin typeface="Poppins Light" panose="00000400000000000000" pitchFamily="2" charset="0"/>
                <a:cs typeface="Poppins Light" panose="00000400000000000000" pitchFamily="2" charset="0"/>
              </a:rPr>
              <a:t> </a:t>
            </a:r>
          </a:p>
          <a:p>
            <a:endParaRPr lang="en-US" sz="1400" b="1">
              <a:solidFill>
                <a:schemeClr val="tx2"/>
              </a:solidFill>
              <a:latin typeface="Poppins Light" panose="00000400000000000000" pitchFamily="2" charset="0"/>
              <a:cs typeface="Poppins Light" panose="00000400000000000000" pitchFamily="2" charset="0"/>
            </a:endParaRPr>
          </a:p>
          <a:p>
            <a:endParaRPr lang="en-US" sz="140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a:solidFill>
                <a:schemeClr val="tx2"/>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a:solidFill>
                <a:schemeClr val="tx2"/>
              </a:solidFill>
            </a:endParaRPr>
          </a:p>
        </p:txBody>
      </p:sp>
      <p:sp>
        <p:nvSpPr>
          <p:cNvPr id="3" name="TextBox 2">
            <a:extLst>
              <a:ext uri="{FF2B5EF4-FFF2-40B4-BE49-F238E27FC236}">
                <a16:creationId xmlns:a16="http://schemas.microsoft.com/office/drawing/2014/main" id="{5B95E941-C809-42A0-9C77-89D5A86E575C}"/>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33</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4171594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a:t>People process items differently</a:t>
            </a:r>
            <a:endParaRPr lang="en-GB"/>
          </a:p>
        </p:txBody>
      </p:sp>
      <p:sp>
        <p:nvSpPr>
          <p:cNvPr id="3" name="Rectangle 2">
            <a:extLst>
              <a:ext uri="{FF2B5EF4-FFF2-40B4-BE49-F238E27FC236}">
                <a16:creationId xmlns:a16="http://schemas.microsoft.com/office/drawing/2014/main" id="{483D6D4A-6772-B61A-ED42-7652655035E8}"/>
              </a:ext>
            </a:extLst>
          </p:cNvPr>
          <p:cNvSpPr/>
          <p:nvPr/>
        </p:nvSpPr>
        <p:spPr>
          <a:xfrm>
            <a:off x="8181975" y="130850"/>
            <a:ext cx="1257300" cy="17847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Asset Mgt</a:t>
            </a:r>
            <a:endParaRPr lang="en-GB" sz="1200"/>
          </a:p>
        </p:txBody>
      </p:sp>
      <p:sp>
        <p:nvSpPr>
          <p:cNvPr id="4" name="Rectangle 3">
            <a:extLst>
              <a:ext uri="{FF2B5EF4-FFF2-40B4-BE49-F238E27FC236}">
                <a16:creationId xmlns:a16="http://schemas.microsoft.com/office/drawing/2014/main" id="{8A149BB6-CAC5-0262-6084-4B2ACE67DE43}"/>
              </a:ext>
            </a:extLst>
          </p:cNvPr>
          <p:cNvSpPr/>
          <p:nvPr/>
        </p:nvSpPr>
        <p:spPr>
          <a:xfrm>
            <a:off x="8181974" y="442675"/>
            <a:ext cx="1257299" cy="1905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Finance</a:t>
            </a:r>
            <a:endParaRPr lang="en-GB" sz="1200"/>
          </a:p>
        </p:txBody>
      </p:sp>
      <p:sp>
        <p:nvSpPr>
          <p:cNvPr id="5" name="Rectangle 4">
            <a:extLst>
              <a:ext uri="{FF2B5EF4-FFF2-40B4-BE49-F238E27FC236}">
                <a16:creationId xmlns:a16="http://schemas.microsoft.com/office/drawing/2014/main" id="{10006582-1594-67FD-28B4-A23B271A2ED0}"/>
              </a:ext>
            </a:extLst>
          </p:cNvPr>
          <p:cNvSpPr/>
          <p:nvPr/>
        </p:nvSpPr>
        <p:spPr>
          <a:xfrm>
            <a:off x="8181975" y="764025"/>
            <a:ext cx="1257298"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Property Mgr.</a:t>
            </a:r>
            <a:endParaRPr lang="en-GB" sz="1200"/>
          </a:p>
        </p:txBody>
      </p:sp>
      <p:sp>
        <p:nvSpPr>
          <p:cNvPr id="6" name="Rectangle 5">
            <a:extLst>
              <a:ext uri="{FF2B5EF4-FFF2-40B4-BE49-F238E27FC236}">
                <a16:creationId xmlns:a16="http://schemas.microsoft.com/office/drawing/2014/main" id="{3FC6DA6C-F4B1-8261-B66C-63B4217965B6}"/>
              </a:ext>
            </a:extLst>
          </p:cNvPr>
          <p:cNvSpPr/>
          <p:nvPr/>
        </p:nvSpPr>
        <p:spPr>
          <a:xfrm>
            <a:off x="8181975" y="1114425"/>
            <a:ext cx="1257298" cy="1834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Portfolio Mgr.</a:t>
            </a:r>
            <a:endParaRPr lang="en-GB" sz="1200"/>
          </a:p>
        </p:txBody>
      </p:sp>
      <p:sp>
        <p:nvSpPr>
          <p:cNvPr id="8" name="Rectangle 7">
            <a:extLst>
              <a:ext uri="{FF2B5EF4-FFF2-40B4-BE49-F238E27FC236}">
                <a16:creationId xmlns:a16="http://schemas.microsoft.com/office/drawing/2014/main" id="{A19D8316-AC32-1ACF-AF46-06F68F1EAF09}"/>
              </a:ext>
            </a:extLst>
          </p:cNvPr>
          <p:cNvSpPr/>
          <p:nvPr/>
        </p:nvSpPr>
        <p:spPr>
          <a:xfrm>
            <a:off x="9753600" y="128350"/>
            <a:ext cx="1257298" cy="187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Procurement</a:t>
            </a:r>
            <a:endParaRPr lang="en-GB" sz="1200"/>
          </a:p>
        </p:txBody>
      </p:sp>
      <p:sp>
        <p:nvSpPr>
          <p:cNvPr id="9" name="Rectangle 8">
            <a:extLst>
              <a:ext uri="{FF2B5EF4-FFF2-40B4-BE49-F238E27FC236}">
                <a16:creationId xmlns:a16="http://schemas.microsoft.com/office/drawing/2014/main" id="{56026461-A3B8-E040-A323-829E075F6D50}"/>
              </a:ext>
            </a:extLst>
          </p:cNvPr>
          <p:cNvSpPr/>
          <p:nvPr/>
        </p:nvSpPr>
        <p:spPr>
          <a:xfrm>
            <a:off x="9753599" y="468750"/>
            <a:ext cx="1257297" cy="18752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Lettings</a:t>
            </a:r>
            <a:endParaRPr lang="en-GB" sz="1200"/>
          </a:p>
        </p:txBody>
      </p:sp>
      <p:sp>
        <p:nvSpPr>
          <p:cNvPr id="10" name="Rectangle 9">
            <a:extLst>
              <a:ext uri="{FF2B5EF4-FFF2-40B4-BE49-F238E27FC236}">
                <a16:creationId xmlns:a16="http://schemas.microsoft.com/office/drawing/2014/main" id="{CCA13ECB-AF86-3E3B-608E-8C664FD699BF}"/>
              </a:ext>
            </a:extLst>
          </p:cNvPr>
          <p:cNvSpPr/>
          <p:nvPr/>
        </p:nvSpPr>
        <p:spPr>
          <a:xfrm>
            <a:off x="9753599" y="812125"/>
            <a:ext cx="1257297" cy="1905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TPT</a:t>
            </a:r>
            <a:endParaRPr lang="en-GB" sz="1200"/>
          </a:p>
        </p:txBody>
      </p:sp>
      <p:sp>
        <p:nvSpPr>
          <p:cNvPr id="13" name="Speech Bubble: Oval 12">
            <a:extLst>
              <a:ext uri="{FF2B5EF4-FFF2-40B4-BE49-F238E27FC236}">
                <a16:creationId xmlns:a16="http://schemas.microsoft.com/office/drawing/2014/main" id="{AEF3B2D8-0CFA-DD04-0F30-4746C1E9C295}"/>
              </a:ext>
            </a:extLst>
          </p:cNvPr>
          <p:cNvSpPr/>
          <p:nvPr/>
        </p:nvSpPr>
        <p:spPr>
          <a:xfrm>
            <a:off x="6819496" y="1758723"/>
            <a:ext cx="2014538" cy="1302425"/>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solidFill>
                  <a:srgbClr val="8D8DFE"/>
                </a:solidFill>
                <a:latin typeface="Poppins Light"/>
                <a:cs typeface="Poppins Light"/>
              </a:rPr>
              <a:t>Final check performed day before move in which sometimes leads to a hectic day arranging final cleaning etc</a:t>
            </a:r>
          </a:p>
        </p:txBody>
      </p:sp>
      <p:sp>
        <p:nvSpPr>
          <p:cNvPr id="14" name="Speech Bubble: Oval 13">
            <a:extLst>
              <a:ext uri="{FF2B5EF4-FFF2-40B4-BE49-F238E27FC236}">
                <a16:creationId xmlns:a16="http://schemas.microsoft.com/office/drawing/2014/main" id="{1ABCDAF7-0BED-CE01-7FBF-4B349396BA3F}"/>
              </a:ext>
            </a:extLst>
          </p:cNvPr>
          <p:cNvSpPr/>
          <p:nvPr/>
        </p:nvSpPr>
        <p:spPr>
          <a:xfrm>
            <a:off x="10177462" y="3643057"/>
            <a:ext cx="2014538" cy="1302425"/>
          </a:xfrm>
          <a:prstGeom prst="wedgeEllipseCallou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FFC000"/>
                </a:solidFill>
                <a:latin typeface="Poppins Light" panose="00000400000000000000" pitchFamily="2" charset="0"/>
                <a:cs typeface="Poppins Light" panose="00000400000000000000" pitchFamily="2" charset="0"/>
              </a:rPr>
              <a:t>New MIMO process is harder - there is no ownership and is difficult to understand which tasks need to be done</a:t>
            </a:r>
          </a:p>
        </p:txBody>
      </p:sp>
      <p:sp>
        <p:nvSpPr>
          <p:cNvPr id="15" name="Speech Bubble: Oval 14">
            <a:extLst>
              <a:ext uri="{FF2B5EF4-FFF2-40B4-BE49-F238E27FC236}">
                <a16:creationId xmlns:a16="http://schemas.microsoft.com/office/drawing/2014/main" id="{5F0D480D-4AD7-9659-41AC-762B2DDE61BD}"/>
              </a:ext>
            </a:extLst>
          </p:cNvPr>
          <p:cNvSpPr/>
          <p:nvPr/>
        </p:nvSpPr>
        <p:spPr>
          <a:xfrm>
            <a:off x="212590" y="5032965"/>
            <a:ext cx="2014538" cy="1302425"/>
          </a:xfrm>
          <a:prstGeom prst="wedgeEllipseCallou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FFC000"/>
                </a:solidFill>
                <a:latin typeface="Poppins Light" panose="00000400000000000000" pitchFamily="2" charset="0"/>
                <a:cs typeface="Poppins Light" panose="00000400000000000000" pitchFamily="2" charset="0"/>
              </a:rPr>
              <a:t>Notice to leave given through various inputs by different people and funnelled to written email </a:t>
            </a:r>
          </a:p>
        </p:txBody>
      </p:sp>
      <p:sp>
        <p:nvSpPr>
          <p:cNvPr id="16" name="Speech Bubble: Oval 15">
            <a:extLst>
              <a:ext uri="{FF2B5EF4-FFF2-40B4-BE49-F238E27FC236}">
                <a16:creationId xmlns:a16="http://schemas.microsoft.com/office/drawing/2014/main" id="{6B32831C-3A5A-DCC3-6AB3-70FAD2E4AE43}"/>
              </a:ext>
            </a:extLst>
          </p:cNvPr>
          <p:cNvSpPr/>
          <p:nvPr/>
        </p:nvSpPr>
        <p:spPr>
          <a:xfrm>
            <a:off x="306249" y="3264495"/>
            <a:ext cx="2014538" cy="1302425"/>
          </a:xfrm>
          <a:prstGeom prst="wedgeEllipseCallou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2"/>
                </a:solidFill>
                <a:latin typeface="Poppins Light" panose="00000400000000000000" pitchFamily="2" charset="0"/>
                <a:cs typeface="Poppins Light" panose="00000400000000000000" pitchFamily="2" charset="0"/>
              </a:rPr>
              <a:t>Information often not updated on Qube by Property Managers, currently a lot of property's are not marked as furnished</a:t>
            </a:r>
          </a:p>
        </p:txBody>
      </p:sp>
      <p:sp>
        <p:nvSpPr>
          <p:cNvPr id="19" name="Speech Bubble: Oval 18">
            <a:extLst>
              <a:ext uri="{FF2B5EF4-FFF2-40B4-BE49-F238E27FC236}">
                <a16:creationId xmlns:a16="http://schemas.microsoft.com/office/drawing/2014/main" id="{60C7CC3A-AAAA-CB7D-7D6B-F403837D8114}"/>
              </a:ext>
            </a:extLst>
          </p:cNvPr>
          <p:cNvSpPr/>
          <p:nvPr/>
        </p:nvSpPr>
        <p:spPr>
          <a:xfrm>
            <a:off x="10177462" y="1607543"/>
            <a:ext cx="2014538" cy="1302425"/>
          </a:xfrm>
          <a:prstGeom prst="wedgeEllipseCallou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2"/>
                </a:solidFill>
                <a:latin typeface="Poppins Light" panose="00000400000000000000" pitchFamily="2" charset="0"/>
                <a:cs typeface="Poppins Light" panose="00000400000000000000" pitchFamily="2" charset="0"/>
              </a:rPr>
              <a:t>Sometimes must create the void note in Qube even though it should already be there</a:t>
            </a:r>
          </a:p>
        </p:txBody>
      </p:sp>
      <p:sp>
        <p:nvSpPr>
          <p:cNvPr id="20" name="Speech Bubble: Oval 19">
            <a:extLst>
              <a:ext uri="{FF2B5EF4-FFF2-40B4-BE49-F238E27FC236}">
                <a16:creationId xmlns:a16="http://schemas.microsoft.com/office/drawing/2014/main" id="{9874DBB1-4365-2E6F-B40D-33A97E3F934C}"/>
              </a:ext>
            </a:extLst>
          </p:cNvPr>
          <p:cNvSpPr/>
          <p:nvPr/>
        </p:nvSpPr>
        <p:spPr>
          <a:xfrm>
            <a:off x="2969414" y="3218533"/>
            <a:ext cx="2014538" cy="1302425"/>
          </a:xfrm>
          <a:prstGeom prst="wedgeEllipseCallou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bg1">
                    <a:lumMod val="75000"/>
                  </a:schemeClr>
                </a:solidFill>
                <a:latin typeface="Poppins Light" panose="00000400000000000000" pitchFamily="2" charset="0"/>
                <a:cs typeface="Poppins Light" panose="00000400000000000000" pitchFamily="2" charset="0"/>
              </a:rPr>
              <a:t>Huge difference in the way people log data upfront in MRI which really impacts TPT leading to a lot of chasing</a:t>
            </a:r>
          </a:p>
        </p:txBody>
      </p:sp>
      <p:sp>
        <p:nvSpPr>
          <p:cNvPr id="21" name="Speech Bubble: Oval 20">
            <a:extLst>
              <a:ext uri="{FF2B5EF4-FFF2-40B4-BE49-F238E27FC236}">
                <a16:creationId xmlns:a16="http://schemas.microsoft.com/office/drawing/2014/main" id="{96C6B29C-3FFF-6835-C7C8-A12517326645}"/>
              </a:ext>
            </a:extLst>
          </p:cNvPr>
          <p:cNvSpPr/>
          <p:nvPr/>
        </p:nvSpPr>
        <p:spPr>
          <a:xfrm>
            <a:off x="8367708" y="2800308"/>
            <a:ext cx="2014538" cy="1302425"/>
          </a:xfrm>
          <a:prstGeom prst="wedgeEllipse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FF0000"/>
                </a:solidFill>
                <a:latin typeface="Poppins Light" panose="00000400000000000000" pitchFamily="2" charset="0"/>
                <a:cs typeface="Poppins Light" panose="00000400000000000000" pitchFamily="2" charset="0"/>
              </a:rPr>
              <a:t>Chasing contractors for quotes - 3 teams doing the same thing - 10-day TAT. Often too late and miss 10-day KPI</a:t>
            </a:r>
          </a:p>
        </p:txBody>
      </p:sp>
      <p:sp>
        <p:nvSpPr>
          <p:cNvPr id="22" name="Rectangle 21">
            <a:extLst>
              <a:ext uri="{FF2B5EF4-FFF2-40B4-BE49-F238E27FC236}">
                <a16:creationId xmlns:a16="http://schemas.microsoft.com/office/drawing/2014/main" id="{6A1E07FA-222C-695A-E1A3-452F88695D52}"/>
              </a:ext>
            </a:extLst>
          </p:cNvPr>
          <p:cNvSpPr/>
          <p:nvPr/>
        </p:nvSpPr>
        <p:spPr>
          <a:xfrm>
            <a:off x="9753598" y="1130080"/>
            <a:ext cx="1257297" cy="1905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Service Desk</a:t>
            </a:r>
            <a:endParaRPr lang="en-GB" sz="1200"/>
          </a:p>
        </p:txBody>
      </p:sp>
      <p:sp>
        <p:nvSpPr>
          <p:cNvPr id="23" name="Speech Bubble: Oval 22">
            <a:extLst>
              <a:ext uri="{FF2B5EF4-FFF2-40B4-BE49-F238E27FC236}">
                <a16:creationId xmlns:a16="http://schemas.microsoft.com/office/drawing/2014/main" id="{5D4DF635-186F-5858-916D-F300C21FD30E}"/>
              </a:ext>
            </a:extLst>
          </p:cNvPr>
          <p:cNvSpPr/>
          <p:nvPr/>
        </p:nvSpPr>
        <p:spPr>
          <a:xfrm>
            <a:off x="4899316" y="5160708"/>
            <a:ext cx="2014538" cy="1302425"/>
          </a:xfrm>
          <a:prstGeom prst="wedgeEllipseCallout">
            <a:avLst/>
          </a:prstGeom>
          <a:noFill/>
          <a:ln>
            <a:solidFill>
              <a:srgbClr val="9F0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9F0748"/>
                </a:solidFill>
                <a:latin typeface="Poppins Light" panose="00000400000000000000" pitchFamily="2" charset="0"/>
                <a:cs typeface="Poppins Light" panose="00000400000000000000" pitchFamily="2" charset="0"/>
              </a:rPr>
              <a:t>Get a lot of queries on whether someone has moved out - sometimes they forget to update Qube</a:t>
            </a:r>
          </a:p>
        </p:txBody>
      </p:sp>
      <p:sp>
        <p:nvSpPr>
          <p:cNvPr id="24" name="Speech Bubble: Oval 23">
            <a:extLst>
              <a:ext uri="{FF2B5EF4-FFF2-40B4-BE49-F238E27FC236}">
                <a16:creationId xmlns:a16="http://schemas.microsoft.com/office/drawing/2014/main" id="{E2555415-149A-0E9D-C2F2-9B386CFCC647}"/>
              </a:ext>
            </a:extLst>
          </p:cNvPr>
          <p:cNvSpPr/>
          <p:nvPr/>
        </p:nvSpPr>
        <p:spPr>
          <a:xfrm>
            <a:off x="5116867" y="3495300"/>
            <a:ext cx="2269445" cy="1365616"/>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8D8DFE"/>
                </a:solidFill>
                <a:latin typeface="Poppins Light"/>
                <a:cs typeface="Poppins Light"/>
              </a:rPr>
              <a:t>Struggle to train their teams and advise on best practice as they do not feel confident in the process themselves</a:t>
            </a:r>
          </a:p>
        </p:txBody>
      </p:sp>
      <p:sp>
        <p:nvSpPr>
          <p:cNvPr id="26" name="Speech Bubble: Oval 25">
            <a:extLst>
              <a:ext uri="{FF2B5EF4-FFF2-40B4-BE49-F238E27FC236}">
                <a16:creationId xmlns:a16="http://schemas.microsoft.com/office/drawing/2014/main" id="{1917AADE-56E6-2FCE-296C-35B68DF52042}"/>
              </a:ext>
            </a:extLst>
          </p:cNvPr>
          <p:cNvSpPr/>
          <p:nvPr/>
        </p:nvSpPr>
        <p:spPr>
          <a:xfrm>
            <a:off x="2482568" y="4973569"/>
            <a:ext cx="2014538" cy="1302425"/>
          </a:xfrm>
          <a:prstGeom prst="wedgeEllipseCallou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5">
                    <a:lumMod val="75000"/>
                  </a:schemeClr>
                </a:solidFill>
                <a:latin typeface="Poppins Light" panose="00000400000000000000" pitchFamily="2" charset="0"/>
                <a:cs typeface="Poppins Light" panose="00000400000000000000" pitchFamily="2" charset="0"/>
              </a:rPr>
              <a:t>Don’t have any training on MRI &amp; SF so don’t use them for any reporting/ information </a:t>
            </a:r>
          </a:p>
        </p:txBody>
      </p:sp>
      <p:sp>
        <p:nvSpPr>
          <p:cNvPr id="27" name="Speech Bubble: Oval 26">
            <a:extLst>
              <a:ext uri="{FF2B5EF4-FFF2-40B4-BE49-F238E27FC236}">
                <a16:creationId xmlns:a16="http://schemas.microsoft.com/office/drawing/2014/main" id="{87A344CF-6AC3-5A1D-9280-BF3945289E5F}"/>
              </a:ext>
            </a:extLst>
          </p:cNvPr>
          <p:cNvSpPr/>
          <p:nvPr/>
        </p:nvSpPr>
        <p:spPr>
          <a:xfrm>
            <a:off x="4622938" y="1596995"/>
            <a:ext cx="2014538" cy="1302425"/>
          </a:xfrm>
          <a:prstGeom prst="wedgeEllipseCallou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5">
                    <a:lumMod val="75000"/>
                  </a:schemeClr>
                </a:solidFill>
                <a:latin typeface="Poppins Light" panose="00000400000000000000" pitchFamily="2" charset="0"/>
                <a:cs typeface="Poppins Light" panose="00000400000000000000" pitchFamily="2" charset="0"/>
              </a:rPr>
              <a:t>Move away from Qube so recent hires have not been told to update Qube or been given insufficient training </a:t>
            </a:r>
          </a:p>
        </p:txBody>
      </p:sp>
      <p:sp>
        <p:nvSpPr>
          <p:cNvPr id="12" name="Speech Bubble: Oval 11">
            <a:extLst>
              <a:ext uri="{FF2B5EF4-FFF2-40B4-BE49-F238E27FC236}">
                <a16:creationId xmlns:a16="http://schemas.microsoft.com/office/drawing/2014/main" id="{716D1DB5-014C-DE09-2477-F2A2D88ABF75}"/>
              </a:ext>
            </a:extLst>
          </p:cNvPr>
          <p:cNvSpPr/>
          <p:nvPr/>
        </p:nvSpPr>
        <p:spPr>
          <a:xfrm>
            <a:off x="7208048" y="4221044"/>
            <a:ext cx="2014538" cy="1302425"/>
          </a:xfrm>
          <a:prstGeom prst="wedgeEllipse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4"/>
                </a:solidFill>
                <a:latin typeface="Poppins Light" panose="00000400000000000000" pitchFamily="2" charset="0"/>
                <a:cs typeface="Poppins Light" panose="00000400000000000000" pitchFamily="2" charset="0"/>
              </a:rPr>
              <a:t>Often direct debits are not set up prior to move in putting the tenant in immediate arrears</a:t>
            </a:r>
          </a:p>
        </p:txBody>
      </p:sp>
      <p:sp>
        <p:nvSpPr>
          <p:cNvPr id="28" name="Speech Bubble: Oval 27">
            <a:extLst>
              <a:ext uri="{FF2B5EF4-FFF2-40B4-BE49-F238E27FC236}">
                <a16:creationId xmlns:a16="http://schemas.microsoft.com/office/drawing/2014/main" id="{0DAD52B0-BA3E-25FC-4A16-B71F14713ECE}"/>
              </a:ext>
            </a:extLst>
          </p:cNvPr>
          <p:cNvSpPr/>
          <p:nvPr/>
        </p:nvSpPr>
        <p:spPr>
          <a:xfrm>
            <a:off x="2373897" y="1726590"/>
            <a:ext cx="2014538" cy="1302425"/>
          </a:xfrm>
          <a:prstGeom prst="wedgeEllipseCallou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FFC000"/>
                </a:solidFill>
                <a:latin typeface="Poppins Light" panose="00000400000000000000" pitchFamily="2" charset="0"/>
                <a:cs typeface="Poppins Light" panose="00000400000000000000" pitchFamily="2" charset="0"/>
              </a:rPr>
              <a:t>Pre vacation inspections should be logged in an MRI task but are not always tracked</a:t>
            </a:r>
          </a:p>
        </p:txBody>
      </p:sp>
      <p:sp>
        <p:nvSpPr>
          <p:cNvPr id="29" name="Speech Bubble: Oval 28">
            <a:extLst>
              <a:ext uri="{FF2B5EF4-FFF2-40B4-BE49-F238E27FC236}">
                <a16:creationId xmlns:a16="http://schemas.microsoft.com/office/drawing/2014/main" id="{A83745E5-6A15-4F9E-89AA-B115301F64DA}"/>
              </a:ext>
            </a:extLst>
          </p:cNvPr>
          <p:cNvSpPr/>
          <p:nvPr/>
        </p:nvSpPr>
        <p:spPr>
          <a:xfrm>
            <a:off x="9439273" y="5160708"/>
            <a:ext cx="2507778" cy="1302425"/>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8D8DFE"/>
                </a:solidFill>
                <a:latin typeface="Poppins Light" panose="00000400000000000000" pitchFamily="2" charset="0"/>
                <a:cs typeface="Poppins Light" panose="00000400000000000000" pitchFamily="2" charset="0"/>
              </a:rPr>
              <a:t>Legionella and Meter Readings are often not prioritised as well as other compliance aspects such as smoke detector testing, leading to vague  and inconsistent audit trail</a:t>
            </a:r>
          </a:p>
        </p:txBody>
      </p:sp>
      <p:sp>
        <p:nvSpPr>
          <p:cNvPr id="30" name="Speech Bubble: Oval 29">
            <a:extLst>
              <a:ext uri="{FF2B5EF4-FFF2-40B4-BE49-F238E27FC236}">
                <a16:creationId xmlns:a16="http://schemas.microsoft.com/office/drawing/2014/main" id="{2862816A-5FC3-D336-6838-0D1F805A3D01}"/>
              </a:ext>
            </a:extLst>
          </p:cNvPr>
          <p:cNvSpPr/>
          <p:nvPr/>
        </p:nvSpPr>
        <p:spPr>
          <a:xfrm>
            <a:off x="173836" y="1615855"/>
            <a:ext cx="2014538" cy="1302425"/>
          </a:xfrm>
          <a:prstGeom prst="wedgeEllipseCallou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chemeClr val="accent5">
                    <a:lumMod val="75000"/>
                  </a:schemeClr>
                </a:solidFill>
                <a:latin typeface="Poppins Light" panose="00000400000000000000" pitchFamily="2" charset="0"/>
                <a:cs typeface="Poppins Light" panose="00000400000000000000" pitchFamily="2" charset="0"/>
              </a:rPr>
              <a:t>Lettings offers are not being completed in a standardised way </a:t>
            </a:r>
          </a:p>
        </p:txBody>
      </p:sp>
      <p:sp>
        <p:nvSpPr>
          <p:cNvPr id="18" name="TextBox 17">
            <a:extLst>
              <a:ext uri="{FF2B5EF4-FFF2-40B4-BE49-F238E27FC236}">
                <a16:creationId xmlns:a16="http://schemas.microsoft.com/office/drawing/2014/main" id="{1D5BD6C1-F5FF-6860-725F-AC560790D337}"/>
              </a:ext>
            </a:extLst>
          </p:cNvPr>
          <p:cNvSpPr txBox="1"/>
          <p:nvPr/>
        </p:nvSpPr>
        <p:spPr>
          <a:xfrm>
            <a:off x="364526" y="807975"/>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an opportunity to </a:t>
            </a:r>
            <a:r>
              <a:rPr lang="en-GB" sz="1200">
                <a:solidFill>
                  <a:schemeClr val="bg1"/>
                </a:solidFill>
                <a:latin typeface="Poppins Light" pitchFamily="2" charset="77"/>
                <a:cs typeface="Poppins Light" pitchFamily="2" charset="77"/>
              </a:rPr>
              <a:t>right size teams, clarify roles and responsibilities with clear RACIs,</a:t>
            </a:r>
          </a:p>
          <a:p>
            <a:r>
              <a:rPr lang="en-GB" sz="1200">
                <a:solidFill>
                  <a:schemeClr val="bg1"/>
                </a:solidFill>
                <a:latin typeface="Poppins Light" pitchFamily="2" charset="77"/>
                <a:cs typeface="Poppins Light" pitchFamily="2" charset="77"/>
              </a:rPr>
              <a:t>handover points and trainings in place to ensure </a:t>
            </a:r>
            <a:r>
              <a:rPr lang="en-GB" sz="1200" b="1">
                <a:solidFill>
                  <a:schemeClr val="bg1"/>
                </a:solidFill>
                <a:latin typeface="Poppins Light" pitchFamily="2" charset="77"/>
                <a:cs typeface="Poppins Light" pitchFamily="2" charset="77"/>
              </a:rPr>
              <a:t>“one” </a:t>
            </a:r>
            <a:r>
              <a:rPr lang="en-GB" sz="1200">
                <a:solidFill>
                  <a:schemeClr val="bg1"/>
                </a:solidFill>
                <a:latin typeface="Poppins Light" pitchFamily="2" charset="77"/>
                <a:cs typeface="Poppins Light" pitchFamily="2" charset="77"/>
              </a:rPr>
              <a:t>process is adopted, and accountability taken </a:t>
            </a:r>
            <a:endParaRPr lang="en-GB" sz="1200">
              <a:solidFill>
                <a:schemeClr val="bg1"/>
              </a:solidFill>
              <a:latin typeface="Poppins Light" panose="00000400000000000000" pitchFamily="2" charset="0"/>
              <a:cs typeface="Poppins Light" panose="00000400000000000000" pitchFamily="2" charset="0"/>
            </a:endParaRPr>
          </a:p>
        </p:txBody>
      </p:sp>
      <p:sp>
        <p:nvSpPr>
          <p:cNvPr id="25" name="Speech Bubble: Oval 24">
            <a:extLst>
              <a:ext uri="{FF2B5EF4-FFF2-40B4-BE49-F238E27FC236}">
                <a16:creationId xmlns:a16="http://schemas.microsoft.com/office/drawing/2014/main" id="{7DD50FEF-1D26-8902-8EB5-E1D0314C21C0}"/>
              </a:ext>
            </a:extLst>
          </p:cNvPr>
          <p:cNvSpPr/>
          <p:nvPr/>
        </p:nvSpPr>
        <p:spPr>
          <a:xfrm>
            <a:off x="7804984" y="5684178"/>
            <a:ext cx="1525946" cy="892890"/>
          </a:xfrm>
          <a:prstGeom prst="wedgeEllipseCallou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solidFill>
                  <a:srgbClr val="FFC000"/>
                </a:solidFill>
                <a:latin typeface="Poppins Light" panose="00000400000000000000" pitchFamily="2" charset="0"/>
                <a:cs typeface="Poppins Light" panose="00000400000000000000" pitchFamily="2" charset="0"/>
              </a:rPr>
              <a:t>The North has a 3:1 unit to PM ratio &amp; the South is 1:1</a:t>
            </a:r>
          </a:p>
        </p:txBody>
      </p:sp>
      <p:sp>
        <p:nvSpPr>
          <p:cNvPr id="11" name="TextBox 10">
            <a:extLst>
              <a:ext uri="{FF2B5EF4-FFF2-40B4-BE49-F238E27FC236}">
                <a16:creationId xmlns:a16="http://schemas.microsoft.com/office/drawing/2014/main" id="{08FE4A92-E7A2-C3AC-865A-61447B3B8FCA}"/>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34</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302536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p:txBody>
          <a:bodyPr/>
          <a:lstStyle/>
          <a:p>
            <a:r>
              <a:rPr lang="en-US" sz="2600"/>
              <a:t>There are many system limitation perceptions</a:t>
            </a:r>
            <a:endParaRPr lang="en-GB" sz="2600"/>
          </a:p>
        </p:txBody>
      </p:sp>
      <p:pic>
        <p:nvPicPr>
          <p:cNvPr id="3" name="Graphic 2">
            <a:extLst>
              <a:ext uri="{FF2B5EF4-FFF2-40B4-BE49-F238E27FC236}">
                <a16:creationId xmlns:a16="http://schemas.microsoft.com/office/drawing/2014/main" id="{942A83BF-1B3D-B4FC-1796-5C58E98E9F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9" name="Flowchart: Magnetic Disk 8">
            <a:extLst>
              <a:ext uri="{FF2B5EF4-FFF2-40B4-BE49-F238E27FC236}">
                <a16:creationId xmlns:a16="http://schemas.microsoft.com/office/drawing/2014/main" id="{59779A3D-E130-512B-8926-1012DA7099F9}"/>
              </a:ext>
            </a:extLst>
          </p:cNvPr>
          <p:cNvSpPr/>
          <p:nvPr/>
        </p:nvSpPr>
        <p:spPr>
          <a:xfrm>
            <a:off x="660333" y="1665687"/>
            <a:ext cx="3076574" cy="1393078"/>
          </a:xfrm>
          <a:prstGeom prst="flowChartMagneticDisk">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Magnetic Disk 9">
            <a:extLst>
              <a:ext uri="{FF2B5EF4-FFF2-40B4-BE49-F238E27FC236}">
                <a16:creationId xmlns:a16="http://schemas.microsoft.com/office/drawing/2014/main" id="{8AA1FB73-A091-03A3-F0EB-CE6CD4EB1CA7}"/>
              </a:ext>
            </a:extLst>
          </p:cNvPr>
          <p:cNvSpPr/>
          <p:nvPr/>
        </p:nvSpPr>
        <p:spPr>
          <a:xfrm>
            <a:off x="4497049" y="1665687"/>
            <a:ext cx="2971875" cy="1393079"/>
          </a:xfrm>
          <a:prstGeom prst="flowChartMagneticDisk">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Magnetic Disk 10">
            <a:extLst>
              <a:ext uri="{FF2B5EF4-FFF2-40B4-BE49-F238E27FC236}">
                <a16:creationId xmlns:a16="http://schemas.microsoft.com/office/drawing/2014/main" id="{9E45DD45-6B07-04C9-4AFE-0EF4F71BB5AB}"/>
              </a:ext>
            </a:extLst>
          </p:cNvPr>
          <p:cNvSpPr/>
          <p:nvPr/>
        </p:nvSpPr>
        <p:spPr>
          <a:xfrm>
            <a:off x="8353425" y="1617673"/>
            <a:ext cx="3057525" cy="1393078"/>
          </a:xfrm>
          <a:prstGeom prst="flowChartMagneticDisk">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D8DFE"/>
              </a:solidFill>
            </a:endParaRPr>
          </a:p>
        </p:txBody>
      </p:sp>
      <p:sp>
        <p:nvSpPr>
          <p:cNvPr id="12" name="TextBox 11">
            <a:extLst>
              <a:ext uri="{FF2B5EF4-FFF2-40B4-BE49-F238E27FC236}">
                <a16:creationId xmlns:a16="http://schemas.microsoft.com/office/drawing/2014/main" id="{1E89A665-00B2-9E61-F4B1-B93D44C266C5}"/>
              </a:ext>
            </a:extLst>
          </p:cNvPr>
          <p:cNvSpPr txBox="1"/>
          <p:nvPr/>
        </p:nvSpPr>
        <p:spPr>
          <a:xfrm>
            <a:off x="1840666" y="2333677"/>
            <a:ext cx="1150180" cy="369332"/>
          </a:xfrm>
          <a:prstGeom prst="rect">
            <a:avLst/>
          </a:prstGeom>
          <a:noFill/>
        </p:spPr>
        <p:txBody>
          <a:bodyPr wrap="square" rtlCol="0">
            <a:spAutoFit/>
          </a:bodyPr>
          <a:lstStyle/>
          <a:p>
            <a:r>
              <a:rPr lang="en-US" b="1">
                <a:solidFill>
                  <a:schemeClr val="accent3"/>
                </a:solidFill>
                <a:latin typeface="Poppins SemiBold" panose="00000700000000000000" pitchFamily="2" charset="0"/>
                <a:cs typeface="Poppins SemiBold" panose="00000700000000000000" pitchFamily="2" charset="0"/>
              </a:rPr>
              <a:t>QUBE</a:t>
            </a:r>
            <a:endParaRPr lang="en-GB" b="1">
              <a:solidFill>
                <a:schemeClr val="accent3"/>
              </a:solidFill>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8F5E0D16-511A-18B1-09B7-94CFB36161F4}"/>
              </a:ext>
            </a:extLst>
          </p:cNvPr>
          <p:cNvSpPr txBox="1"/>
          <p:nvPr/>
        </p:nvSpPr>
        <p:spPr>
          <a:xfrm>
            <a:off x="4453129" y="3268228"/>
            <a:ext cx="3184074" cy="3231654"/>
          </a:xfrm>
          <a:prstGeom prst="rect">
            <a:avLst/>
          </a:prstGeom>
          <a:noFill/>
        </p:spPr>
        <p:txBody>
          <a:bodyPr wrap="square" lIns="91440" tIns="45720" rIns="91440" bIns="45720" anchor="t">
            <a:spAutoFit/>
          </a:bodyPr>
          <a:lstStyle/>
          <a:p>
            <a:pPr marL="285750" indent="-285750" algn="ctr">
              <a:buFont typeface="Arial" panose="020B0604020202020204" pitchFamily="34" charset="0"/>
              <a:buChar char="•"/>
            </a:pPr>
            <a:r>
              <a:rPr lang="en-US" sz="1200" dirty="0">
                <a:solidFill>
                  <a:srgbClr val="FFC000"/>
                </a:solidFill>
                <a:latin typeface="Poppins Light" panose="00000400000000000000" pitchFamily="2" charset="0"/>
                <a:cs typeface="Poppins Light" panose="00000400000000000000" pitchFamily="2" charset="0"/>
              </a:rPr>
              <a:t>No remote access, limiting near real time updates</a:t>
            </a:r>
          </a:p>
          <a:p>
            <a:pPr algn="ct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200" dirty="0">
                <a:solidFill>
                  <a:srgbClr val="FFC000"/>
                </a:solidFill>
                <a:latin typeface="Poppins Light"/>
                <a:cs typeface="Poppins Light"/>
              </a:rPr>
              <a:t>All functions do not have access</a:t>
            </a:r>
          </a:p>
          <a:p>
            <a:pPr marL="285750" indent="-285750" algn="ctr">
              <a:buFont typeface="Arial" panose="020B0604020202020204" pitchFamily="34" charset="0"/>
              <a:buChar char="•"/>
            </a:pP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200" dirty="0">
                <a:solidFill>
                  <a:srgbClr val="FFC000"/>
                </a:solidFill>
                <a:latin typeface="Poppins Light" panose="00000400000000000000" pitchFamily="2" charset="0"/>
                <a:cs typeface="Poppins Light" panose="00000400000000000000" pitchFamily="2" charset="0"/>
              </a:rPr>
              <a:t>All contact with contractors is usually completed off system due to restrictions on insurance requirements, led to a workaround in </a:t>
            </a:r>
            <a:r>
              <a:rPr lang="en-US" sz="1200" dirty="0" err="1">
                <a:solidFill>
                  <a:srgbClr val="FFC000"/>
                </a:solidFill>
                <a:latin typeface="Poppins Light" panose="00000400000000000000" pitchFamily="2" charset="0"/>
                <a:cs typeface="Poppins Light" panose="00000400000000000000" pitchFamily="2" charset="0"/>
              </a:rPr>
              <a:t>Proactis</a:t>
            </a: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200" dirty="0">
                <a:solidFill>
                  <a:srgbClr val="FFC000"/>
                </a:solidFill>
                <a:latin typeface="Poppins Light"/>
                <a:cs typeface="Poppins Light"/>
              </a:rPr>
              <a:t>Set up at unit/block level. Can’t issue multiple POs for one unit</a:t>
            </a:r>
          </a:p>
          <a:p>
            <a:pPr marL="285750" indent="-285750" algn="ctr">
              <a:buFont typeface="Arial" panose="020B0604020202020204" pitchFamily="34" charset="0"/>
              <a:buChar char="•"/>
            </a:pP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200" dirty="0">
                <a:solidFill>
                  <a:srgbClr val="FFC000"/>
                </a:solidFill>
                <a:latin typeface="Poppins Light"/>
                <a:cs typeface="Poppins Light"/>
              </a:rPr>
              <a:t>No tracking capability/dashboards</a:t>
            </a: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endParaRPr lang="en-US" sz="1200" dirty="0">
              <a:solidFill>
                <a:srgbClr val="FFC000"/>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200" dirty="0">
                <a:solidFill>
                  <a:srgbClr val="FFC000"/>
                </a:solidFill>
                <a:latin typeface="Poppins Light"/>
                <a:cs typeface="Poppins Light"/>
              </a:rPr>
              <a:t>No integration to Inventory Hive</a:t>
            </a:r>
            <a:endParaRPr lang="en-US" sz="1200" dirty="0">
              <a:solidFill>
                <a:srgbClr val="FFC000"/>
              </a:solidFill>
              <a:latin typeface="Poppins Light" panose="00000400000000000000" pitchFamily="2" charset="0"/>
              <a:cs typeface="Poppins Light" panose="00000400000000000000" pitchFamily="2" charset="0"/>
            </a:endParaRPr>
          </a:p>
        </p:txBody>
      </p:sp>
      <p:sp>
        <p:nvSpPr>
          <p:cNvPr id="15" name="TextBox 14">
            <a:extLst>
              <a:ext uri="{FF2B5EF4-FFF2-40B4-BE49-F238E27FC236}">
                <a16:creationId xmlns:a16="http://schemas.microsoft.com/office/drawing/2014/main" id="{47349929-B0E3-11F8-E097-6995E92FACF2}"/>
              </a:ext>
            </a:extLst>
          </p:cNvPr>
          <p:cNvSpPr txBox="1"/>
          <p:nvPr/>
        </p:nvSpPr>
        <p:spPr>
          <a:xfrm>
            <a:off x="4942574" y="2362226"/>
            <a:ext cx="2205184" cy="369332"/>
          </a:xfrm>
          <a:prstGeom prst="rect">
            <a:avLst/>
          </a:prstGeom>
          <a:noFill/>
        </p:spPr>
        <p:txBody>
          <a:bodyPr wrap="square" rtlCol="0">
            <a:spAutoFit/>
          </a:bodyPr>
          <a:lstStyle/>
          <a:p>
            <a:pPr algn="ctr"/>
            <a:r>
              <a:rPr lang="en-US" b="1">
                <a:solidFill>
                  <a:srgbClr val="FFC000"/>
                </a:solidFill>
                <a:latin typeface="Poppins SemiBold" panose="00000700000000000000" pitchFamily="2" charset="0"/>
                <a:cs typeface="Poppins SemiBold" panose="00000700000000000000" pitchFamily="2" charset="0"/>
              </a:rPr>
              <a:t>Evolution MRI</a:t>
            </a:r>
            <a:endParaRPr lang="en-GB" b="1">
              <a:solidFill>
                <a:srgbClr val="FFC000"/>
              </a:solidFill>
              <a:latin typeface="Poppins SemiBold" panose="00000700000000000000" pitchFamily="2" charset="0"/>
              <a:cs typeface="Poppins SemiBold" panose="00000700000000000000" pitchFamily="2" charset="0"/>
            </a:endParaRPr>
          </a:p>
        </p:txBody>
      </p:sp>
      <p:sp>
        <p:nvSpPr>
          <p:cNvPr id="16" name="TextBox 15">
            <a:extLst>
              <a:ext uri="{FF2B5EF4-FFF2-40B4-BE49-F238E27FC236}">
                <a16:creationId xmlns:a16="http://schemas.microsoft.com/office/drawing/2014/main" id="{9AE1DA49-F4CE-88C6-F98C-BAA867634BFD}"/>
              </a:ext>
            </a:extLst>
          </p:cNvPr>
          <p:cNvSpPr txBox="1"/>
          <p:nvPr/>
        </p:nvSpPr>
        <p:spPr>
          <a:xfrm>
            <a:off x="364526" y="3180070"/>
            <a:ext cx="3584668" cy="3677930"/>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US" sz="1100" dirty="0">
                <a:solidFill>
                  <a:schemeClr val="accent3"/>
                </a:solidFill>
                <a:latin typeface="Poppins Light" panose="00000400000000000000" pitchFamily="2" charset="0"/>
                <a:cs typeface="Poppins Light" panose="00000400000000000000" pitchFamily="2" charset="0"/>
              </a:rPr>
              <a:t>No remote access, limiting near real time updates</a:t>
            </a:r>
          </a:p>
          <a:p>
            <a:pPr marL="285750" indent="-285750" algn="ctr">
              <a:buFont typeface="Arial" panose="020B0604020202020204" pitchFamily="34" charset="0"/>
              <a:buChar char="•"/>
            </a:pPr>
            <a:endParaRPr lang="en-US" sz="1100" dirty="0">
              <a:solidFill>
                <a:schemeClr val="accent3"/>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100" dirty="0">
                <a:solidFill>
                  <a:schemeClr val="accent3"/>
                </a:solidFill>
                <a:latin typeface="Poppins Light" panose="00000400000000000000" pitchFamily="2" charset="0"/>
                <a:cs typeface="Poppins Light" panose="00000400000000000000" pitchFamily="2" charset="0"/>
              </a:rPr>
              <a:t>Misalignment of unit data to Salesforce, leading to manual editing</a:t>
            </a:r>
          </a:p>
          <a:p>
            <a:pPr marL="285750" indent="-285750" algn="ctr">
              <a:buFont typeface="Arial" panose="020B0604020202020204" pitchFamily="34" charset="0"/>
              <a:buChar char="•"/>
            </a:pPr>
            <a:endParaRPr lang="en-US" sz="1100" dirty="0">
              <a:solidFill>
                <a:schemeClr val="accent3"/>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100" dirty="0">
                <a:solidFill>
                  <a:schemeClr val="accent3"/>
                </a:solidFill>
                <a:latin typeface="Poppins Light" panose="00000400000000000000" pitchFamily="2" charset="0"/>
                <a:cs typeface="Poppins Light" panose="00000400000000000000" pitchFamily="2" charset="0"/>
              </a:rPr>
              <a:t>Documents cannot be uploaded to Docushare until 48 hours after updating unit on Qube</a:t>
            </a:r>
          </a:p>
          <a:p>
            <a:pPr marL="285750" indent="-285750" algn="ctr">
              <a:buFont typeface="Arial" panose="020B0604020202020204" pitchFamily="34" charset="0"/>
              <a:buChar char="•"/>
            </a:pPr>
            <a:endParaRPr lang="en-US" sz="1100" dirty="0">
              <a:solidFill>
                <a:schemeClr val="accent3"/>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100" dirty="0">
                <a:solidFill>
                  <a:schemeClr val="accent3"/>
                </a:solidFill>
                <a:latin typeface="Poppins Light" panose="00000400000000000000" pitchFamily="2" charset="0"/>
                <a:cs typeface="Poppins Light" panose="00000400000000000000" pitchFamily="2" charset="0"/>
              </a:rPr>
              <a:t>Currently only integrated with MRI at static data level and does not integrate transactionally</a:t>
            </a:r>
          </a:p>
          <a:p>
            <a:pPr marL="285750" indent="-285750" algn="ctr">
              <a:buFont typeface="Arial" panose="020B0604020202020204" pitchFamily="34" charset="0"/>
              <a:buChar char="•"/>
            </a:pPr>
            <a:endParaRPr lang="en-US" sz="1100" dirty="0">
              <a:solidFill>
                <a:schemeClr val="accent3"/>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US" sz="1100" dirty="0">
                <a:solidFill>
                  <a:schemeClr val="accent3"/>
                </a:solidFill>
                <a:latin typeface="Poppins Light"/>
                <a:cs typeface="Poppins Light"/>
              </a:rPr>
              <a:t>Refurb information is held within notes and is not structured in a way to easily report on</a:t>
            </a:r>
          </a:p>
          <a:p>
            <a:pPr marL="285750" indent="-285750" algn="ctr">
              <a:buFont typeface="Arial" panose="020B0604020202020204" pitchFamily="34" charset="0"/>
              <a:buChar char="•"/>
            </a:pPr>
            <a:endParaRPr lang="en-US" sz="1100" dirty="0">
              <a:solidFill>
                <a:schemeClr val="accent3"/>
              </a:solidFill>
              <a:latin typeface="Poppins Light"/>
              <a:cs typeface="Poppins Light"/>
            </a:endParaRPr>
          </a:p>
          <a:p>
            <a:pPr marL="285750" indent="-285750" algn="ctr">
              <a:buFont typeface="Arial" panose="020B0604020202020204" pitchFamily="34" charset="0"/>
              <a:buChar char="•"/>
            </a:pPr>
            <a:r>
              <a:rPr lang="en-GB" sz="1100" dirty="0">
                <a:solidFill>
                  <a:schemeClr val="accent3"/>
                </a:solidFill>
                <a:latin typeface="Poppins Light"/>
                <a:cs typeface="Poppins Light"/>
              </a:rPr>
              <a:t>Parking spaces logged as individual units – unclear whether unit has a parking space</a:t>
            </a:r>
          </a:p>
          <a:p>
            <a:pPr marL="285750" indent="-285750" algn="ctr">
              <a:buFont typeface="Arial" panose="020B0604020202020204" pitchFamily="34" charset="0"/>
              <a:buChar char="•"/>
            </a:pPr>
            <a:endParaRPr lang="en-GB" sz="1200" dirty="0">
              <a:solidFill>
                <a:schemeClr val="accent3"/>
              </a:solidFill>
              <a:latin typeface="Poppins Light"/>
              <a:cs typeface="Poppins Light"/>
            </a:endParaRPr>
          </a:p>
          <a:p>
            <a:pPr algn="ctr"/>
            <a:endParaRPr lang="en-GB" sz="1200" dirty="0">
              <a:latin typeface="Poppins Light" panose="000004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4A0AF8B-FCBF-886C-C0C9-33F1423556F6}"/>
              </a:ext>
            </a:extLst>
          </p:cNvPr>
          <p:cNvSpPr txBox="1"/>
          <p:nvPr/>
        </p:nvSpPr>
        <p:spPr>
          <a:xfrm>
            <a:off x="9189584" y="2310897"/>
            <a:ext cx="1547132" cy="369332"/>
          </a:xfrm>
          <a:prstGeom prst="rect">
            <a:avLst/>
          </a:prstGeom>
          <a:noFill/>
        </p:spPr>
        <p:txBody>
          <a:bodyPr wrap="square" lIns="91440" tIns="45720" rIns="91440" bIns="45720" rtlCol="0" anchor="t">
            <a:spAutoFit/>
          </a:bodyPr>
          <a:lstStyle/>
          <a:p>
            <a:r>
              <a:rPr lang="en-US" b="1">
                <a:solidFill>
                  <a:schemeClr val="accent1">
                    <a:lumMod val="40000"/>
                    <a:lumOff val="60000"/>
                  </a:schemeClr>
                </a:solidFill>
                <a:latin typeface="Poppins SemiBold"/>
                <a:cs typeface="Poppins SemiBold"/>
              </a:rPr>
              <a:t>Salesforce</a:t>
            </a:r>
            <a:endParaRPr lang="en-GB" b="1">
              <a:solidFill>
                <a:schemeClr val="accent1">
                  <a:lumMod val="40000"/>
                  <a:lumOff val="60000"/>
                </a:schemeClr>
              </a:solidFill>
              <a:latin typeface="Poppins SemiBold"/>
              <a:cs typeface="Poppins SemiBold"/>
            </a:endParaRPr>
          </a:p>
        </p:txBody>
      </p:sp>
      <p:sp>
        <p:nvSpPr>
          <p:cNvPr id="5" name="TextBox 4">
            <a:extLst>
              <a:ext uri="{FF2B5EF4-FFF2-40B4-BE49-F238E27FC236}">
                <a16:creationId xmlns:a16="http://schemas.microsoft.com/office/drawing/2014/main" id="{8C088CF8-0EA1-541D-6570-3401F42C25A5}"/>
              </a:ext>
            </a:extLst>
          </p:cNvPr>
          <p:cNvSpPr txBox="1"/>
          <p:nvPr/>
        </p:nvSpPr>
        <p:spPr>
          <a:xfrm>
            <a:off x="8141185" y="3426095"/>
            <a:ext cx="3744820" cy="2862322"/>
          </a:xfrm>
          <a:prstGeom prst="rect">
            <a:avLst/>
          </a:prstGeom>
          <a:noFill/>
        </p:spPr>
        <p:txBody>
          <a:bodyPr wrap="square" lIns="91440" tIns="45720" rIns="91440" bIns="45720" anchor="t">
            <a:spAutoFit/>
          </a:bodyPr>
          <a:lstStyle/>
          <a:p>
            <a:pPr marL="285750" indent="-285750" algn="ctr">
              <a:buFont typeface="Arial" panose="020B0604020202020204" pitchFamily="34" charset="0"/>
              <a:buChar char="•"/>
            </a:pPr>
            <a:r>
              <a:rPr lang="en-US" sz="1200" dirty="0">
                <a:solidFill>
                  <a:schemeClr val="accent1">
                    <a:lumMod val="40000"/>
                    <a:lumOff val="60000"/>
                  </a:schemeClr>
                </a:solidFill>
                <a:latin typeface="Poppins Light"/>
                <a:cs typeface="Poppins Light"/>
              </a:rPr>
              <a:t>All functions do not have access/trained</a:t>
            </a:r>
          </a:p>
          <a:p>
            <a:pPr algn="ct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No integration to car parking portals</a:t>
            </a:r>
          </a:p>
          <a:p>
            <a:pPr marL="285750" indent="-285750" algn="ctr">
              <a:buFont typeface="Arial" panose="020B0604020202020204" pitchFamily="34" charset="0"/>
              <a:buChar char="•"/>
            </a:pP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No integration to outlook calendar</a:t>
            </a:r>
          </a:p>
          <a:p>
            <a:pPr marL="285750" indent="-285750" algn="ctr">
              <a:buFont typeface="Arial" panose="020B0604020202020204" pitchFamily="34" charset="0"/>
              <a:buChar char="•"/>
            </a:pP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Outgoing email communication only </a:t>
            </a:r>
          </a:p>
          <a:p>
            <a:pPr marL="285750" indent="-285750" algn="ctr">
              <a:buFont typeface="Arial" panose="020B0604020202020204" pitchFamily="34" charset="0"/>
              <a:buChar char="•"/>
            </a:pP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Salesforce and WhatsApp not integrated</a:t>
            </a:r>
          </a:p>
          <a:p>
            <a:pPr marL="285750" indent="-285750" algn="ctr">
              <a:buFont typeface="Arial" panose="020B0604020202020204" pitchFamily="34" charset="0"/>
              <a:buChar char="•"/>
            </a:pP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marL="285750" indent="-2857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Salesforce app not currently utilised due </a:t>
            </a:r>
            <a:endParaRPr lang="en-GB" sz="1200" dirty="0">
              <a:solidFill>
                <a:schemeClr val="accent1">
                  <a:lumMod val="40000"/>
                  <a:lumOff val="60000"/>
                </a:schemeClr>
              </a:solidFill>
              <a:latin typeface="Poppins Light" panose="00000400000000000000" pitchFamily="2" charset="0"/>
              <a:cs typeface="Poppins Light" panose="00000400000000000000" pitchFamily="2" charset="0"/>
            </a:endParaRPr>
          </a:p>
          <a:p>
            <a:pPr algn="ctr"/>
            <a:r>
              <a:rPr lang="en-GB" sz="1200" dirty="0">
                <a:solidFill>
                  <a:schemeClr val="accent1">
                    <a:lumMod val="40000"/>
                    <a:lumOff val="60000"/>
                  </a:schemeClr>
                </a:solidFill>
                <a:latin typeface="Poppins Light"/>
                <a:cs typeface="Poppins Light"/>
              </a:rPr>
              <a:t>to data security limitations</a:t>
            </a:r>
          </a:p>
          <a:p>
            <a:pPr algn="ctr"/>
            <a:endParaRPr lang="en-GB" sz="1200" dirty="0">
              <a:solidFill>
                <a:schemeClr val="accent1">
                  <a:lumMod val="40000"/>
                  <a:lumOff val="60000"/>
                </a:schemeClr>
              </a:solidFill>
              <a:latin typeface="Poppins Light"/>
              <a:cs typeface="Poppins Light"/>
            </a:endParaRPr>
          </a:p>
          <a:p>
            <a:pPr marL="171450" indent="-171450" algn="ctr">
              <a:buFont typeface="Arial" panose="020B0604020202020204" pitchFamily="34" charset="0"/>
              <a:buChar char="•"/>
            </a:pPr>
            <a:r>
              <a:rPr lang="en-GB" sz="1200" dirty="0">
                <a:solidFill>
                  <a:schemeClr val="accent1">
                    <a:lumMod val="40000"/>
                    <a:lumOff val="60000"/>
                  </a:schemeClr>
                </a:solidFill>
                <a:latin typeface="Poppins Light"/>
                <a:cs typeface="Poppins Light"/>
              </a:rPr>
              <a:t>Customers can skip past Direct Debit, placing them in arrears from month one</a:t>
            </a:r>
          </a:p>
        </p:txBody>
      </p:sp>
      <p:sp>
        <p:nvSpPr>
          <p:cNvPr id="7" name="TextBox 6">
            <a:extLst>
              <a:ext uri="{FF2B5EF4-FFF2-40B4-BE49-F238E27FC236}">
                <a16:creationId xmlns:a16="http://schemas.microsoft.com/office/drawing/2014/main" id="{B9809810-03DC-EBB9-20DB-73BDDAB6ED05}"/>
              </a:ext>
            </a:extLst>
          </p:cNvPr>
          <p:cNvSpPr txBox="1"/>
          <p:nvPr/>
        </p:nvSpPr>
        <p:spPr>
          <a:xfrm>
            <a:off x="364526" y="807975"/>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 </a:t>
            </a:r>
            <a:r>
              <a:rPr lang="en-US" sz="1200" b="1">
                <a:solidFill>
                  <a:schemeClr val="bg1"/>
                </a:solidFill>
                <a:latin typeface="Poppins Light" panose="00000400000000000000" pitchFamily="2" charset="0"/>
                <a:cs typeface="Poppins Light" panose="00000400000000000000" pitchFamily="2" charset="0"/>
              </a:rPr>
              <a:t>longer-term</a:t>
            </a:r>
            <a:r>
              <a:rPr lang="en-US" sz="1200">
                <a:solidFill>
                  <a:schemeClr val="bg1"/>
                </a:solidFill>
                <a:latin typeface="Poppins Light" panose="00000400000000000000" pitchFamily="2" charset="0"/>
                <a:cs typeface="Poppins Light" panose="00000400000000000000" pitchFamily="2" charset="0"/>
              </a:rPr>
              <a:t> opportunity to apply best fit technologies to </a:t>
            </a:r>
            <a:r>
              <a:rPr lang="en-US" sz="1200" b="1">
                <a:solidFill>
                  <a:schemeClr val="bg1"/>
                </a:solidFill>
                <a:latin typeface="Poppins Light" panose="00000400000000000000" pitchFamily="2" charset="0"/>
                <a:cs typeface="Poppins Light" panose="00000400000000000000" pitchFamily="2" charset="0"/>
              </a:rPr>
              <a:t>“one” </a:t>
            </a:r>
            <a:r>
              <a:rPr lang="en-US" sz="1200">
                <a:solidFill>
                  <a:schemeClr val="bg1"/>
                </a:solidFill>
                <a:latin typeface="Poppins Light" panose="00000400000000000000" pitchFamily="2" charset="0"/>
                <a:cs typeface="Poppins Light" panose="00000400000000000000" pitchFamily="2" charset="0"/>
              </a:rPr>
              <a:t>process, utilising/ expanding or integrating existing technologies and applying RPA to data transfer logic that can’t be integrated.</a:t>
            </a:r>
            <a:endParaRPr lang="en-GB" sz="1200">
              <a:solidFill>
                <a:schemeClr val="bg1"/>
              </a:solidFill>
              <a:latin typeface="Poppins Light" panose="00000400000000000000" pitchFamily="2" charset="0"/>
              <a:cs typeface="Poppins Light" panose="00000400000000000000" pitchFamily="2" charset="0"/>
            </a:endParaRPr>
          </a:p>
        </p:txBody>
      </p:sp>
      <p:sp>
        <p:nvSpPr>
          <p:cNvPr id="8" name="Rectangle 7">
            <a:extLst>
              <a:ext uri="{FF2B5EF4-FFF2-40B4-BE49-F238E27FC236}">
                <a16:creationId xmlns:a16="http://schemas.microsoft.com/office/drawing/2014/main" id="{3ECF56A9-B3A4-1C98-EF16-07DD44C654B4}"/>
              </a:ext>
            </a:extLst>
          </p:cNvPr>
          <p:cNvSpPr/>
          <p:nvPr/>
        </p:nvSpPr>
        <p:spPr>
          <a:xfrm>
            <a:off x="344293" y="3203161"/>
            <a:ext cx="3708654" cy="336108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271B1D6-D035-53EC-7328-35788F8AFEC2}"/>
              </a:ext>
            </a:extLst>
          </p:cNvPr>
          <p:cNvSpPr/>
          <p:nvPr/>
        </p:nvSpPr>
        <p:spPr>
          <a:xfrm>
            <a:off x="4314825" y="3203160"/>
            <a:ext cx="3584668" cy="33610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B779C35-53ED-8520-ECEE-2442186FBE58}"/>
              </a:ext>
            </a:extLst>
          </p:cNvPr>
          <p:cNvSpPr/>
          <p:nvPr/>
        </p:nvSpPr>
        <p:spPr>
          <a:xfrm>
            <a:off x="8141185" y="3203159"/>
            <a:ext cx="3708654" cy="336108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8ECCC3D-8457-F13B-0198-7D58EBDF1D24}"/>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35</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66078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a:xfrm>
            <a:off x="342461" y="281473"/>
            <a:ext cx="10531362" cy="767000"/>
          </a:xfrm>
        </p:spPr>
        <p:txBody>
          <a:bodyPr/>
          <a:lstStyle/>
          <a:p>
            <a:r>
              <a:rPr lang="en-US" sz="2600"/>
              <a:t>Current landscape may not be utilised to full potential</a:t>
            </a:r>
            <a:endParaRPr lang="en-GB" sz="2600"/>
          </a:p>
        </p:txBody>
      </p:sp>
      <p:pic>
        <p:nvPicPr>
          <p:cNvPr id="39" name="Graphic 38">
            <a:extLst>
              <a:ext uri="{FF2B5EF4-FFF2-40B4-BE49-F238E27FC236}">
                <a16:creationId xmlns:a16="http://schemas.microsoft.com/office/drawing/2014/main" id="{D843F3D9-FAE4-66A0-F55B-501259210A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pic>
        <p:nvPicPr>
          <p:cNvPr id="7" name="Picture 6">
            <a:extLst>
              <a:ext uri="{FF2B5EF4-FFF2-40B4-BE49-F238E27FC236}">
                <a16:creationId xmlns:a16="http://schemas.microsoft.com/office/drawing/2014/main" id="{BD650F26-1193-4BD1-9B27-9AD86A47931D}"/>
              </a:ext>
            </a:extLst>
          </p:cNvPr>
          <p:cNvPicPr>
            <a:picLocks noChangeAspect="1"/>
          </p:cNvPicPr>
          <p:nvPr/>
        </p:nvPicPr>
        <p:blipFill>
          <a:blip r:embed="rId4"/>
          <a:stretch>
            <a:fillRect/>
          </a:stretch>
        </p:blipFill>
        <p:spPr>
          <a:xfrm>
            <a:off x="5530946" y="1833301"/>
            <a:ext cx="6346498" cy="4393358"/>
          </a:xfrm>
          <a:prstGeom prst="rect">
            <a:avLst/>
          </a:prstGeom>
        </p:spPr>
      </p:pic>
      <p:sp>
        <p:nvSpPr>
          <p:cNvPr id="8" name="TextBox 7">
            <a:extLst>
              <a:ext uri="{FF2B5EF4-FFF2-40B4-BE49-F238E27FC236}">
                <a16:creationId xmlns:a16="http://schemas.microsoft.com/office/drawing/2014/main" id="{B68E77F2-8D11-603C-3B15-661AB83348C3}"/>
              </a:ext>
            </a:extLst>
          </p:cNvPr>
          <p:cNvSpPr txBox="1"/>
          <p:nvPr/>
        </p:nvSpPr>
        <p:spPr>
          <a:xfrm>
            <a:off x="677793" y="1550887"/>
            <a:ext cx="4122808" cy="1169551"/>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Qube data feeds to the Azure Data Warehouse, feeding to PowerBI for reporting. However, reports are being pulled from Qube in excel for reporting</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p:txBody>
      </p:sp>
      <p:sp>
        <p:nvSpPr>
          <p:cNvPr id="9" name="TextBox 8">
            <a:extLst>
              <a:ext uri="{FF2B5EF4-FFF2-40B4-BE49-F238E27FC236}">
                <a16:creationId xmlns:a16="http://schemas.microsoft.com/office/drawing/2014/main" id="{141BEDF2-FFCD-98DA-F7FE-CE410660E6A9}"/>
              </a:ext>
            </a:extLst>
          </p:cNvPr>
          <p:cNvSpPr txBox="1"/>
          <p:nvPr/>
        </p:nvSpPr>
        <p:spPr>
          <a:xfrm>
            <a:off x="655729" y="2720438"/>
            <a:ext cx="4166936" cy="3323987"/>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MRI and SF feed into the Azure integration and ESB service bus, feeding into Qube however it is unclear where this integration feeds between systems from interviews/ manual work completed</a:t>
            </a:r>
          </a:p>
          <a:p>
            <a:endParaRPr lang="en-US" sz="1400">
              <a:solidFill>
                <a:schemeClr val="bg1"/>
              </a:solidFill>
              <a:latin typeface="Poppins Light" panose="00000400000000000000" pitchFamily="2" charset="0"/>
              <a:cs typeface="Poppins Light" panose="00000400000000000000" pitchFamily="2" charset="0"/>
            </a:endParaRPr>
          </a:p>
          <a:p>
            <a:r>
              <a:rPr lang="en-US" sz="1400">
                <a:solidFill>
                  <a:schemeClr val="bg1"/>
                </a:solidFill>
                <a:latin typeface="Poppins Light" panose="00000400000000000000" pitchFamily="2" charset="0"/>
                <a:cs typeface="Poppins Light" panose="00000400000000000000" pitchFamily="2" charset="0"/>
              </a:rPr>
              <a:t>Inventory Hive &amp; 3</a:t>
            </a:r>
            <a:r>
              <a:rPr lang="en-US" sz="1400" baseline="30000">
                <a:solidFill>
                  <a:schemeClr val="bg1"/>
                </a:solidFill>
                <a:latin typeface="Poppins Light" panose="00000400000000000000" pitchFamily="2" charset="0"/>
                <a:cs typeface="Poppins Light" panose="00000400000000000000" pitchFamily="2" charset="0"/>
              </a:rPr>
              <a:t>rd</a:t>
            </a:r>
            <a:r>
              <a:rPr lang="en-US" sz="1400">
                <a:solidFill>
                  <a:schemeClr val="bg1"/>
                </a:solidFill>
                <a:latin typeface="Poppins Light" panose="00000400000000000000" pitchFamily="2" charset="0"/>
                <a:cs typeface="Poppins Light" panose="00000400000000000000" pitchFamily="2" charset="0"/>
              </a:rPr>
              <a:t> party portals are not integrated, information is double keyed between these systems</a:t>
            </a:r>
          </a:p>
          <a:p>
            <a:endParaRPr lang="en-US" sz="1400">
              <a:solidFill>
                <a:schemeClr val="bg1"/>
              </a:solidFill>
              <a:latin typeface="Poppins Light" panose="00000400000000000000" pitchFamily="2" charset="0"/>
              <a:cs typeface="Poppins Light" panose="00000400000000000000" pitchFamily="2" charset="0"/>
            </a:endParaRPr>
          </a:p>
          <a:p>
            <a:r>
              <a:rPr lang="en-US" sz="1400">
                <a:solidFill>
                  <a:schemeClr val="bg1"/>
                </a:solidFill>
                <a:latin typeface="Poppins Light" panose="00000400000000000000" pitchFamily="2" charset="0"/>
                <a:cs typeface="Poppins Light" panose="00000400000000000000" pitchFamily="2" charset="0"/>
              </a:rPr>
              <a:t>Spike app is a customer facing application which integrates to AWS, also integrating to SF, however it is not being utilised for straight through processing from customers to SF and unstructured manual inputs are used</a:t>
            </a:r>
            <a:endParaRPr lang="en-GB" sz="1400">
              <a:solidFill>
                <a:schemeClr val="bg1"/>
              </a:solidFill>
              <a:latin typeface="Poppins Light" panose="00000400000000000000" pitchFamily="2" charset="0"/>
              <a:cs typeface="Poppins Light" panose="00000400000000000000" pitchFamily="2" charset="0"/>
            </a:endParaRPr>
          </a:p>
        </p:txBody>
      </p:sp>
      <p:sp>
        <p:nvSpPr>
          <p:cNvPr id="10" name="Oval 9">
            <a:extLst>
              <a:ext uri="{FF2B5EF4-FFF2-40B4-BE49-F238E27FC236}">
                <a16:creationId xmlns:a16="http://schemas.microsoft.com/office/drawing/2014/main" id="{C0221282-52FA-7480-79F2-5A63C641C074}"/>
              </a:ext>
            </a:extLst>
          </p:cNvPr>
          <p:cNvSpPr/>
          <p:nvPr/>
        </p:nvSpPr>
        <p:spPr>
          <a:xfrm>
            <a:off x="10647199" y="3366111"/>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GB"/>
          </a:p>
        </p:txBody>
      </p:sp>
      <p:sp>
        <p:nvSpPr>
          <p:cNvPr id="11" name="Oval 10">
            <a:extLst>
              <a:ext uri="{FF2B5EF4-FFF2-40B4-BE49-F238E27FC236}">
                <a16:creationId xmlns:a16="http://schemas.microsoft.com/office/drawing/2014/main" id="{CE6612BB-0D5A-6697-812D-574742AA58F5}"/>
              </a:ext>
            </a:extLst>
          </p:cNvPr>
          <p:cNvSpPr/>
          <p:nvPr/>
        </p:nvSpPr>
        <p:spPr>
          <a:xfrm>
            <a:off x="364528" y="1569614"/>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GB"/>
          </a:p>
        </p:txBody>
      </p:sp>
      <p:sp>
        <p:nvSpPr>
          <p:cNvPr id="12" name="Oval 11">
            <a:extLst>
              <a:ext uri="{FF2B5EF4-FFF2-40B4-BE49-F238E27FC236}">
                <a16:creationId xmlns:a16="http://schemas.microsoft.com/office/drawing/2014/main" id="{91F6B89B-D026-EEC2-57BF-4EC3B1B5AF39}"/>
              </a:ext>
            </a:extLst>
          </p:cNvPr>
          <p:cNvSpPr/>
          <p:nvPr/>
        </p:nvSpPr>
        <p:spPr>
          <a:xfrm>
            <a:off x="9898532" y="3940634"/>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GB"/>
          </a:p>
        </p:txBody>
      </p:sp>
      <p:sp>
        <p:nvSpPr>
          <p:cNvPr id="14" name="Oval 13">
            <a:extLst>
              <a:ext uri="{FF2B5EF4-FFF2-40B4-BE49-F238E27FC236}">
                <a16:creationId xmlns:a16="http://schemas.microsoft.com/office/drawing/2014/main" id="{5E91F7F1-0C42-4C4F-E730-1C6F00C90186}"/>
              </a:ext>
            </a:extLst>
          </p:cNvPr>
          <p:cNvSpPr/>
          <p:nvPr/>
        </p:nvSpPr>
        <p:spPr>
          <a:xfrm>
            <a:off x="9067054" y="3526911"/>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GB"/>
          </a:p>
        </p:txBody>
      </p:sp>
      <p:sp>
        <p:nvSpPr>
          <p:cNvPr id="16" name="Oval 15">
            <a:extLst>
              <a:ext uri="{FF2B5EF4-FFF2-40B4-BE49-F238E27FC236}">
                <a16:creationId xmlns:a16="http://schemas.microsoft.com/office/drawing/2014/main" id="{9DF7962B-36C0-5599-7DBB-7CAFF7882E95}"/>
              </a:ext>
            </a:extLst>
          </p:cNvPr>
          <p:cNvSpPr/>
          <p:nvPr/>
        </p:nvSpPr>
        <p:spPr>
          <a:xfrm>
            <a:off x="9882810" y="2785281"/>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GB"/>
          </a:p>
        </p:txBody>
      </p:sp>
      <p:sp>
        <p:nvSpPr>
          <p:cNvPr id="18" name="Oval 17">
            <a:extLst>
              <a:ext uri="{FF2B5EF4-FFF2-40B4-BE49-F238E27FC236}">
                <a16:creationId xmlns:a16="http://schemas.microsoft.com/office/drawing/2014/main" id="{3C46E836-43A3-7CE9-ACA0-3B4CDB2869C3}"/>
              </a:ext>
            </a:extLst>
          </p:cNvPr>
          <p:cNvSpPr/>
          <p:nvPr/>
        </p:nvSpPr>
        <p:spPr>
          <a:xfrm>
            <a:off x="9908813" y="5486932"/>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en-GB"/>
          </a:p>
        </p:txBody>
      </p:sp>
      <p:sp>
        <p:nvSpPr>
          <p:cNvPr id="20" name="Oval 19">
            <a:extLst>
              <a:ext uri="{FF2B5EF4-FFF2-40B4-BE49-F238E27FC236}">
                <a16:creationId xmlns:a16="http://schemas.microsoft.com/office/drawing/2014/main" id="{BB1DC105-94DD-F13A-AA84-1F878679588B}"/>
              </a:ext>
            </a:extLst>
          </p:cNvPr>
          <p:cNvSpPr/>
          <p:nvPr/>
        </p:nvSpPr>
        <p:spPr>
          <a:xfrm>
            <a:off x="6726628" y="3751790"/>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GB"/>
          </a:p>
        </p:txBody>
      </p:sp>
      <p:sp>
        <p:nvSpPr>
          <p:cNvPr id="22" name="Oval 21">
            <a:extLst>
              <a:ext uri="{FF2B5EF4-FFF2-40B4-BE49-F238E27FC236}">
                <a16:creationId xmlns:a16="http://schemas.microsoft.com/office/drawing/2014/main" id="{98EFD311-2873-01C7-4828-F2EC1AB639EB}"/>
              </a:ext>
            </a:extLst>
          </p:cNvPr>
          <p:cNvSpPr/>
          <p:nvPr/>
        </p:nvSpPr>
        <p:spPr>
          <a:xfrm>
            <a:off x="342462" y="2720438"/>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GB"/>
          </a:p>
        </p:txBody>
      </p:sp>
      <p:sp>
        <p:nvSpPr>
          <p:cNvPr id="24" name="Oval 23">
            <a:extLst>
              <a:ext uri="{FF2B5EF4-FFF2-40B4-BE49-F238E27FC236}">
                <a16:creationId xmlns:a16="http://schemas.microsoft.com/office/drawing/2014/main" id="{641C802D-6E3A-2A89-5F1E-A0BE96E1B672}"/>
              </a:ext>
            </a:extLst>
          </p:cNvPr>
          <p:cNvSpPr/>
          <p:nvPr/>
        </p:nvSpPr>
        <p:spPr>
          <a:xfrm>
            <a:off x="342461" y="3981321"/>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en-GB"/>
          </a:p>
        </p:txBody>
      </p:sp>
      <p:sp>
        <p:nvSpPr>
          <p:cNvPr id="26" name="Oval 25">
            <a:extLst>
              <a:ext uri="{FF2B5EF4-FFF2-40B4-BE49-F238E27FC236}">
                <a16:creationId xmlns:a16="http://schemas.microsoft.com/office/drawing/2014/main" id="{0E15BE00-C650-ED9C-7C8B-BC14738C6184}"/>
              </a:ext>
            </a:extLst>
          </p:cNvPr>
          <p:cNvSpPr/>
          <p:nvPr/>
        </p:nvSpPr>
        <p:spPr>
          <a:xfrm>
            <a:off x="364527" y="4873778"/>
            <a:ext cx="313267" cy="278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GB"/>
          </a:p>
        </p:txBody>
      </p:sp>
      <p:sp>
        <p:nvSpPr>
          <p:cNvPr id="5" name="TextBox 4">
            <a:extLst>
              <a:ext uri="{FF2B5EF4-FFF2-40B4-BE49-F238E27FC236}">
                <a16:creationId xmlns:a16="http://schemas.microsoft.com/office/drawing/2014/main" id="{5E4FE77E-5C47-FD86-3F2A-98E6C6290E00}"/>
              </a:ext>
            </a:extLst>
          </p:cNvPr>
          <p:cNvSpPr txBox="1"/>
          <p:nvPr/>
        </p:nvSpPr>
        <p:spPr>
          <a:xfrm>
            <a:off x="364526" y="807975"/>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There is a </a:t>
            </a:r>
            <a:r>
              <a:rPr lang="en-US" sz="1200" b="1">
                <a:solidFill>
                  <a:schemeClr val="bg1"/>
                </a:solidFill>
                <a:latin typeface="Poppins Light" panose="00000400000000000000" pitchFamily="2" charset="0"/>
                <a:cs typeface="Poppins Light" panose="00000400000000000000" pitchFamily="2" charset="0"/>
              </a:rPr>
              <a:t>longer-term</a:t>
            </a:r>
            <a:r>
              <a:rPr lang="en-US" sz="1200">
                <a:solidFill>
                  <a:schemeClr val="bg1"/>
                </a:solidFill>
                <a:latin typeface="Poppins Light" panose="00000400000000000000" pitchFamily="2" charset="0"/>
                <a:cs typeface="Poppins Light" panose="00000400000000000000" pitchFamily="2" charset="0"/>
              </a:rPr>
              <a:t> opportunity to apply best fit technologies to </a:t>
            </a:r>
            <a:r>
              <a:rPr lang="en-US" sz="1200" b="1">
                <a:solidFill>
                  <a:schemeClr val="bg1"/>
                </a:solidFill>
                <a:latin typeface="Poppins Light" panose="00000400000000000000" pitchFamily="2" charset="0"/>
                <a:cs typeface="Poppins Light" panose="00000400000000000000" pitchFamily="2" charset="0"/>
              </a:rPr>
              <a:t>“one” </a:t>
            </a:r>
            <a:r>
              <a:rPr lang="en-US" sz="1200">
                <a:solidFill>
                  <a:schemeClr val="bg1"/>
                </a:solidFill>
                <a:latin typeface="Poppins Light" panose="00000400000000000000" pitchFamily="2" charset="0"/>
                <a:cs typeface="Poppins Light" panose="00000400000000000000" pitchFamily="2" charset="0"/>
              </a:rPr>
              <a:t>process, utilising/ expanding or integrating existing technologies and applying RPA to data transfer an logic that can’t be integrated.</a:t>
            </a:r>
            <a:endParaRPr lang="en-GB" sz="12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ADC2A178-BCF2-DEB8-E7DB-9EB232CDBC47}"/>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36</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59251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a:xfrm>
            <a:off x="259751" y="335449"/>
            <a:ext cx="10531362" cy="767000"/>
          </a:xfrm>
        </p:spPr>
        <p:txBody>
          <a:bodyPr/>
          <a:lstStyle/>
          <a:p>
            <a:r>
              <a:rPr lang="en-US" sz="2800">
                <a:solidFill>
                  <a:schemeClr val="bg1"/>
                </a:solidFill>
                <a:latin typeface="Poppins SemiBold" panose="00000700000000000000" pitchFamily="2" charset="0"/>
                <a:cs typeface="Poppins SemiBold" panose="00000700000000000000" pitchFamily="2" charset="0"/>
              </a:rPr>
              <a:t>Data Gaps can often be a result of other challenges</a:t>
            </a:r>
          </a:p>
        </p:txBody>
      </p:sp>
      <p:pic>
        <p:nvPicPr>
          <p:cNvPr id="3" name="Graphic 2">
            <a:extLst>
              <a:ext uri="{FF2B5EF4-FFF2-40B4-BE49-F238E27FC236}">
                <a16:creationId xmlns:a16="http://schemas.microsoft.com/office/drawing/2014/main" id="{B3F5B573-5CD1-05E3-9013-5017C9E0F8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6" name="TextBox 5">
            <a:extLst>
              <a:ext uri="{FF2B5EF4-FFF2-40B4-BE49-F238E27FC236}">
                <a16:creationId xmlns:a16="http://schemas.microsoft.com/office/drawing/2014/main" id="{8687F637-D7CA-BA17-4380-2E5CAD1D434E}"/>
              </a:ext>
            </a:extLst>
          </p:cNvPr>
          <p:cNvSpPr txBox="1"/>
          <p:nvPr/>
        </p:nvSpPr>
        <p:spPr>
          <a:xfrm>
            <a:off x="173989" y="1651091"/>
            <a:ext cx="11844022" cy="6771084"/>
          </a:xfrm>
          <a:prstGeom prst="rect">
            <a:avLst/>
          </a:prstGeom>
          <a:noFill/>
        </p:spPr>
        <p:txBody>
          <a:bodyPr wrap="square" rtlCol="0">
            <a:spAutoFit/>
          </a:bodyPr>
          <a:lstStyle/>
          <a:p>
            <a:r>
              <a:rPr lang="en-US" sz="1400" b="1" dirty="0">
                <a:solidFill>
                  <a:schemeClr val="bg1"/>
                </a:solidFill>
                <a:latin typeface="Poppins Light" panose="00000400000000000000" pitchFamily="2" charset="0"/>
                <a:cs typeface="Poppins Light" panose="00000400000000000000" pitchFamily="2" charset="0"/>
              </a:rPr>
              <a:t>Data Gaps and all other challenges are codependent and often influence or result in each other:</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Data input is all manual and prone to human error</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Double keying into different systems can lead to information being forgotten or delays to non </a:t>
            </a:r>
            <a:r>
              <a:rPr lang="en-US" sz="1400" dirty="0" err="1">
                <a:solidFill>
                  <a:schemeClr val="bg1"/>
                </a:solidFill>
                <a:latin typeface="Poppins Light" panose="00000400000000000000" pitchFamily="2" charset="0"/>
                <a:cs typeface="Poppins Light" panose="00000400000000000000" pitchFamily="2" charset="0"/>
              </a:rPr>
              <a:t>prioritised</a:t>
            </a:r>
            <a:r>
              <a:rPr lang="en-US" sz="1400" dirty="0">
                <a:solidFill>
                  <a:schemeClr val="bg1"/>
                </a:solidFill>
                <a:latin typeface="Poppins Light" panose="00000400000000000000" pitchFamily="2" charset="0"/>
                <a:cs typeface="Poppins Light" panose="00000400000000000000" pitchFamily="2" charset="0"/>
              </a:rPr>
              <a:t> systems</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Information shared outside of systems has resulted in </a:t>
            </a:r>
            <a:r>
              <a:rPr lang="en-US" sz="1400" dirty="0" err="1">
                <a:solidFill>
                  <a:schemeClr val="bg1"/>
                </a:solidFill>
                <a:latin typeface="Poppins Light" panose="00000400000000000000" pitchFamily="2" charset="0"/>
                <a:cs typeface="Poppins Light" panose="00000400000000000000" pitchFamily="2" charset="0"/>
              </a:rPr>
              <a:t>localised</a:t>
            </a:r>
            <a:r>
              <a:rPr lang="en-US" sz="1400" dirty="0">
                <a:solidFill>
                  <a:schemeClr val="bg1"/>
                </a:solidFill>
                <a:latin typeface="Poppins Light" panose="00000400000000000000" pitchFamily="2" charset="0"/>
                <a:cs typeface="Poppins Light" panose="00000400000000000000" pitchFamily="2" charset="0"/>
              </a:rPr>
              <a:t> storage of data </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System limitations/48-hour delays to upload information to </a:t>
            </a:r>
            <a:r>
              <a:rPr lang="en-US" sz="1400" dirty="0" err="1">
                <a:solidFill>
                  <a:schemeClr val="bg1"/>
                </a:solidFill>
                <a:latin typeface="Poppins Light" panose="00000400000000000000" pitchFamily="2" charset="0"/>
                <a:cs typeface="Poppins Light" panose="00000400000000000000" pitchFamily="2" charset="0"/>
              </a:rPr>
              <a:t>Docushare</a:t>
            </a:r>
            <a:endParaRPr lang="en-US" sz="1400" dirty="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Inability to track tasks end to end in one system leads to variances in data between business areas and isolated reporting/ ways of working – no one version of the truth</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A lack of accountability, </a:t>
            </a:r>
            <a:r>
              <a:rPr lang="en-US" sz="1400" dirty="0" err="1">
                <a:solidFill>
                  <a:schemeClr val="bg1"/>
                </a:solidFill>
                <a:latin typeface="Poppins Light" panose="00000400000000000000" pitchFamily="2" charset="0"/>
                <a:cs typeface="Poppins Light" panose="00000400000000000000" pitchFamily="2" charset="0"/>
              </a:rPr>
              <a:t>prioritisation</a:t>
            </a:r>
            <a:r>
              <a:rPr lang="en-US" sz="1400" dirty="0">
                <a:solidFill>
                  <a:schemeClr val="bg1"/>
                </a:solidFill>
                <a:latin typeface="Poppins Light" panose="00000400000000000000" pitchFamily="2" charset="0"/>
                <a:cs typeface="Poppins Light" panose="00000400000000000000" pitchFamily="2" charset="0"/>
              </a:rPr>
              <a:t> and training mean data is not always uploaded, leading to unknown downstream impacts</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Unstructured inputs to the system lead to unstructured fields, with note areas </a:t>
            </a:r>
            <a:r>
              <a:rPr lang="en-US" sz="1400" dirty="0" err="1">
                <a:solidFill>
                  <a:schemeClr val="bg1"/>
                </a:solidFill>
                <a:latin typeface="Poppins Light" panose="00000400000000000000" pitchFamily="2" charset="0"/>
                <a:cs typeface="Poppins Light" panose="00000400000000000000" pitchFamily="2" charset="0"/>
              </a:rPr>
              <a:t>utilised</a:t>
            </a:r>
            <a:r>
              <a:rPr lang="en-US" sz="1400" dirty="0">
                <a:solidFill>
                  <a:schemeClr val="bg1"/>
                </a:solidFill>
                <a:latin typeface="Poppins Light" panose="00000400000000000000" pitchFamily="2" charset="0"/>
                <a:cs typeface="Poppins Light" panose="00000400000000000000" pitchFamily="2" charset="0"/>
              </a:rPr>
              <a:t> which can be difficult to track, export and report on over time</a:t>
            </a:r>
          </a:p>
          <a:p>
            <a:pPr marL="285750"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r>
              <a:rPr lang="en-US" sz="1400" b="1" dirty="0">
                <a:solidFill>
                  <a:schemeClr val="bg1"/>
                </a:solidFill>
                <a:latin typeface="Poppins Light" panose="00000400000000000000" pitchFamily="2" charset="0"/>
                <a:cs typeface="Poppins Light" panose="00000400000000000000" pitchFamily="2" charset="0"/>
              </a:rPr>
              <a:t>Opportunity:</a:t>
            </a:r>
          </a:p>
          <a:p>
            <a:r>
              <a:rPr lang="en-US" sz="1400" dirty="0">
                <a:solidFill>
                  <a:schemeClr val="bg1"/>
                </a:solidFill>
                <a:latin typeface="Poppins Light" panose="00000400000000000000" pitchFamily="2" charset="0"/>
                <a:cs typeface="Poppins Light" panose="00000400000000000000" pitchFamily="2" charset="0"/>
              </a:rPr>
              <a:t>System changes to allow data to be stored centrally on system</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Perform data quality exercise to truly establish gaps/ quality </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Tactical automations to transfer documents and data from off system records</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Align documents and data recorded nationwide to ensure processes and data quality is </a:t>
            </a:r>
            <a:r>
              <a:rPr lang="en-US" sz="1400" dirty="0" err="1">
                <a:solidFill>
                  <a:schemeClr val="bg1"/>
                </a:solidFill>
                <a:latin typeface="Poppins Light" panose="00000400000000000000" pitchFamily="2" charset="0"/>
                <a:cs typeface="Poppins Light" panose="00000400000000000000" pitchFamily="2" charset="0"/>
              </a:rPr>
              <a:t>standardised</a:t>
            </a:r>
            <a:endParaRPr lang="en-US" sz="1400" dirty="0">
              <a:solidFill>
                <a:schemeClr val="bg1"/>
              </a:solidFill>
              <a:latin typeface="Poppins Light" panose="00000400000000000000" pitchFamily="2" charset="0"/>
              <a:cs typeface="Poppins Light" panose="00000400000000000000" pitchFamily="2" charset="0"/>
            </a:endParaRPr>
          </a:p>
          <a:p>
            <a:endParaRPr lang="en-US" sz="1400" dirty="0">
              <a:solidFill>
                <a:schemeClr val="bg1"/>
              </a:solidFill>
              <a:latin typeface="Poppins Light" panose="00000400000000000000" pitchFamily="2" charset="0"/>
              <a:cs typeface="Poppins Light" panose="00000400000000000000" pitchFamily="2" charset="0"/>
            </a:endParaRPr>
          </a:p>
          <a:p>
            <a:r>
              <a:rPr lang="en-US" sz="1400" dirty="0">
                <a:solidFill>
                  <a:schemeClr val="bg1"/>
                </a:solidFill>
                <a:latin typeface="Poppins Light" panose="00000400000000000000" pitchFamily="2" charset="0"/>
                <a:cs typeface="Poppins Light" panose="00000400000000000000" pitchFamily="2" charset="0"/>
              </a:rPr>
              <a:t>Simplify the data input process:</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Applications that can be used out in the field</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Integrate/ automate transfer of information between systems</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All documents moved online to prevent delays in data upload</a:t>
            </a:r>
          </a:p>
          <a:p>
            <a:pPr marL="285750" indent="-285750">
              <a:buFont typeface="Arial" panose="020B0604020202020204" pitchFamily="34" charset="0"/>
              <a:buChar char="•"/>
            </a:pPr>
            <a:r>
              <a:rPr lang="en-US" sz="1400" dirty="0">
                <a:solidFill>
                  <a:schemeClr val="bg1"/>
                </a:solidFill>
                <a:latin typeface="Poppins Light" panose="00000400000000000000" pitchFamily="2" charset="0"/>
                <a:cs typeface="Poppins Light" panose="00000400000000000000" pitchFamily="2" charset="0"/>
              </a:rPr>
              <a:t>Performance manage the field updates of systems in near real time to keep tracking visible and communication active and central</a:t>
            </a:r>
          </a:p>
          <a:p>
            <a:pPr marL="285750"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endParaRPr lang="en-US" sz="1400" b="1" dirty="0">
              <a:solidFill>
                <a:schemeClr val="bg1"/>
              </a:solidFill>
              <a:latin typeface="Poppins Light" panose="00000400000000000000" pitchFamily="2" charset="0"/>
              <a:cs typeface="Poppins Light" panose="00000400000000000000" pitchFamily="2" charset="0"/>
            </a:endParaRPr>
          </a:p>
          <a:p>
            <a:pPr lvl="1"/>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742950" lvl="1"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dirty="0">
              <a:solidFill>
                <a:schemeClr val="bg1"/>
              </a:solidFill>
              <a:latin typeface="Poppins Light" panose="00000400000000000000" pitchFamily="2" charset="0"/>
              <a:cs typeface="Poppins Light" panose="00000400000000000000" pitchFamily="2" charset="0"/>
            </a:endParaRPr>
          </a:p>
          <a:p>
            <a:endParaRPr lang="en-GB" sz="1400" dirty="0">
              <a:solidFill>
                <a:schemeClr val="bg1"/>
              </a:solidFill>
              <a:latin typeface="Poppins Light" panose="00000400000000000000" pitchFamily="2" charset="0"/>
              <a:cs typeface="Poppins Light" panose="00000400000000000000" pitchFamily="2" charset="0"/>
            </a:endParaRPr>
          </a:p>
        </p:txBody>
      </p:sp>
      <p:sp>
        <p:nvSpPr>
          <p:cNvPr id="8" name="TextBox 7">
            <a:extLst>
              <a:ext uri="{FF2B5EF4-FFF2-40B4-BE49-F238E27FC236}">
                <a16:creationId xmlns:a16="http://schemas.microsoft.com/office/drawing/2014/main" id="{3D27E65A-F9EB-0CBC-0F26-994B2A5D9057}"/>
              </a:ext>
            </a:extLst>
          </p:cNvPr>
          <p:cNvSpPr txBox="1"/>
          <p:nvPr/>
        </p:nvSpPr>
        <p:spPr>
          <a:xfrm>
            <a:off x="259751" y="884091"/>
            <a:ext cx="9627199" cy="461665"/>
          </a:xfrm>
          <a:prstGeom prst="rect">
            <a:avLst/>
          </a:prstGeom>
          <a:noFill/>
        </p:spPr>
        <p:txBody>
          <a:bodyPr wrap="square" rtlCol="0">
            <a:spAutoFit/>
          </a:bodyPr>
          <a:lstStyle/>
          <a:p>
            <a:r>
              <a:rPr lang="en-US" sz="1200">
                <a:solidFill>
                  <a:schemeClr val="bg1"/>
                </a:solidFill>
                <a:latin typeface="Poppins Light" panose="00000400000000000000" pitchFamily="2" charset="0"/>
                <a:cs typeface="Poppins Light" panose="00000400000000000000" pitchFamily="2" charset="0"/>
              </a:rPr>
              <a:t>Once </a:t>
            </a:r>
            <a:r>
              <a:rPr lang="en-US" sz="1200" b="1">
                <a:solidFill>
                  <a:schemeClr val="bg1"/>
                </a:solidFill>
                <a:latin typeface="Poppins Light" panose="00000400000000000000" pitchFamily="2" charset="0"/>
                <a:cs typeface="Poppins Light" panose="00000400000000000000" pitchFamily="2" charset="0"/>
              </a:rPr>
              <a:t>“one” </a:t>
            </a:r>
            <a:r>
              <a:rPr lang="en-US" sz="1200">
                <a:solidFill>
                  <a:schemeClr val="bg1"/>
                </a:solidFill>
                <a:latin typeface="Poppins Light" panose="00000400000000000000" pitchFamily="2" charset="0"/>
                <a:cs typeface="Poppins Light" panose="00000400000000000000" pitchFamily="2" charset="0"/>
              </a:rPr>
              <a:t>process is designed, and technology overlaid, there is an opportunity to create space in systems for required information, to upload historic intelligence and centralise to one version of the truth</a:t>
            </a:r>
            <a:endParaRPr lang="en-GB" sz="12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D5433FE9-08A0-990A-69D1-9E4E1092F8B8}"/>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37</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925506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SWOT Analysis</a:t>
            </a:r>
            <a:endParaRPr lang="en-GB"/>
          </a:p>
        </p:txBody>
      </p:sp>
      <p:sp>
        <p:nvSpPr>
          <p:cNvPr id="11" name="TextBox 10">
            <a:extLst>
              <a:ext uri="{FF2B5EF4-FFF2-40B4-BE49-F238E27FC236}">
                <a16:creationId xmlns:a16="http://schemas.microsoft.com/office/drawing/2014/main" id="{29771877-3FA3-2393-779A-BF39C7245994}"/>
              </a:ext>
            </a:extLst>
          </p:cNvPr>
          <p:cNvSpPr txBox="1"/>
          <p:nvPr/>
        </p:nvSpPr>
        <p:spPr>
          <a:xfrm>
            <a:off x="272143" y="1687286"/>
            <a:ext cx="5459893" cy="2246769"/>
          </a:xfrm>
          <a:prstGeom prst="rect">
            <a:avLst/>
          </a:prstGeom>
          <a:noFill/>
        </p:spPr>
        <p:txBody>
          <a:bodyPr wrap="square" rtlCol="0">
            <a:spAutoFit/>
          </a:bodyPr>
          <a:lstStyle/>
          <a:p>
            <a:pPr marL="285750" indent="-2857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Salesforce overall is working well with positive comments around the visibility and tracking mechanism of the dashboards from Lettings and TPT</a:t>
            </a:r>
          </a:p>
          <a:p>
            <a:endParaRPr lang="en-US" sz="10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Automations within the MIMO task in Evolution MRI are helpful with emails auto created and documents provided</a:t>
            </a:r>
          </a:p>
          <a:p>
            <a:pPr marL="285750" indent="-2857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Integrations from Evolution MRI to Utilities services work well</a:t>
            </a:r>
          </a:p>
          <a:p>
            <a:pPr marL="285750" indent="-2857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Those who use the PowerBI report have commented that it is useful for financial reporting</a:t>
            </a:r>
          </a:p>
          <a:p>
            <a:pPr marL="285750" indent="-2857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Pilots to standardise/simplify are working – Relet process piloted at 1 PRS property has had successful results </a:t>
            </a:r>
          </a:p>
          <a:p>
            <a:endParaRPr lang="en-US" sz="1000">
              <a:solidFill>
                <a:schemeClr val="bg1"/>
              </a:solidFill>
              <a:latin typeface="Poppins Light" panose="00000400000000000000" pitchFamily="2" charset="0"/>
              <a:cs typeface="Poppins Light" panose="00000400000000000000" pitchFamily="2" charset="0"/>
            </a:endParaRPr>
          </a:p>
        </p:txBody>
      </p:sp>
      <p:cxnSp>
        <p:nvCxnSpPr>
          <p:cNvPr id="5" name="Straight Connector 4">
            <a:extLst>
              <a:ext uri="{FF2B5EF4-FFF2-40B4-BE49-F238E27FC236}">
                <a16:creationId xmlns:a16="http://schemas.microsoft.com/office/drawing/2014/main" id="{81A67CEC-1B39-C420-9C9F-EFDF77053D2E}"/>
              </a:ext>
            </a:extLst>
          </p:cNvPr>
          <p:cNvCxnSpPr/>
          <p:nvPr/>
        </p:nvCxnSpPr>
        <p:spPr>
          <a:xfrm>
            <a:off x="5927567" y="1687286"/>
            <a:ext cx="0" cy="48969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B5931-56DB-6C82-22D3-B1D8FF8FAE4E}"/>
              </a:ext>
            </a:extLst>
          </p:cNvPr>
          <p:cNvCxnSpPr/>
          <p:nvPr/>
        </p:nvCxnSpPr>
        <p:spPr>
          <a:xfrm>
            <a:off x="272143" y="3951514"/>
            <a:ext cx="1143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134DE2-3E66-EAC7-32CB-5E232AA9BCA6}"/>
              </a:ext>
            </a:extLst>
          </p:cNvPr>
          <p:cNvSpPr txBox="1"/>
          <p:nvPr/>
        </p:nvSpPr>
        <p:spPr>
          <a:xfrm>
            <a:off x="272143" y="1338943"/>
            <a:ext cx="1992086" cy="369332"/>
          </a:xfrm>
          <a:prstGeom prst="rect">
            <a:avLst/>
          </a:prstGeom>
          <a:noFill/>
        </p:spPr>
        <p:txBody>
          <a:bodyPr wrap="square" rtlCol="0">
            <a:spAutoFit/>
          </a:bodyPr>
          <a:lstStyle/>
          <a:p>
            <a:r>
              <a:rPr lang="en-US" b="1">
                <a:solidFill>
                  <a:schemeClr val="bg1"/>
                </a:solidFill>
                <a:latin typeface="Poppins Light" panose="00000400000000000000" pitchFamily="2" charset="0"/>
                <a:cs typeface="Poppins Light" panose="00000400000000000000" pitchFamily="2" charset="0"/>
              </a:rPr>
              <a:t>Strengths</a:t>
            </a:r>
            <a:endParaRPr lang="en-GB" b="1">
              <a:solidFill>
                <a:schemeClr val="bg1"/>
              </a:solidFill>
              <a:latin typeface="Poppins Light" panose="00000400000000000000" pitchFamily="2" charset="0"/>
              <a:cs typeface="Poppins Light" panose="00000400000000000000" pitchFamily="2" charset="0"/>
            </a:endParaRPr>
          </a:p>
        </p:txBody>
      </p:sp>
      <p:sp>
        <p:nvSpPr>
          <p:cNvPr id="9" name="TextBox 8">
            <a:extLst>
              <a:ext uri="{FF2B5EF4-FFF2-40B4-BE49-F238E27FC236}">
                <a16:creationId xmlns:a16="http://schemas.microsoft.com/office/drawing/2014/main" id="{8D28BA28-F169-783B-4A0F-263CF33ED100}"/>
              </a:ext>
            </a:extLst>
          </p:cNvPr>
          <p:cNvSpPr txBox="1"/>
          <p:nvPr/>
        </p:nvSpPr>
        <p:spPr>
          <a:xfrm>
            <a:off x="5987143" y="1447799"/>
            <a:ext cx="1992086" cy="369332"/>
          </a:xfrm>
          <a:prstGeom prst="rect">
            <a:avLst/>
          </a:prstGeom>
          <a:noFill/>
        </p:spPr>
        <p:txBody>
          <a:bodyPr wrap="square" rtlCol="0">
            <a:spAutoFit/>
          </a:bodyPr>
          <a:lstStyle/>
          <a:p>
            <a:r>
              <a:rPr lang="en-US" b="1">
                <a:solidFill>
                  <a:schemeClr val="bg1"/>
                </a:solidFill>
                <a:latin typeface="Poppins Light" panose="00000400000000000000" pitchFamily="2" charset="0"/>
                <a:cs typeface="Poppins Light" panose="00000400000000000000" pitchFamily="2" charset="0"/>
              </a:rPr>
              <a:t>Weaknesses</a:t>
            </a:r>
            <a:endParaRPr lang="en-GB" b="1">
              <a:solidFill>
                <a:schemeClr val="bg1"/>
              </a:solidFill>
              <a:latin typeface="Poppins Light" panose="00000400000000000000" pitchFamily="2" charset="0"/>
              <a:cs typeface="Poppins Light" panose="00000400000000000000" pitchFamily="2" charset="0"/>
            </a:endParaRPr>
          </a:p>
        </p:txBody>
      </p:sp>
      <p:sp>
        <p:nvSpPr>
          <p:cNvPr id="12" name="TextBox 11">
            <a:extLst>
              <a:ext uri="{FF2B5EF4-FFF2-40B4-BE49-F238E27FC236}">
                <a16:creationId xmlns:a16="http://schemas.microsoft.com/office/drawing/2014/main" id="{20A5789E-EE5B-DA1B-5CE8-96CEE879A82E}"/>
              </a:ext>
            </a:extLst>
          </p:cNvPr>
          <p:cNvSpPr txBox="1"/>
          <p:nvPr/>
        </p:nvSpPr>
        <p:spPr>
          <a:xfrm>
            <a:off x="231880" y="4001240"/>
            <a:ext cx="1992086" cy="369332"/>
          </a:xfrm>
          <a:prstGeom prst="rect">
            <a:avLst/>
          </a:prstGeom>
          <a:noFill/>
        </p:spPr>
        <p:txBody>
          <a:bodyPr wrap="square" rtlCol="0">
            <a:spAutoFit/>
          </a:bodyPr>
          <a:lstStyle/>
          <a:p>
            <a:r>
              <a:rPr lang="en-US" b="1">
                <a:solidFill>
                  <a:schemeClr val="bg1"/>
                </a:solidFill>
                <a:latin typeface="Poppins Light" panose="00000400000000000000" pitchFamily="2" charset="0"/>
                <a:cs typeface="Poppins Light" panose="00000400000000000000" pitchFamily="2" charset="0"/>
              </a:rPr>
              <a:t>Opportunities</a:t>
            </a:r>
            <a:endParaRPr lang="en-GB" b="1">
              <a:solidFill>
                <a:schemeClr val="bg1"/>
              </a:solidFill>
              <a:latin typeface="Poppins Light" panose="00000400000000000000" pitchFamily="2" charset="0"/>
              <a:cs typeface="Poppins Light" panose="00000400000000000000" pitchFamily="2" charset="0"/>
            </a:endParaRPr>
          </a:p>
        </p:txBody>
      </p:sp>
      <p:sp>
        <p:nvSpPr>
          <p:cNvPr id="13" name="TextBox 12">
            <a:extLst>
              <a:ext uri="{FF2B5EF4-FFF2-40B4-BE49-F238E27FC236}">
                <a16:creationId xmlns:a16="http://schemas.microsoft.com/office/drawing/2014/main" id="{671E8AC8-7807-B048-18E2-813EFC0E8261}"/>
              </a:ext>
            </a:extLst>
          </p:cNvPr>
          <p:cNvSpPr txBox="1"/>
          <p:nvPr/>
        </p:nvSpPr>
        <p:spPr>
          <a:xfrm>
            <a:off x="5963093" y="3968974"/>
            <a:ext cx="1992086" cy="369332"/>
          </a:xfrm>
          <a:prstGeom prst="rect">
            <a:avLst/>
          </a:prstGeom>
          <a:noFill/>
        </p:spPr>
        <p:txBody>
          <a:bodyPr wrap="square" rtlCol="0">
            <a:spAutoFit/>
          </a:bodyPr>
          <a:lstStyle/>
          <a:p>
            <a:r>
              <a:rPr lang="en-US" b="1">
                <a:solidFill>
                  <a:schemeClr val="bg1"/>
                </a:solidFill>
                <a:latin typeface="Poppins Light" panose="00000400000000000000" pitchFamily="2" charset="0"/>
                <a:cs typeface="Poppins Light" panose="00000400000000000000" pitchFamily="2" charset="0"/>
              </a:rPr>
              <a:t>Threats (Risks)</a:t>
            </a:r>
            <a:endParaRPr lang="en-GB" b="1">
              <a:solidFill>
                <a:schemeClr val="bg1"/>
              </a:solidFill>
              <a:latin typeface="Poppins Light" panose="00000400000000000000" pitchFamily="2" charset="0"/>
              <a:cs typeface="Poppins Light" panose="00000400000000000000" pitchFamily="2" charset="0"/>
            </a:endParaRPr>
          </a:p>
        </p:txBody>
      </p:sp>
      <p:sp>
        <p:nvSpPr>
          <p:cNvPr id="16" name="TextBox 15">
            <a:extLst>
              <a:ext uri="{FF2B5EF4-FFF2-40B4-BE49-F238E27FC236}">
                <a16:creationId xmlns:a16="http://schemas.microsoft.com/office/drawing/2014/main" id="{E663D30C-0F69-2523-E60D-3E162CBC4923}"/>
              </a:ext>
            </a:extLst>
          </p:cNvPr>
          <p:cNvSpPr txBox="1"/>
          <p:nvPr/>
        </p:nvSpPr>
        <p:spPr>
          <a:xfrm>
            <a:off x="6123099" y="4370572"/>
            <a:ext cx="5579043" cy="2246769"/>
          </a:xfrm>
          <a:prstGeom prst="rect">
            <a:avLst/>
          </a:prstGeom>
          <a:noFill/>
        </p:spPr>
        <p:txBody>
          <a:bodyPr wrap="square" rtlCol="0">
            <a:spAutoFit/>
          </a:bodyPr>
          <a:lstStyle/>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Not collaborating/ workshopping the redesign of the process to bring people along the journey and account for all variation</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Failing to follow strict design principles that account for “one” process, except for any legal requirement, customer issue or business need</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Not establishing clear RACIs (roles and responsibilities) and change mgt of the redesigned process into adoption </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Underestimating the need for KPIs and clear performance visibility to measure and continuously improve</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Not doing due diligence of technology research and implementing technologies that may not be best fit</a:t>
            </a:r>
          </a:p>
        </p:txBody>
      </p:sp>
      <p:sp>
        <p:nvSpPr>
          <p:cNvPr id="18" name="TextBox 17">
            <a:extLst>
              <a:ext uri="{FF2B5EF4-FFF2-40B4-BE49-F238E27FC236}">
                <a16:creationId xmlns:a16="http://schemas.microsoft.com/office/drawing/2014/main" id="{3C047199-4467-5F59-1B81-D4E063B2691F}"/>
              </a:ext>
            </a:extLst>
          </p:cNvPr>
          <p:cNvSpPr txBox="1"/>
          <p:nvPr/>
        </p:nvSpPr>
        <p:spPr>
          <a:xfrm>
            <a:off x="212567" y="4395672"/>
            <a:ext cx="5579043" cy="224676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Standardise and simplify to </a:t>
            </a:r>
            <a:r>
              <a:rPr lang="en-US" sz="1000" b="1">
                <a:solidFill>
                  <a:schemeClr val="bg1"/>
                </a:solidFill>
                <a:latin typeface="Poppins Light" panose="00000400000000000000" pitchFamily="2" charset="0"/>
                <a:cs typeface="Poppins Light" panose="00000400000000000000" pitchFamily="2" charset="0"/>
              </a:rPr>
              <a:t>“one” </a:t>
            </a:r>
            <a:r>
              <a:rPr lang="en-US" sz="1000">
                <a:solidFill>
                  <a:schemeClr val="bg1"/>
                </a:solidFill>
                <a:latin typeface="Poppins Light" panose="00000400000000000000" pitchFamily="2" charset="0"/>
                <a:cs typeface="Poppins Light" panose="00000400000000000000" pitchFamily="2" charset="0"/>
              </a:rPr>
              <a:t>process, regardless of property type, function or location</a:t>
            </a:r>
          </a:p>
          <a:p>
            <a:pPr marL="628650" lvl="1"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Pricing play book and price per property</a:t>
            </a:r>
          </a:p>
          <a:p>
            <a:pPr marL="628650" lvl="1"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Simplify transactional data collected and transferred to what is needed</a:t>
            </a:r>
          </a:p>
          <a:p>
            <a:pPr marL="628650" lvl="1"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Prevent double keying of system</a:t>
            </a:r>
          </a:p>
          <a:p>
            <a:pPr marL="628650" lvl="1"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Reduce documents created/handled by ~80%</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a:cs typeface="Poppins Light"/>
              </a:rPr>
              <a:t>Create rules-based logic wherever possible  to reduce variation, automate triggers and actions reducing the need for manual steps taken by ~50%</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Digitise input points between parties to ensure data collected is structured and aligns to the information required by the system</a:t>
            </a:r>
          </a:p>
          <a:p>
            <a:pPr marL="171450" indent="-171450">
              <a:buFont typeface="Arial" panose="020B0604020202020204" pitchFamily="34" charset="0"/>
              <a:buChar char="•"/>
            </a:pPr>
            <a:endParaRPr lang="en-US" sz="1000">
              <a:solidFill>
                <a:schemeClr val="bg1"/>
              </a:solidFill>
              <a:latin typeface="Poppins Light" panose="00000400000000000000" pitchFamily="2" charset="0"/>
              <a:cs typeface="Poppins Light" panose="00000400000000000000" pitchFamily="2" charset="0"/>
            </a:endParaRPr>
          </a:p>
          <a:p>
            <a:pPr marL="171450" indent="-171450">
              <a:buFont typeface="Arial" panose="020B0604020202020204" pitchFamily="34" charset="0"/>
              <a:buChar char="•"/>
            </a:pPr>
            <a:r>
              <a:rPr lang="en-US" sz="1000">
                <a:solidFill>
                  <a:schemeClr val="bg1"/>
                </a:solidFill>
                <a:latin typeface="Poppins Light" panose="00000400000000000000" pitchFamily="2" charset="0"/>
                <a:cs typeface="Poppins Light" panose="00000400000000000000" pitchFamily="2" charset="0"/>
              </a:rPr>
              <a:t>Overlay best fit technology to </a:t>
            </a:r>
            <a:r>
              <a:rPr lang="en-US" sz="1000" b="1">
                <a:solidFill>
                  <a:schemeClr val="bg1"/>
                </a:solidFill>
                <a:latin typeface="Poppins Light" panose="00000400000000000000" pitchFamily="2" charset="0"/>
                <a:cs typeface="Poppins Light" panose="00000400000000000000" pitchFamily="2" charset="0"/>
              </a:rPr>
              <a:t>“one” </a:t>
            </a:r>
            <a:r>
              <a:rPr lang="en-US" sz="1000">
                <a:solidFill>
                  <a:schemeClr val="bg1"/>
                </a:solidFill>
                <a:latin typeface="Poppins Light" panose="00000400000000000000" pitchFamily="2" charset="0"/>
                <a:cs typeface="Poppins Light" panose="00000400000000000000" pitchFamily="2" charset="0"/>
              </a:rPr>
              <a:t>process</a:t>
            </a:r>
          </a:p>
        </p:txBody>
      </p:sp>
      <p:sp>
        <p:nvSpPr>
          <p:cNvPr id="20" name="TextBox 19">
            <a:extLst>
              <a:ext uri="{FF2B5EF4-FFF2-40B4-BE49-F238E27FC236}">
                <a16:creationId xmlns:a16="http://schemas.microsoft.com/office/drawing/2014/main" id="{0390B678-92F1-CA6C-90FE-60466A2D3F16}"/>
              </a:ext>
            </a:extLst>
          </p:cNvPr>
          <p:cNvSpPr txBox="1"/>
          <p:nvPr/>
        </p:nvSpPr>
        <p:spPr>
          <a:xfrm>
            <a:off x="6096000" y="1957626"/>
            <a:ext cx="5823856" cy="147732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Process - </a:t>
            </a:r>
            <a:r>
              <a:rPr kumimoji="0" lang="en-GB"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Complex processes with different ways of working, </a:t>
            </a:r>
            <a:r>
              <a:rPr lang="en-US" sz="1000" kern="0">
                <a:solidFill>
                  <a:srgbClr val="FFFFFF"/>
                </a:solidFill>
                <a:latin typeface="Poppins Light" pitchFamily="2" charset="77"/>
                <a:cs typeface="Poppins Light" pitchFamily="2" charset="77"/>
              </a:rPr>
              <a:t>t</a:t>
            </a:r>
            <a:r>
              <a:rPr kumimoji="0" lang="en-US" sz="1000" b="0" i="0" u="none" strike="noStrike" kern="0" cap="none" spc="0" normalizeH="0" baseline="0" noProof="0" err="1">
                <a:ln>
                  <a:noFill/>
                </a:ln>
                <a:solidFill>
                  <a:srgbClr val="FFFFFF"/>
                </a:solidFill>
                <a:effectLst/>
                <a:uLnTx/>
                <a:uFillTx/>
                <a:latin typeface="Poppins Light" pitchFamily="2" charset="77"/>
                <a:ea typeface="+mn-ea"/>
                <a:cs typeface="Poppins Light" pitchFamily="2" charset="77"/>
              </a:rPr>
              <a:t>oo</a:t>
            </a:r>
            <a:r>
              <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 many handover points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Data - </a:t>
            </a:r>
            <a:r>
              <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Required information is often not available within systems, no visibility of the end-to-end process, </a:t>
            </a:r>
            <a:r>
              <a:rPr lang="en-GB" sz="1000" kern="0">
                <a:solidFill>
                  <a:srgbClr val="FFFFFF"/>
                </a:solidFill>
                <a:latin typeface="Poppins Light" pitchFamily="2" charset="77"/>
                <a:cs typeface="Poppins Light" pitchFamily="2" charset="77"/>
              </a:rPr>
              <a:t>n</a:t>
            </a:r>
            <a:r>
              <a:rPr kumimoji="0" lang="en-GB"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o single version of the truth, no true picture of the voids cost or performance</a:t>
            </a:r>
            <a:endPar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People - </a:t>
            </a:r>
            <a:r>
              <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Different resourcing between north and south</a:t>
            </a:r>
            <a:r>
              <a:rPr lang="en-GB" sz="1000" kern="0">
                <a:solidFill>
                  <a:srgbClr val="FFFFFF"/>
                </a:solidFill>
                <a:latin typeface="Poppins Light" pitchFamily="2" charset="77"/>
                <a:cs typeface="Poppins Light" pitchFamily="2" charset="77"/>
              </a:rPr>
              <a:t>, </a:t>
            </a:r>
            <a:r>
              <a:rPr lang="en-US" sz="1000" kern="0">
                <a:solidFill>
                  <a:srgbClr val="FFFFFF"/>
                </a:solidFill>
                <a:latin typeface="Poppins Light" pitchFamily="2" charset="77"/>
                <a:cs typeface="Poppins Light" pitchFamily="2" charset="77"/>
              </a:rPr>
              <a:t>l</a:t>
            </a:r>
            <a:r>
              <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ack of accountability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Technology - </a:t>
            </a:r>
            <a:r>
              <a:rPr kumimoji="0" lang="en-GB" sz="10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System limitations, lack of integration/ automation, multiple systems</a:t>
            </a:r>
          </a:p>
        </p:txBody>
      </p:sp>
      <p:sp>
        <p:nvSpPr>
          <p:cNvPr id="21" name="TextBox 20">
            <a:extLst>
              <a:ext uri="{FF2B5EF4-FFF2-40B4-BE49-F238E27FC236}">
                <a16:creationId xmlns:a16="http://schemas.microsoft.com/office/drawing/2014/main" id="{33E979C2-4F93-6229-B45F-4666432D887B}"/>
              </a:ext>
            </a:extLst>
          </p:cNvPr>
          <p:cNvSpPr txBox="1"/>
          <p:nvPr/>
        </p:nvSpPr>
        <p:spPr>
          <a:xfrm>
            <a:off x="331254" y="777198"/>
            <a:ext cx="9906000" cy="523220"/>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Overview of the strengths, weaknesses, opportunities and threats (risks) of the process discovery and next steps:</a:t>
            </a:r>
            <a:endParaRPr lang="en-GB" sz="1400">
              <a:solidFill>
                <a:schemeClr val="bg1"/>
              </a:solidFill>
              <a:latin typeface="Poppins Light" panose="00000400000000000000" pitchFamily="2" charset="0"/>
              <a:cs typeface="Poppins Light" panose="00000400000000000000" pitchFamily="2" charset="0"/>
            </a:endParaRPr>
          </a:p>
        </p:txBody>
      </p:sp>
      <p:sp>
        <p:nvSpPr>
          <p:cNvPr id="24" name="TextBox 23">
            <a:extLst>
              <a:ext uri="{FF2B5EF4-FFF2-40B4-BE49-F238E27FC236}">
                <a16:creationId xmlns:a16="http://schemas.microsoft.com/office/drawing/2014/main" id="{7E98A23B-EF16-B803-ADB4-A8AE0B057421}"/>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03373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89298-2820-2DE0-7B75-3000926E51B3}"/>
              </a:ext>
            </a:extLst>
          </p:cNvPr>
          <p:cNvSpPr>
            <a:spLocks noGrp="1"/>
          </p:cNvSpPr>
          <p:nvPr>
            <p:ph type="body" sz="quarter" idx="10"/>
          </p:nvPr>
        </p:nvSpPr>
        <p:spPr>
          <a:xfrm>
            <a:off x="429858" y="4019102"/>
            <a:ext cx="5345723" cy="447302"/>
          </a:xfrm>
        </p:spPr>
        <p:txBody>
          <a:bodyPr/>
          <a:lstStyle/>
          <a:p>
            <a:r>
              <a:rPr lang="en-US"/>
              <a:t>Appendices</a:t>
            </a:r>
          </a:p>
        </p:txBody>
      </p:sp>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05931" y="302747"/>
            <a:ext cx="447675" cy="762000"/>
          </a:xfrm>
          <a:prstGeom prst="rect">
            <a:avLst/>
          </a:prstGeom>
        </p:spPr>
      </p:pic>
      <p:sp>
        <p:nvSpPr>
          <p:cNvPr id="2" name="TextBox 1">
            <a:extLst>
              <a:ext uri="{FF2B5EF4-FFF2-40B4-BE49-F238E27FC236}">
                <a16:creationId xmlns:a16="http://schemas.microsoft.com/office/drawing/2014/main" id="{E5405DCA-ED86-7428-B006-1C5DDE7B211D}"/>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39</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96695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Diagram 51">
            <a:extLst>
              <a:ext uri="{FF2B5EF4-FFF2-40B4-BE49-F238E27FC236}">
                <a16:creationId xmlns:a16="http://schemas.microsoft.com/office/drawing/2014/main" id="{56F7A763-65BA-0797-88FA-38C04CCFBA61}"/>
              </a:ext>
            </a:extLst>
          </p:cNvPr>
          <p:cNvGraphicFramePr/>
          <p:nvPr>
            <p:extLst>
              <p:ext uri="{D42A27DB-BD31-4B8C-83A1-F6EECF244321}">
                <p14:modId xmlns:p14="http://schemas.microsoft.com/office/powerpoint/2010/main" val="566686627"/>
              </p:ext>
            </p:extLst>
          </p:nvPr>
        </p:nvGraphicFramePr>
        <p:xfrm>
          <a:off x="3142055" y="5782458"/>
          <a:ext cx="7482402" cy="928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29E48B2-F269-C403-ACC5-3460807239FF}"/>
              </a:ext>
            </a:extLst>
          </p:cNvPr>
          <p:cNvSpPr txBox="1">
            <a:spLocks/>
          </p:cNvSpPr>
          <p:nvPr/>
        </p:nvSpPr>
        <p:spPr>
          <a:xfrm>
            <a:off x="766461" y="514885"/>
            <a:ext cx="9224953" cy="767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Executive Summary</a:t>
            </a:r>
            <a:endParaRPr lang="en-GB" b="1">
              <a:solidFill>
                <a:schemeClr val="bg1"/>
              </a:solidFill>
              <a:latin typeface="Poppins Semi bold"/>
            </a:endParaRPr>
          </a:p>
        </p:txBody>
      </p:sp>
      <p:pic>
        <p:nvPicPr>
          <p:cNvPr id="29" name="Graphic 28">
            <a:extLst>
              <a:ext uri="{FF2B5EF4-FFF2-40B4-BE49-F238E27FC236}">
                <a16:creationId xmlns:a16="http://schemas.microsoft.com/office/drawing/2014/main" id="{B87897A9-9D82-269D-2DCE-B04715DE9A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1485" y="276808"/>
            <a:ext cx="447675" cy="762000"/>
          </a:xfrm>
          <a:prstGeom prst="rect">
            <a:avLst/>
          </a:prstGeom>
        </p:spPr>
      </p:pic>
      <p:sp>
        <p:nvSpPr>
          <p:cNvPr id="2" name="Rounded Rectangle 8">
            <a:extLst>
              <a:ext uri="{FF2B5EF4-FFF2-40B4-BE49-F238E27FC236}">
                <a16:creationId xmlns:a16="http://schemas.microsoft.com/office/drawing/2014/main" id="{13565FBE-5C43-F06B-BF45-6535ADBF3480}"/>
              </a:ext>
            </a:extLst>
          </p:cNvPr>
          <p:cNvSpPr/>
          <p:nvPr/>
        </p:nvSpPr>
        <p:spPr>
          <a:xfrm>
            <a:off x="751826" y="1740487"/>
            <a:ext cx="1917262" cy="1456062"/>
          </a:xfrm>
          <a:prstGeom prst="roundRect">
            <a:avLst>
              <a:gd name="adj" fmla="val 726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GB" sz="1400" b="1">
                <a:solidFill>
                  <a:srgbClr val="FFFFFF"/>
                </a:solidFill>
                <a:latin typeface="Poppins Light" pitchFamily="2" charset="77"/>
                <a:cs typeface="Poppins Light" pitchFamily="2" charset="77"/>
              </a:rPr>
              <a:t>complex inconsistent </a:t>
            </a:r>
          </a:p>
          <a:p>
            <a:pPr algn="ctr" eaLnBrk="1" fontAlgn="auto" hangingPunct="1">
              <a:spcBef>
                <a:spcPts val="0"/>
              </a:spcBef>
              <a:spcAft>
                <a:spcPts val="0"/>
              </a:spcAft>
              <a:defRPr/>
            </a:pPr>
            <a:r>
              <a:rPr lang="en-GB" sz="1400" b="1">
                <a:solidFill>
                  <a:srgbClr val="FFFFFF"/>
                </a:solidFill>
                <a:latin typeface="Poppins Light" pitchFamily="2" charset="77"/>
                <a:cs typeface="Poppins Light" pitchFamily="2" charset="77"/>
              </a:rPr>
              <a:t>unclear</a:t>
            </a:r>
            <a:endParaRPr lang="en-GB" altLang="en-US" sz="1400" b="1">
              <a:solidFill>
                <a:schemeClr val="bg1"/>
              </a:solidFill>
              <a:latin typeface="Poppins Light" panose="00000400000000000000" pitchFamily="2" charset="0"/>
              <a:cs typeface="Poppins Light" panose="00000400000000000000" pitchFamily="2" charset="0"/>
            </a:endParaRPr>
          </a:p>
        </p:txBody>
      </p:sp>
      <p:sp>
        <p:nvSpPr>
          <p:cNvPr id="5" name="Rounded Rectangle 7">
            <a:extLst>
              <a:ext uri="{FF2B5EF4-FFF2-40B4-BE49-F238E27FC236}">
                <a16:creationId xmlns:a16="http://schemas.microsoft.com/office/drawing/2014/main" id="{45FE6693-5D9C-3DC2-2A33-2EA623F60B4E}"/>
              </a:ext>
            </a:extLst>
          </p:cNvPr>
          <p:cNvSpPr/>
          <p:nvPr/>
        </p:nvSpPr>
        <p:spPr>
          <a:xfrm>
            <a:off x="751826" y="3439627"/>
            <a:ext cx="1917262" cy="648000"/>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standardised</a:t>
            </a:r>
            <a:endParaRPr lang="en-GB" sz="1400" b="1">
              <a:solidFill>
                <a:schemeClr val="bg1"/>
              </a:solidFill>
              <a:latin typeface="Poppins Light" pitchFamily="2" charset="77"/>
              <a:cs typeface="Poppins Light" pitchFamily="2" charset="77"/>
            </a:endParaRPr>
          </a:p>
        </p:txBody>
      </p:sp>
      <p:sp>
        <p:nvSpPr>
          <p:cNvPr id="28" name="Rounded Rectangle 10">
            <a:extLst>
              <a:ext uri="{FF2B5EF4-FFF2-40B4-BE49-F238E27FC236}">
                <a16:creationId xmlns:a16="http://schemas.microsoft.com/office/drawing/2014/main" id="{67B2B5A5-1E2D-D196-CDEE-F8996D9A106C}"/>
              </a:ext>
            </a:extLst>
          </p:cNvPr>
          <p:cNvSpPr/>
          <p:nvPr/>
        </p:nvSpPr>
        <p:spPr>
          <a:xfrm>
            <a:off x="751826" y="4260445"/>
            <a:ext cx="1917262" cy="648000"/>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latin typeface="Poppins Light" pitchFamily="2" charset="77"/>
                <a:cs typeface="Poppins Light" pitchFamily="2" charset="77"/>
              </a:rPr>
              <a:t>simplified </a:t>
            </a:r>
          </a:p>
          <a:p>
            <a:pPr algn="ctr" eaLnBrk="1" fontAlgn="auto" hangingPunct="1">
              <a:spcBef>
                <a:spcPts val="0"/>
              </a:spcBef>
              <a:spcAft>
                <a:spcPts val="0"/>
              </a:spcAft>
              <a:defRPr/>
            </a:pPr>
            <a:r>
              <a:rPr lang="en-US" sz="1100" b="1">
                <a:latin typeface="Poppins Light" pitchFamily="2" charset="77"/>
                <a:cs typeface="Poppins Light" pitchFamily="2" charset="77"/>
              </a:rPr>
              <a:t>(end-to-end)</a:t>
            </a:r>
            <a:endParaRPr lang="en-GB" sz="1100" b="1">
              <a:latin typeface="Poppins Light" pitchFamily="2" charset="77"/>
              <a:cs typeface="Poppins Light" pitchFamily="2" charset="77"/>
            </a:endParaRPr>
          </a:p>
        </p:txBody>
      </p:sp>
      <p:sp>
        <p:nvSpPr>
          <p:cNvPr id="30" name="Rounded Rectangle 12">
            <a:extLst>
              <a:ext uri="{FF2B5EF4-FFF2-40B4-BE49-F238E27FC236}">
                <a16:creationId xmlns:a16="http://schemas.microsoft.com/office/drawing/2014/main" id="{F1592072-D99B-1674-3471-28C259CF6D32}"/>
              </a:ext>
            </a:extLst>
          </p:cNvPr>
          <p:cNvSpPr/>
          <p:nvPr/>
        </p:nvSpPr>
        <p:spPr>
          <a:xfrm>
            <a:off x="751826" y="5081263"/>
            <a:ext cx="1917262" cy="648000"/>
          </a:xfrm>
          <a:prstGeom prst="roundRect">
            <a:avLst>
              <a:gd name="adj" fmla="val 10251"/>
            </a:avLst>
          </a:prstGeom>
          <a:no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transparent</a:t>
            </a:r>
          </a:p>
          <a:p>
            <a:pPr algn="ctr" eaLnBrk="1" fontAlgn="auto" hangingPunct="1">
              <a:spcBef>
                <a:spcPts val="0"/>
              </a:spcBef>
              <a:spcAft>
                <a:spcPts val="0"/>
              </a:spcAft>
              <a:defRPr/>
            </a:pPr>
            <a:r>
              <a:rPr lang="en-GB" sz="1100" b="1">
                <a:solidFill>
                  <a:schemeClr val="bg1"/>
                </a:solidFill>
                <a:latin typeface="Poppins Light" pitchFamily="2" charset="77"/>
                <a:cs typeface="Poppins Light" pitchFamily="2" charset="77"/>
              </a:rPr>
              <a:t>(for insight)</a:t>
            </a:r>
          </a:p>
        </p:txBody>
      </p:sp>
      <p:sp>
        <p:nvSpPr>
          <p:cNvPr id="35" name="Rectangle: Rounded Corners 34">
            <a:extLst>
              <a:ext uri="{FF2B5EF4-FFF2-40B4-BE49-F238E27FC236}">
                <a16:creationId xmlns:a16="http://schemas.microsoft.com/office/drawing/2014/main" id="{2358DA04-0037-121F-5CCB-FB7FFF7D1B67}"/>
              </a:ext>
            </a:extLst>
          </p:cNvPr>
          <p:cNvSpPr/>
          <p:nvPr/>
        </p:nvSpPr>
        <p:spPr>
          <a:xfrm>
            <a:off x="3142055" y="1740488"/>
            <a:ext cx="6449856" cy="1456062"/>
          </a:xfrm>
          <a:prstGeom prst="roundRect">
            <a:avLst>
              <a:gd name="adj" fmla="val 53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ts val="1240"/>
              </a:lnSpc>
            </a:pPr>
            <a:r>
              <a:rPr lang="en-GB" sz="1200">
                <a:solidFill>
                  <a:schemeClr val="accent2"/>
                </a:solidFill>
                <a:latin typeface="Poppins Light" pitchFamily="2" charset="77"/>
                <a:cs typeface="Poppins Light" pitchFamily="2" charset="77"/>
              </a:rPr>
              <a:t>Many different processes are </a:t>
            </a:r>
            <a:r>
              <a:rPr lang="en-GB" sz="1200" b="1">
                <a:solidFill>
                  <a:schemeClr val="accent2"/>
                </a:solidFill>
                <a:latin typeface="Poppins Light" pitchFamily="2" charset="77"/>
                <a:cs typeface="Poppins Light" pitchFamily="2" charset="77"/>
              </a:rPr>
              <a:t>followed across functions, property types and locations, with limited performance metrics or tracking</a:t>
            </a:r>
          </a:p>
          <a:p>
            <a:pPr>
              <a:lnSpc>
                <a:spcPts val="1240"/>
              </a:lnSpc>
            </a:pPr>
            <a:endParaRPr lang="en-GB" sz="1200" b="1">
              <a:solidFill>
                <a:schemeClr val="accent2"/>
              </a:solidFill>
              <a:latin typeface="Poppins Light" pitchFamily="2" charset="77"/>
              <a:cs typeface="Poppins Light" pitchFamily="2" charset="77"/>
            </a:endParaRPr>
          </a:p>
          <a:p>
            <a:pPr>
              <a:lnSpc>
                <a:spcPts val="1240"/>
              </a:lnSpc>
            </a:pPr>
            <a:r>
              <a:rPr lang="en-GB" sz="1200" b="1">
                <a:solidFill>
                  <a:schemeClr val="bg1"/>
                </a:solidFill>
                <a:latin typeface="Poppins Light" pitchFamily="2" charset="77"/>
                <a:cs typeface="Poppins Light" pitchFamily="2" charset="77"/>
              </a:rPr>
              <a:t>Significant manual intervention required with multiple documents and work-arounds</a:t>
            </a:r>
          </a:p>
          <a:p>
            <a:pPr>
              <a:lnSpc>
                <a:spcPts val="1240"/>
              </a:lnSpc>
            </a:pPr>
            <a:endParaRPr lang="en-GB" sz="1200" b="1">
              <a:solidFill>
                <a:schemeClr val="bg1"/>
              </a:solidFill>
              <a:latin typeface="Poppins Light" pitchFamily="2" charset="77"/>
              <a:cs typeface="Poppins Light" pitchFamily="2" charset="77"/>
            </a:endParaRPr>
          </a:p>
          <a:p>
            <a:pPr>
              <a:lnSpc>
                <a:spcPts val="1240"/>
              </a:lnSpc>
            </a:pPr>
            <a:r>
              <a:rPr lang="en-GB" sz="1200" b="1">
                <a:solidFill>
                  <a:schemeClr val="bg1"/>
                </a:solidFill>
                <a:latin typeface="Poppins Light" pitchFamily="2" charset="77"/>
                <a:cs typeface="Poppins Light" pitchFamily="2" charset="77"/>
              </a:rPr>
              <a:t>This </a:t>
            </a:r>
            <a:r>
              <a:rPr lang="en-GB" sz="1200">
                <a:solidFill>
                  <a:schemeClr val="bg1"/>
                </a:solidFill>
                <a:latin typeface="Poppins Light" pitchFamily="2" charset="77"/>
                <a:cs typeface="Poppins Light" pitchFamily="2" charset="77"/>
              </a:rPr>
              <a:t>makes the task of reducing voids very challenging as we have no way of measuring current performance or tracking improvements</a:t>
            </a:r>
          </a:p>
        </p:txBody>
      </p:sp>
      <p:sp>
        <p:nvSpPr>
          <p:cNvPr id="36" name="Rectangle: Rounded Corners 35">
            <a:extLst>
              <a:ext uri="{FF2B5EF4-FFF2-40B4-BE49-F238E27FC236}">
                <a16:creationId xmlns:a16="http://schemas.microsoft.com/office/drawing/2014/main" id="{11929019-3A2A-A0A5-F2DB-5F7E5D285A16}"/>
              </a:ext>
            </a:extLst>
          </p:cNvPr>
          <p:cNvSpPr/>
          <p:nvPr/>
        </p:nvSpPr>
        <p:spPr>
          <a:xfrm>
            <a:off x="3142055" y="3439627"/>
            <a:ext cx="6449856" cy="2323278"/>
          </a:xfrm>
          <a:prstGeom prst="roundRect">
            <a:avLst>
              <a:gd name="adj" fmla="val 406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72000" eaLnBrk="1" fontAlgn="auto" hangingPunct="1">
              <a:lnSpc>
                <a:spcPts val="1240"/>
              </a:lnSpc>
              <a:spcBef>
                <a:spcPts val="0"/>
              </a:spcBef>
              <a:spcAft>
                <a:spcPts val="0"/>
              </a:spcAft>
              <a:buFont typeface="Arial" panose="020B0604020202020204" pitchFamily="34" charset="0"/>
              <a:buNone/>
              <a:defRPr/>
            </a:pPr>
            <a:r>
              <a:rPr lang="en-GB" sz="1200">
                <a:solidFill>
                  <a:schemeClr val="bg1"/>
                </a:solidFill>
                <a:latin typeface="Poppins Light" panose="00000400000000000000" pitchFamily="2" charset="0"/>
                <a:cs typeface="Poppins Light" panose="00000400000000000000" pitchFamily="2" charset="0"/>
              </a:rPr>
              <a:t>In order to optimise Voids, we recommend a collaborative redesign of the process which focuses on the below 3 design principles:</a:t>
            </a:r>
          </a:p>
          <a:p>
            <a:pPr marL="72000" eaLnBrk="1" fontAlgn="auto" hangingPunct="1">
              <a:lnSpc>
                <a:spcPts val="1240"/>
              </a:lnSpc>
              <a:spcBef>
                <a:spcPts val="0"/>
              </a:spcBef>
              <a:spcAft>
                <a:spcPts val="0"/>
              </a:spcAft>
              <a:buFont typeface="Arial" panose="020B0604020202020204" pitchFamily="34" charset="0"/>
              <a:buNone/>
              <a:defRPr/>
            </a:pPr>
            <a:endParaRPr lang="en-GB" sz="1200">
              <a:solidFill>
                <a:schemeClr val="bg1"/>
              </a:solidFill>
              <a:latin typeface="Poppins Light" panose="00000400000000000000" pitchFamily="2" charset="0"/>
              <a:cs typeface="Poppins Light" panose="00000400000000000000" pitchFamily="2" charset="0"/>
            </a:endParaRPr>
          </a:p>
          <a:p>
            <a:pPr marL="72000" eaLnBrk="1" fontAlgn="auto" hangingPunct="1">
              <a:lnSpc>
                <a:spcPts val="1240"/>
              </a:lnSpc>
              <a:spcBef>
                <a:spcPts val="0"/>
              </a:spcBef>
              <a:spcAft>
                <a:spcPts val="0"/>
              </a:spcAft>
              <a:buFont typeface="Arial" panose="020B0604020202020204" pitchFamily="34" charset="0"/>
              <a:buNone/>
              <a:defRPr/>
            </a:pPr>
            <a:r>
              <a:rPr lang="en-GB" sz="1200">
                <a:solidFill>
                  <a:schemeClr val="bg1"/>
                </a:solidFill>
                <a:latin typeface="Poppins Light" panose="00000400000000000000" pitchFamily="2" charset="0"/>
                <a:cs typeface="Poppins Light" panose="00000400000000000000" pitchFamily="2" charset="0"/>
              </a:rPr>
              <a:t>1. standardisation of how the process is completed, regardless of the property type or business area</a:t>
            </a:r>
            <a:endParaRPr lang="en-US" sz="1200">
              <a:solidFill>
                <a:schemeClr val="bg1"/>
              </a:solidFill>
              <a:latin typeface="Poppins Light" panose="00000400000000000000" pitchFamily="2" charset="0"/>
              <a:cs typeface="Poppins Light" panose="00000400000000000000" pitchFamily="2" charset="0"/>
            </a:endParaRPr>
          </a:p>
          <a:p>
            <a:pPr marL="72000" eaLnBrk="1" fontAlgn="auto" hangingPunct="1">
              <a:lnSpc>
                <a:spcPts val="1240"/>
              </a:lnSpc>
              <a:spcBef>
                <a:spcPts val="0"/>
              </a:spcBef>
              <a:spcAft>
                <a:spcPts val="0"/>
              </a:spcAft>
              <a:buFont typeface="Arial" panose="020B0604020202020204" pitchFamily="34" charset="0"/>
              <a:buNone/>
              <a:defRPr/>
            </a:pPr>
            <a:endParaRPr lang="en-US" sz="1200">
              <a:solidFill>
                <a:schemeClr val="bg1"/>
              </a:solidFill>
              <a:latin typeface="Poppins Light" panose="00000400000000000000" pitchFamily="2" charset="0"/>
              <a:cs typeface="Poppins Light" panose="00000400000000000000" pitchFamily="2" charset="0"/>
            </a:endParaRPr>
          </a:p>
          <a:p>
            <a:pPr marL="72000" eaLnBrk="1" fontAlgn="auto" hangingPunct="1">
              <a:lnSpc>
                <a:spcPts val="1240"/>
              </a:lnSpc>
              <a:spcBef>
                <a:spcPts val="0"/>
              </a:spcBef>
              <a:spcAft>
                <a:spcPts val="0"/>
              </a:spcAft>
              <a:defRPr/>
            </a:pPr>
            <a:r>
              <a:rPr lang="en-US" sz="1200">
                <a:solidFill>
                  <a:schemeClr val="bg1"/>
                </a:solidFill>
                <a:latin typeface="Poppins Light" panose="00000400000000000000" pitchFamily="2" charset="0"/>
                <a:cs typeface="Poppins Light" panose="00000400000000000000" pitchFamily="2" charset="0"/>
              </a:rPr>
              <a:t>2. </a:t>
            </a:r>
            <a:r>
              <a:rPr lang="en-GB" sz="1200">
                <a:solidFill>
                  <a:schemeClr val="bg1"/>
                </a:solidFill>
                <a:latin typeface="Poppins Light" pitchFamily="2" charset="77"/>
                <a:cs typeface="Poppins Light" pitchFamily="2" charset="77"/>
              </a:rPr>
              <a:t>structuring inputs and creating rules-based logic that can be automated</a:t>
            </a:r>
            <a:endParaRPr lang="en-US" sz="1200">
              <a:solidFill>
                <a:schemeClr val="bg1"/>
              </a:solidFill>
              <a:latin typeface="Poppins Light" panose="00000400000000000000" pitchFamily="2" charset="0"/>
              <a:cs typeface="Poppins Light" panose="00000400000000000000" pitchFamily="2" charset="0"/>
            </a:endParaRPr>
          </a:p>
          <a:p>
            <a:pPr marL="72000" eaLnBrk="1" fontAlgn="auto" hangingPunct="1">
              <a:lnSpc>
                <a:spcPts val="1240"/>
              </a:lnSpc>
              <a:spcBef>
                <a:spcPts val="0"/>
              </a:spcBef>
              <a:spcAft>
                <a:spcPts val="0"/>
              </a:spcAft>
              <a:buFont typeface="Arial" panose="020B0604020202020204" pitchFamily="34" charset="0"/>
              <a:buNone/>
              <a:defRPr/>
            </a:pPr>
            <a:endParaRPr lang="en-US" sz="1200">
              <a:solidFill>
                <a:schemeClr val="bg1"/>
              </a:solidFill>
              <a:latin typeface="Poppins Light" panose="00000400000000000000" pitchFamily="2" charset="0"/>
              <a:cs typeface="Poppins Light" panose="00000400000000000000" pitchFamily="2" charset="0"/>
            </a:endParaRPr>
          </a:p>
          <a:p>
            <a:pPr marL="72000" eaLnBrk="1" fontAlgn="auto" hangingPunct="1">
              <a:lnSpc>
                <a:spcPts val="1240"/>
              </a:lnSpc>
              <a:spcBef>
                <a:spcPts val="0"/>
              </a:spcBef>
              <a:spcAft>
                <a:spcPts val="0"/>
              </a:spcAft>
              <a:buFont typeface="Arial" panose="020B0604020202020204" pitchFamily="34" charset="0"/>
              <a:buNone/>
              <a:defRPr/>
            </a:pPr>
            <a:r>
              <a:rPr lang="en-US" sz="1200">
                <a:solidFill>
                  <a:schemeClr val="bg1"/>
                </a:solidFill>
                <a:latin typeface="Poppins Light" panose="00000400000000000000" pitchFamily="2" charset="0"/>
                <a:cs typeface="Poppins Light" panose="00000400000000000000" pitchFamily="2" charset="0"/>
              </a:rPr>
              <a:t>3. </a:t>
            </a:r>
            <a:r>
              <a:rPr lang="en-GB" sz="1200">
                <a:solidFill>
                  <a:schemeClr val="bg1"/>
                </a:solidFill>
                <a:latin typeface="Poppins Light" pitchFamily="2" charset="77"/>
                <a:cs typeface="Poppins Light" pitchFamily="2" charset="77"/>
              </a:rPr>
              <a:t>ensuring the process information is accessible, accurate and visible end to end, across the business</a:t>
            </a:r>
          </a:p>
          <a:p>
            <a:pPr marL="72000" eaLnBrk="1" fontAlgn="auto" hangingPunct="1">
              <a:lnSpc>
                <a:spcPts val="1240"/>
              </a:lnSpc>
              <a:spcBef>
                <a:spcPts val="0"/>
              </a:spcBef>
              <a:spcAft>
                <a:spcPts val="0"/>
              </a:spcAft>
              <a:buFont typeface="Arial" panose="020B0604020202020204" pitchFamily="34" charset="0"/>
              <a:buNone/>
              <a:defRPr/>
            </a:pPr>
            <a:endParaRPr lang="en-GB" sz="1200">
              <a:solidFill>
                <a:schemeClr val="bg1"/>
              </a:solidFill>
              <a:latin typeface="Poppins Light" pitchFamily="2" charset="77"/>
              <a:cs typeface="Poppins Light" pitchFamily="2" charset="77"/>
            </a:endParaRPr>
          </a:p>
          <a:p>
            <a:pPr marL="72000" eaLnBrk="1" fontAlgn="auto" hangingPunct="1">
              <a:lnSpc>
                <a:spcPts val="1240"/>
              </a:lnSpc>
              <a:spcBef>
                <a:spcPts val="0"/>
              </a:spcBef>
              <a:spcAft>
                <a:spcPts val="0"/>
              </a:spcAft>
              <a:buFont typeface="Arial" panose="020B0604020202020204" pitchFamily="34" charset="0"/>
              <a:buNone/>
              <a:defRPr/>
            </a:pPr>
            <a:r>
              <a:rPr lang="en-GB" sz="1200">
                <a:solidFill>
                  <a:schemeClr val="bg1"/>
                </a:solidFill>
                <a:latin typeface="Poppins Light" pitchFamily="2" charset="77"/>
                <a:cs typeface="Poppins Light" pitchFamily="2" charset="77"/>
              </a:rPr>
              <a:t>There is potential to reduce the manual steps taken in the process by ~50% and manual documents created/handled by ~80% at ~2-3 minutes per document</a:t>
            </a:r>
            <a:endParaRPr lang="en-US" sz="1200">
              <a:solidFill>
                <a:schemeClr val="bg1"/>
              </a:solidFill>
              <a:latin typeface="Poppins Light" panose="00000400000000000000" pitchFamily="2" charset="0"/>
              <a:cs typeface="Poppins Light" panose="00000400000000000000" pitchFamily="2" charset="0"/>
            </a:endParaRPr>
          </a:p>
        </p:txBody>
      </p:sp>
      <p:sp>
        <p:nvSpPr>
          <p:cNvPr id="37" name="Rounded Rectangle 12">
            <a:extLst>
              <a:ext uri="{FF2B5EF4-FFF2-40B4-BE49-F238E27FC236}">
                <a16:creationId xmlns:a16="http://schemas.microsoft.com/office/drawing/2014/main" id="{8C517831-DB0C-8D2D-2399-2F11C381379C}"/>
              </a:ext>
            </a:extLst>
          </p:cNvPr>
          <p:cNvSpPr/>
          <p:nvPr/>
        </p:nvSpPr>
        <p:spPr>
          <a:xfrm>
            <a:off x="833762" y="5917404"/>
            <a:ext cx="1708219" cy="639001"/>
          </a:xfrm>
          <a:prstGeom prst="roundRect">
            <a:avLst>
              <a:gd name="adj" fmla="val 10251"/>
            </a:avLst>
          </a:prstGeom>
          <a:solidFill>
            <a:schemeClr val="accent4">
              <a:lumMod val="75000"/>
            </a:schemeClr>
          </a:solidFill>
          <a:ln>
            <a:solidFill>
              <a:srgbClr val="171659"/>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400" b="1">
                <a:solidFill>
                  <a:schemeClr val="bg1"/>
                </a:solidFill>
                <a:latin typeface="Poppins Light" pitchFamily="2" charset="77"/>
                <a:cs typeface="Poppins Light" pitchFamily="2" charset="77"/>
              </a:rPr>
              <a:t>next steps</a:t>
            </a:r>
            <a:endParaRPr lang="en-GB" sz="1400" b="1">
              <a:solidFill>
                <a:schemeClr val="bg1"/>
              </a:solidFill>
              <a:latin typeface="Poppins Light" pitchFamily="2" charset="77"/>
              <a:cs typeface="Poppins Light" pitchFamily="2" charset="77"/>
            </a:endParaRPr>
          </a:p>
        </p:txBody>
      </p:sp>
      <p:sp>
        <p:nvSpPr>
          <p:cNvPr id="45" name="Right Brace 44">
            <a:extLst>
              <a:ext uri="{FF2B5EF4-FFF2-40B4-BE49-F238E27FC236}">
                <a16:creationId xmlns:a16="http://schemas.microsoft.com/office/drawing/2014/main" id="{F824C7FC-D704-403F-11C1-942564613992}"/>
              </a:ext>
            </a:extLst>
          </p:cNvPr>
          <p:cNvSpPr/>
          <p:nvPr/>
        </p:nvSpPr>
        <p:spPr>
          <a:xfrm>
            <a:off x="2783157" y="3439627"/>
            <a:ext cx="279400" cy="2265618"/>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fontAlgn="auto" hangingPunct="1">
              <a:spcBef>
                <a:spcPts val="0"/>
              </a:spcBef>
              <a:spcAft>
                <a:spcPts val="0"/>
              </a:spcAft>
              <a:defRPr/>
            </a:pPr>
            <a:endParaRPr lang="en-GB" sz="1600" b="1"/>
          </a:p>
        </p:txBody>
      </p:sp>
      <p:graphicFrame>
        <p:nvGraphicFramePr>
          <p:cNvPr id="48" name="Chart 47">
            <a:extLst>
              <a:ext uri="{FF2B5EF4-FFF2-40B4-BE49-F238E27FC236}">
                <a16:creationId xmlns:a16="http://schemas.microsoft.com/office/drawing/2014/main" id="{2BAD8E26-A330-C84B-DDDD-288A44FCCC3B}"/>
              </a:ext>
            </a:extLst>
          </p:cNvPr>
          <p:cNvGraphicFramePr/>
          <p:nvPr>
            <p:extLst>
              <p:ext uri="{D42A27DB-BD31-4B8C-83A1-F6EECF244321}">
                <p14:modId xmlns:p14="http://schemas.microsoft.com/office/powerpoint/2010/main" val="1785360338"/>
              </p:ext>
            </p:extLst>
          </p:nvPr>
        </p:nvGraphicFramePr>
        <p:xfrm>
          <a:off x="9408843" y="3196550"/>
          <a:ext cx="2252897" cy="137928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9" name="Chart 48">
            <a:extLst>
              <a:ext uri="{FF2B5EF4-FFF2-40B4-BE49-F238E27FC236}">
                <a16:creationId xmlns:a16="http://schemas.microsoft.com/office/drawing/2014/main" id="{EE71C461-EA82-7590-E8AF-60E4B59D4ECC}"/>
              </a:ext>
            </a:extLst>
          </p:cNvPr>
          <p:cNvGraphicFramePr/>
          <p:nvPr>
            <p:extLst>
              <p:ext uri="{D42A27DB-BD31-4B8C-83A1-F6EECF244321}">
                <p14:modId xmlns:p14="http://schemas.microsoft.com/office/powerpoint/2010/main" val="1431188658"/>
              </p:ext>
            </p:extLst>
          </p:nvPr>
        </p:nvGraphicFramePr>
        <p:xfrm>
          <a:off x="9811108" y="4565991"/>
          <a:ext cx="1434747" cy="1379289"/>
        </p:xfrm>
        <a:graphic>
          <a:graphicData uri="http://schemas.openxmlformats.org/drawingml/2006/chart">
            <c:chart xmlns:c="http://schemas.openxmlformats.org/drawingml/2006/chart" xmlns:r="http://schemas.openxmlformats.org/officeDocument/2006/relationships" r:id="rId10"/>
          </a:graphicData>
        </a:graphic>
      </p:graphicFrame>
      <p:sp>
        <p:nvSpPr>
          <p:cNvPr id="53" name="TextBox 52">
            <a:extLst>
              <a:ext uri="{FF2B5EF4-FFF2-40B4-BE49-F238E27FC236}">
                <a16:creationId xmlns:a16="http://schemas.microsoft.com/office/drawing/2014/main" id="{743C16E2-F46F-6330-AD92-D473C8845479}"/>
              </a:ext>
            </a:extLst>
          </p:cNvPr>
          <p:cNvSpPr txBox="1"/>
          <p:nvPr/>
        </p:nvSpPr>
        <p:spPr>
          <a:xfrm>
            <a:off x="10235516" y="3532251"/>
            <a:ext cx="599549" cy="707886"/>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50%</a:t>
            </a:r>
          </a:p>
          <a:p>
            <a:pPr algn="ctr"/>
            <a:r>
              <a:rPr lang="en-US" sz="800">
                <a:solidFill>
                  <a:schemeClr val="bg1"/>
                </a:solidFill>
                <a:latin typeface="Poppins Light" panose="00000400000000000000" pitchFamily="2" charset="0"/>
                <a:cs typeface="Poppins Light" panose="00000400000000000000" pitchFamily="2" charset="0"/>
              </a:rPr>
              <a:t>less manual</a:t>
            </a:r>
          </a:p>
          <a:p>
            <a:pPr algn="ctr"/>
            <a:r>
              <a:rPr lang="en-US" sz="800">
                <a:solidFill>
                  <a:schemeClr val="bg1"/>
                </a:solidFill>
                <a:latin typeface="Poppins Light" panose="00000400000000000000" pitchFamily="2" charset="0"/>
                <a:cs typeface="Poppins Light" panose="00000400000000000000" pitchFamily="2" charset="0"/>
              </a:rPr>
              <a:t>steps </a:t>
            </a:r>
          </a:p>
          <a:p>
            <a:pPr algn="ctr"/>
            <a:r>
              <a:rPr lang="en-US" sz="800">
                <a:solidFill>
                  <a:schemeClr val="bg1"/>
                </a:solidFill>
                <a:latin typeface="Poppins Light" panose="00000400000000000000" pitchFamily="2" charset="0"/>
                <a:cs typeface="Poppins Light" panose="00000400000000000000" pitchFamily="2" charset="0"/>
              </a:rPr>
              <a:t>taken</a:t>
            </a:r>
            <a:endParaRPr lang="en-GB" sz="800">
              <a:solidFill>
                <a:schemeClr val="bg1"/>
              </a:solidFill>
              <a:latin typeface="Poppins Light" panose="00000400000000000000" pitchFamily="2" charset="0"/>
              <a:cs typeface="Poppins Light" panose="00000400000000000000" pitchFamily="2" charset="0"/>
            </a:endParaRPr>
          </a:p>
        </p:txBody>
      </p:sp>
      <p:sp>
        <p:nvSpPr>
          <p:cNvPr id="54" name="TextBox 53">
            <a:extLst>
              <a:ext uri="{FF2B5EF4-FFF2-40B4-BE49-F238E27FC236}">
                <a16:creationId xmlns:a16="http://schemas.microsoft.com/office/drawing/2014/main" id="{6EEC3975-37EF-E1EB-85EA-865B6A2A51A3}"/>
              </a:ext>
            </a:extLst>
          </p:cNvPr>
          <p:cNvSpPr txBox="1"/>
          <p:nvPr/>
        </p:nvSpPr>
        <p:spPr>
          <a:xfrm>
            <a:off x="10065092" y="4943149"/>
            <a:ext cx="926778" cy="584775"/>
          </a:xfrm>
          <a:prstGeom prst="rect">
            <a:avLst/>
          </a:prstGeom>
          <a:noFill/>
        </p:spPr>
        <p:txBody>
          <a:bodyPr wrap="square" rtlCol="0">
            <a:spAutoFit/>
          </a:bodyPr>
          <a:lstStyle/>
          <a:p>
            <a:pPr algn="ctr"/>
            <a:r>
              <a:rPr lang="en-US" sz="800">
                <a:solidFill>
                  <a:schemeClr val="bg1"/>
                </a:solidFill>
                <a:latin typeface="Poppins Light" panose="00000400000000000000" pitchFamily="2" charset="0"/>
                <a:cs typeface="Poppins Light" panose="00000400000000000000" pitchFamily="2" charset="0"/>
              </a:rPr>
              <a:t>80%</a:t>
            </a:r>
          </a:p>
          <a:p>
            <a:pPr algn="ctr"/>
            <a:r>
              <a:rPr lang="en-US" sz="800">
                <a:solidFill>
                  <a:schemeClr val="bg1"/>
                </a:solidFill>
                <a:latin typeface="Poppins Light" panose="00000400000000000000" pitchFamily="2" charset="0"/>
                <a:cs typeface="Poppins Light" panose="00000400000000000000" pitchFamily="2" charset="0"/>
              </a:rPr>
              <a:t>less</a:t>
            </a:r>
          </a:p>
          <a:p>
            <a:pPr algn="ctr"/>
            <a:r>
              <a:rPr lang="en-US" sz="800">
                <a:solidFill>
                  <a:schemeClr val="bg1"/>
                </a:solidFill>
                <a:latin typeface="Poppins Light" panose="00000400000000000000" pitchFamily="2" charset="0"/>
                <a:cs typeface="Poppins Light" panose="00000400000000000000" pitchFamily="2" charset="0"/>
              </a:rPr>
              <a:t>documents handled</a:t>
            </a:r>
            <a:endParaRPr lang="en-GB" sz="8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EB0F94A1-A321-13D7-6636-9BAF11CC97C7}"/>
              </a:ext>
            </a:extLst>
          </p:cNvPr>
          <p:cNvSpPr txBox="1"/>
          <p:nvPr/>
        </p:nvSpPr>
        <p:spPr>
          <a:xfrm>
            <a:off x="484648" y="1486145"/>
            <a:ext cx="1410964" cy="276999"/>
          </a:xfrm>
          <a:prstGeom prst="rect">
            <a:avLst/>
          </a:prstGeom>
          <a:noFill/>
        </p:spPr>
        <p:txBody>
          <a:bodyPr wrap="none" rtlCol="0">
            <a:spAutoFit/>
          </a:bodyPr>
          <a:lstStyle/>
          <a:p>
            <a:r>
              <a:rPr lang="en-GB" sz="1200">
                <a:solidFill>
                  <a:schemeClr val="bg1"/>
                </a:solidFill>
                <a:latin typeface="Poppins Light" pitchFamily="2" charset="77"/>
                <a:cs typeface="Poppins Light" pitchFamily="2" charset="77"/>
              </a:rPr>
              <a:t>Current process</a:t>
            </a:r>
          </a:p>
        </p:txBody>
      </p:sp>
      <p:sp>
        <p:nvSpPr>
          <p:cNvPr id="6" name="TextBox 5">
            <a:extLst>
              <a:ext uri="{FF2B5EF4-FFF2-40B4-BE49-F238E27FC236}">
                <a16:creationId xmlns:a16="http://schemas.microsoft.com/office/drawing/2014/main" id="{FACED477-F1D2-53DD-81D3-2CF31CBF9813}"/>
              </a:ext>
            </a:extLst>
          </p:cNvPr>
          <p:cNvSpPr txBox="1"/>
          <p:nvPr/>
        </p:nvSpPr>
        <p:spPr>
          <a:xfrm>
            <a:off x="484648" y="3183742"/>
            <a:ext cx="1353256" cy="276999"/>
          </a:xfrm>
          <a:prstGeom prst="rect">
            <a:avLst/>
          </a:prstGeom>
          <a:noFill/>
        </p:spPr>
        <p:txBody>
          <a:bodyPr wrap="none" rtlCol="0">
            <a:spAutoFit/>
          </a:bodyPr>
          <a:lstStyle/>
          <a:p>
            <a:r>
              <a:rPr lang="en-GB" sz="1200">
                <a:solidFill>
                  <a:schemeClr val="bg1"/>
                </a:solidFill>
                <a:latin typeface="Poppins Light" pitchFamily="2" charset="77"/>
                <a:cs typeface="Poppins Light" pitchFamily="2" charset="77"/>
              </a:rPr>
              <a:t>Future process</a:t>
            </a:r>
          </a:p>
        </p:txBody>
      </p:sp>
      <p:sp>
        <p:nvSpPr>
          <p:cNvPr id="7" name="TextBox 6">
            <a:extLst>
              <a:ext uri="{FF2B5EF4-FFF2-40B4-BE49-F238E27FC236}">
                <a16:creationId xmlns:a16="http://schemas.microsoft.com/office/drawing/2014/main" id="{9BD94839-6CAD-F3C5-7A2B-5B20BF1874D5}"/>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4</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109152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Discovery Methodology</a:t>
            </a:r>
            <a:endParaRPr lang="en-GB"/>
          </a:p>
        </p:txBody>
      </p:sp>
      <p:sp>
        <p:nvSpPr>
          <p:cNvPr id="21" name="TextBox 20">
            <a:extLst>
              <a:ext uri="{FF2B5EF4-FFF2-40B4-BE49-F238E27FC236}">
                <a16:creationId xmlns:a16="http://schemas.microsoft.com/office/drawing/2014/main" id="{33E979C2-4F93-6229-B45F-4666432D887B}"/>
              </a:ext>
            </a:extLst>
          </p:cNvPr>
          <p:cNvSpPr txBox="1"/>
          <p:nvPr/>
        </p:nvSpPr>
        <p:spPr>
          <a:xfrm>
            <a:off x="331254" y="777198"/>
            <a:ext cx="9906000" cy="307777"/>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The methodology taken during discovery and during the interview process, including objectives of findings:</a:t>
            </a:r>
            <a:endParaRPr lang="en-GB" sz="14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BD1D057F-CC2E-FDEA-E1A7-E71E9F4E6F56}"/>
              </a:ext>
            </a:extLst>
          </p:cNvPr>
          <p:cNvSpPr txBox="1"/>
          <p:nvPr/>
        </p:nvSpPr>
        <p:spPr>
          <a:xfrm>
            <a:off x="253094" y="1669034"/>
            <a:ext cx="3731078" cy="5047536"/>
          </a:xfrm>
          <a:prstGeom prst="rect">
            <a:avLst/>
          </a:prstGeom>
          <a:noFill/>
        </p:spPr>
        <p:txBody>
          <a:bodyPr wrap="square">
            <a:spAutoFit/>
          </a:bodyPr>
          <a:lstStyle/>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Conducted 2-hour interviews across 9 business areas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Understood each business area and the role played within the Voids Process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Walk through of the process, discussing individual challenges and pain points</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Discussed the systems used, documentation produced and transferred</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Collated challenges to high level themes and prioritised between business areas</a:t>
            </a:r>
          </a:p>
          <a:p>
            <a:pPr marL="285750" indent="-285750">
              <a:buFont typeface="Arial" panose="020B0604020202020204" pitchFamily="34" charset="0"/>
              <a:buChar char="•"/>
            </a:pPr>
            <a:endParaRPr lang="en-US" sz="1400" i="1">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Explored the root causes of challenges to recommend an opportunity summary for improvements</a:t>
            </a:r>
          </a:p>
        </p:txBody>
      </p:sp>
      <p:sp>
        <p:nvSpPr>
          <p:cNvPr id="6" name="TextBox 5">
            <a:extLst>
              <a:ext uri="{FF2B5EF4-FFF2-40B4-BE49-F238E27FC236}">
                <a16:creationId xmlns:a16="http://schemas.microsoft.com/office/drawing/2014/main" id="{8B3B9767-9C23-FED9-07B0-70DC384DEEAB}"/>
              </a:ext>
            </a:extLst>
          </p:cNvPr>
          <p:cNvSpPr txBox="1"/>
          <p:nvPr/>
        </p:nvSpPr>
        <p:spPr>
          <a:xfrm>
            <a:off x="351590" y="1359532"/>
            <a:ext cx="2182731" cy="369332"/>
          </a:xfrm>
          <a:prstGeom prst="rect">
            <a:avLst/>
          </a:prstGeom>
          <a:noFill/>
        </p:spPr>
        <p:txBody>
          <a:bodyPr wrap="square" rtlCol="0">
            <a:spAutoFit/>
          </a:bodyPr>
          <a:lstStyle/>
          <a:p>
            <a:r>
              <a:rPr lang="en-US" b="1" u="sng">
                <a:solidFill>
                  <a:schemeClr val="bg1"/>
                </a:solidFill>
                <a:latin typeface="Poppins Light" panose="00000400000000000000" pitchFamily="2" charset="0"/>
                <a:cs typeface="Poppins Light" panose="00000400000000000000" pitchFamily="2" charset="0"/>
              </a:rPr>
              <a:t>Methodology</a:t>
            </a:r>
            <a:endParaRPr lang="en-GB" b="1" u="sng">
              <a:solidFill>
                <a:schemeClr val="bg1"/>
              </a:solidFill>
              <a:latin typeface="Poppins Light" panose="00000400000000000000" pitchFamily="2" charset="0"/>
              <a:cs typeface="Poppins Light" panose="00000400000000000000" pitchFamily="2" charset="0"/>
            </a:endParaRPr>
          </a:p>
        </p:txBody>
      </p:sp>
      <p:cxnSp>
        <p:nvCxnSpPr>
          <p:cNvPr id="15" name="Straight Connector 14">
            <a:extLst>
              <a:ext uri="{FF2B5EF4-FFF2-40B4-BE49-F238E27FC236}">
                <a16:creationId xmlns:a16="http://schemas.microsoft.com/office/drawing/2014/main" id="{A164EE4A-AAAD-7497-9BE9-712B01D9D1AF}"/>
              </a:ext>
            </a:extLst>
          </p:cNvPr>
          <p:cNvCxnSpPr>
            <a:cxnSpLocks/>
          </p:cNvCxnSpPr>
          <p:nvPr/>
        </p:nvCxnSpPr>
        <p:spPr>
          <a:xfrm>
            <a:off x="3984172" y="1480457"/>
            <a:ext cx="0" cy="5236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84FAF5-A0FE-CC94-CA97-4F4C8292E994}"/>
              </a:ext>
            </a:extLst>
          </p:cNvPr>
          <p:cNvSpPr txBox="1"/>
          <p:nvPr/>
        </p:nvSpPr>
        <p:spPr>
          <a:xfrm>
            <a:off x="4136572" y="1669034"/>
            <a:ext cx="3731078" cy="5262979"/>
          </a:xfrm>
          <a:prstGeom prst="rect">
            <a:avLst/>
          </a:prstGeom>
          <a:noFill/>
        </p:spPr>
        <p:txBody>
          <a:bodyPr wrap="square">
            <a:spAutoFit/>
          </a:bodyPr>
          <a:lstStyle/>
          <a:p>
            <a:r>
              <a:rPr lang="en-US" sz="1400" b="1">
                <a:solidFill>
                  <a:schemeClr val="bg1"/>
                </a:solidFill>
                <a:latin typeface="Poppins Light" panose="00000400000000000000" pitchFamily="2" charset="0"/>
                <a:cs typeface="Poppins Light" panose="00000400000000000000" pitchFamily="2" charset="0"/>
              </a:rPr>
              <a:t>Process</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Identify variation and understand where could be standardised</a:t>
            </a:r>
          </a:p>
          <a:p>
            <a:pPr marL="285750" indent="-285750">
              <a:buFont typeface="Arial" panose="020B0604020202020204" pitchFamily="34" charset="0"/>
              <a:buChar char="•"/>
            </a:pPr>
            <a:endParaRPr lang="en-US" sz="1400">
              <a:solidFill>
                <a:schemeClr val="bg1"/>
              </a:solidFill>
              <a:latin typeface="Poppins Light" panose="00000400000000000000" pitchFamily="2" charset="0"/>
              <a:cs typeface="Poppins Light" panose="00000400000000000000" pitchFamily="2" charset="0"/>
            </a:endParaRPr>
          </a:p>
          <a:p>
            <a:r>
              <a:rPr lang="en-US" sz="1400" b="1">
                <a:solidFill>
                  <a:schemeClr val="bg1"/>
                </a:solidFill>
                <a:latin typeface="Poppins Light" panose="00000400000000000000" pitchFamily="2" charset="0"/>
                <a:cs typeface="Poppins Light" panose="00000400000000000000" pitchFamily="2" charset="0"/>
              </a:rPr>
              <a:t>People</a:t>
            </a:r>
            <a:endParaRPr lang="en-US" sz="1400">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Identify areas of inefficiency around roles and responsibilities</a:t>
            </a:r>
            <a:endParaRPr lang="en-GB" sz="1400">
              <a:solidFill>
                <a:schemeClr val="bg1"/>
              </a:solidFill>
              <a:latin typeface="Poppins Light" panose="00000400000000000000" pitchFamily="2" charset="0"/>
              <a:cs typeface="Poppins Light" panose="00000400000000000000" pitchFamily="2" charset="0"/>
            </a:endParaRPr>
          </a:p>
          <a:p>
            <a:endParaRPr lang="en-US" sz="1400" b="1">
              <a:solidFill>
                <a:schemeClr val="bg1"/>
              </a:solidFill>
              <a:latin typeface="Poppins Light" panose="00000400000000000000" pitchFamily="2" charset="0"/>
              <a:cs typeface="Poppins Light" panose="00000400000000000000" pitchFamily="2" charset="0"/>
            </a:endParaRPr>
          </a:p>
          <a:p>
            <a:r>
              <a:rPr lang="en-US" sz="1400" b="1">
                <a:solidFill>
                  <a:schemeClr val="bg1"/>
                </a:solidFill>
                <a:latin typeface="Poppins Light" panose="00000400000000000000" pitchFamily="2" charset="0"/>
                <a:cs typeface="Poppins Light" panose="00000400000000000000" pitchFamily="2" charset="0"/>
              </a:rPr>
              <a:t>Data</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Identify</a:t>
            </a:r>
            <a:r>
              <a:rPr lang="en-US" sz="1400" b="1">
                <a:solidFill>
                  <a:schemeClr val="bg1"/>
                </a:solidFill>
                <a:latin typeface="Poppins Light" panose="00000400000000000000" pitchFamily="2" charset="0"/>
                <a:cs typeface="Poppins Light" panose="00000400000000000000" pitchFamily="2" charset="0"/>
              </a:rPr>
              <a:t> </a:t>
            </a:r>
            <a:r>
              <a:rPr lang="en-US" sz="1400">
                <a:solidFill>
                  <a:schemeClr val="bg1"/>
                </a:solidFill>
                <a:latin typeface="Poppins Light" panose="00000400000000000000" pitchFamily="2" charset="0"/>
                <a:cs typeface="Poppins Light" panose="00000400000000000000" pitchFamily="2" charset="0"/>
              </a:rPr>
              <a:t>data gaps/ quality issues and how they can be alleviated including GDPR, controls and compliance</a:t>
            </a:r>
            <a:endParaRPr lang="en-US" sz="1400" b="1">
              <a:solidFill>
                <a:schemeClr val="bg1"/>
              </a:solidFill>
              <a:latin typeface="Poppins Light" panose="00000400000000000000" pitchFamily="2" charset="0"/>
              <a:cs typeface="Poppins Light" panose="00000400000000000000" pitchFamily="2" charset="0"/>
            </a:endParaRPr>
          </a:p>
          <a:p>
            <a:endParaRPr lang="en-US" sz="1400" b="1">
              <a:solidFill>
                <a:schemeClr val="bg1"/>
              </a:solidFill>
              <a:latin typeface="Poppins Light" panose="00000400000000000000" pitchFamily="2" charset="0"/>
              <a:cs typeface="Poppins Light" panose="00000400000000000000" pitchFamily="2" charset="0"/>
            </a:endParaRPr>
          </a:p>
          <a:p>
            <a:r>
              <a:rPr lang="en-US" sz="1400" b="1">
                <a:solidFill>
                  <a:schemeClr val="bg1"/>
                </a:solidFill>
                <a:latin typeface="Poppins Light" panose="00000400000000000000" pitchFamily="2" charset="0"/>
                <a:cs typeface="Poppins Light" panose="00000400000000000000" pitchFamily="2" charset="0"/>
              </a:rPr>
              <a:t>Technology</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Identify the touchpoints of different systems and where these could be aligned, integrated or </a:t>
            </a:r>
            <a:r>
              <a:rPr lang="en-US" sz="1400" err="1">
                <a:solidFill>
                  <a:schemeClr val="bg1"/>
                </a:solidFill>
                <a:latin typeface="Poppins Light" panose="00000400000000000000" pitchFamily="2" charset="0"/>
                <a:cs typeface="Poppins Light" panose="00000400000000000000" pitchFamily="2" charset="0"/>
              </a:rPr>
              <a:t>utilised</a:t>
            </a:r>
            <a:r>
              <a:rPr lang="en-US" sz="1400">
                <a:solidFill>
                  <a:schemeClr val="bg1"/>
                </a:solidFill>
                <a:latin typeface="Poppins Light" panose="00000400000000000000" pitchFamily="2" charset="0"/>
                <a:cs typeface="Poppins Light" panose="00000400000000000000" pitchFamily="2" charset="0"/>
              </a:rPr>
              <a:t> better/ expanded</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Understand areas of the process that could be automated to increase efficiency and reduce voids time/costs </a:t>
            </a:r>
          </a:p>
          <a:p>
            <a:endParaRPr lang="en-US" sz="1400" b="1">
              <a:solidFill>
                <a:schemeClr val="bg1"/>
              </a:solidFill>
              <a:latin typeface="Poppins Light" panose="00000400000000000000" pitchFamily="2" charset="0"/>
              <a:cs typeface="Poppins Light" panose="00000400000000000000" pitchFamily="2" charset="0"/>
            </a:endParaRPr>
          </a:p>
        </p:txBody>
      </p:sp>
      <p:sp>
        <p:nvSpPr>
          <p:cNvPr id="22" name="TextBox 21">
            <a:extLst>
              <a:ext uri="{FF2B5EF4-FFF2-40B4-BE49-F238E27FC236}">
                <a16:creationId xmlns:a16="http://schemas.microsoft.com/office/drawing/2014/main" id="{C4B3F28F-6BD6-E6DA-9587-7F81F5000E98}"/>
              </a:ext>
            </a:extLst>
          </p:cNvPr>
          <p:cNvSpPr txBox="1"/>
          <p:nvPr/>
        </p:nvSpPr>
        <p:spPr>
          <a:xfrm>
            <a:off x="4192888" y="1359532"/>
            <a:ext cx="2182731" cy="369332"/>
          </a:xfrm>
          <a:prstGeom prst="rect">
            <a:avLst/>
          </a:prstGeom>
          <a:noFill/>
        </p:spPr>
        <p:txBody>
          <a:bodyPr wrap="square" rtlCol="0">
            <a:spAutoFit/>
          </a:bodyPr>
          <a:lstStyle/>
          <a:p>
            <a:r>
              <a:rPr lang="en-US" b="1" u="sng">
                <a:solidFill>
                  <a:schemeClr val="bg1"/>
                </a:solidFill>
                <a:latin typeface="Poppins Light" panose="00000400000000000000" pitchFamily="2" charset="0"/>
                <a:cs typeface="Poppins Light" panose="00000400000000000000" pitchFamily="2" charset="0"/>
              </a:rPr>
              <a:t>Objectives</a:t>
            </a:r>
            <a:endParaRPr lang="en-GB" b="1" u="sng">
              <a:solidFill>
                <a:schemeClr val="bg1"/>
              </a:solidFill>
              <a:latin typeface="Poppins Light" panose="00000400000000000000" pitchFamily="2" charset="0"/>
              <a:cs typeface="Poppins Light" panose="00000400000000000000" pitchFamily="2" charset="0"/>
            </a:endParaRPr>
          </a:p>
        </p:txBody>
      </p:sp>
      <p:cxnSp>
        <p:nvCxnSpPr>
          <p:cNvPr id="23" name="Straight Connector 22">
            <a:extLst>
              <a:ext uri="{FF2B5EF4-FFF2-40B4-BE49-F238E27FC236}">
                <a16:creationId xmlns:a16="http://schemas.microsoft.com/office/drawing/2014/main" id="{6E0E1769-E7C9-1D7B-DD4E-7E2BF916E9A5}"/>
              </a:ext>
            </a:extLst>
          </p:cNvPr>
          <p:cNvCxnSpPr>
            <a:cxnSpLocks/>
          </p:cNvCxnSpPr>
          <p:nvPr/>
        </p:nvCxnSpPr>
        <p:spPr>
          <a:xfrm>
            <a:off x="7867650" y="1491266"/>
            <a:ext cx="0" cy="5236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A09E5E-4D63-727A-2BDA-817A5ED0FC49}"/>
              </a:ext>
            </a:extLst>
          </p:cNvPr>
          <p:cNvSpPr txBox="1"/>
          <p:nvPr/>
        </p:nvSpPr>
        <p:spPr>
          <a:xfrm>
            <a:off x="8054523" y="1669034"/>
            <a:ext cx="3731078" cy="5047536"/>
          </a:xfrm>
          <a:prstGeom prst="rect">
            <a:avLst/>
          </a:prstGeom>
          <a:noFill/>
        </p:spPr>
        <p:txBody>
          <a:bodyPr wrap="square">
            <a:spAutoFit/>
          </a:bodyPr>
          <a:lstStyle/>
          <a:p>
            <a:endParaRPr lang="en-US" sz="1400" b="1">
              <a:solidFill>
                <a:schemeClr val="bg1"/>
              </a:solidFill>
              <a:latin typeface="Poppins Light" panose="00000400000000000000" pitchFamily="2" charset="0"/>
              <a:cs typeface="Poppins Light" panose="00000400000000000000" pitchFamily="2" charset="0"/>
            </a:endParaRPr>
          </a:p>
          <a:p>
            <a:r>
              <a:rPr lang="en-US" sz="1400" b="1">
                <a:solidFill>
                  <a:schemeClr val="bg1"/>
                </a:solidFill>
                <a:latin typeface="Poppins Light" panose="00000400000000000000" pitchFamily="2" charset="0"/>
                <a:cs typeface="Poppins Light" panose="00000400000000000000" pitchFamily="2" charset="0"/>
              </a:rPr>
              <a:t>Presentation:</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discovery PowerPoint</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Background</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Executive summary</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High-level briefing</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Detailed findings</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Next steps</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PEX Assessment &amp; Guidance</a:t>
            </a:r>
          </a:p>
          <a:p>
            <a:endParaRPr lang="en-US" sz="1400" b="1">
              <a:solidFill>
                <a:schemeClr val="bg1"/>
              </a:solidFill>
              <a:latin typeface="Poppins Light" panose="00000400000000000000" pitchFamily="2" charset="0"/>
              <a:cs typeface="Poppins Light" panose="00000400000000000000" pitchFamily="2" charset="0"/>
            </a:endParaRPr>
          </a:p>
          <a:p>
            <a:r>
              <a:rPr lang="en-US" sz="1400" b="1">
                <a:solidFill>
                  <a:schemeClr val="bg1"/>
                </a:solidFill>
                <a:latin typeface="Poppins Light" panose="00000400000000000000" pitchFamily="2" charset="0"/>
                <a:cs typeface="Poppins Light" panose="00000400000000000000" pitchFamily="2" charset="0"/>
              </a:rPr>
              <a:t>Written document:</a:t>
            </a:r>
          </a:p>
          <a:p>
            <a:pPr marL="285750"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discovery document</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maps</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per function</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per property type</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per location</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Process Metrics</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Lean Assessment</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Opportunity Grid</a:t>
            </a:r>
          </a:p>
          <a:p>
            <a:pPr marL="742950" lvl="1" indent="-285750">
              <a:buFont typeface="Arial" panose="020B0604020202020204" pitchFamily="34" charset="0"/>
              <a:buChar char="•"/>
            </a:pPr>
            <a:r>
              <a:rPr lang="en-US" sz="1400">
                <a:solidFill>
                  <a:schemeClr val="bg1"/>
                </a:solidFill>
                <a:latin typeface="Poppins Light" panose="00000400000000000000" pitchFamily="2" charset="0"/>
                <a:cs typeface="Poppins Light" panose="00000400000000000000" pitchFamily="2" charset="0"/>
              </a:rPr>
              <a:t>Opportunity Assessment</a:t>
            </a:r>
          </a:p>
          <a:p>
            <a:endParaRPr lang="en-US" sz="1400" b="1">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b="1">
              <a:solidFill>
                <a:schemeClr val="bg1"/>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US" sz="1400" b="1">
              <a:solidFill>
                <a:schemeClr val="bg1"/>
              </a:solidFill>
              <a:latin typeface="Poppins Light" panose="00000400000000000000" pitchFamily="2" charset="0"/>
              <a:cs typeface="Poppins Light" panose="00000400000000000000" pitchFamily="2" charset="0"/>
            </a:endParaRPr>
          </a:p>
        </p:txBody>
      </p:sp>
      <p:sp>
        <p:nvSpPr>
          <p:cNvPr id="26" name="TextBox 25">
            <a:extLst>
              <a:ext uri="{FF2B5EF4-FFF2-40B4-BE49-F238E27FC236}">
                <a16:creationId xmlns:a16="http://schemas.microsoft.com/office/drawing/2014/main" id="{D606CEFE-9F34-6B26-6FBF-ECA6A3463711}"/>
              </a:ext>
            </a:extLst>
          </p:cNvPr>
          <p:cNvSpPr txBox="1"/>
          <p:nvPr/>
        </p:nvSpPr>
        <p:spPr>
          <a:xfrm>
            <a:off x="7977870" y="1403782"/>
            <a:ext cx="3884383" cy="369332"/>
          </a:xfrm>
          <a:prstGeom prst="rect">
            <a:avLst/>
          </a:prstGeom>
          <a:noFill/>
        </p:spPr>
        <p:txBody>
          <a:bodyPr wrap="square" rtlCol="0">
            <a:spAutoFit/>
          </a:bodyPr>
          <a:lstStyle/>
          <a:p>
            <a:r>
              <a:rPr lang="en-US" b="1" u="sng">
                <a:solidFill>
                  <a:schemeClr val="bg1"/>
                </a:solidFill>
                <a:latin typeface="Poppins Light" panose="00000400000000000000" pitchFamily="2" charset="0"/>
                <a:cs typeface="Poppins Light" panose="00000400000000000000" pitchFamily="2" charset="0"/>
              </a:rPr>
              <a:t>Deliverables – Review Findings</a:t>
            </a:r>
            <a:endParaRPr lang="en-GB" b="1" u="sng">
              <a:solidFill>
                <a:schemeClr val="bg1"/>
              </a:solidFill>
              <a:latin typeface="Poppins Light" panose="00000400000000000000" pitchFamily="2" charset="0"/>
              <a:cs typeface="Poppins Light" panose="00000400000000000000" pitchFamily="2" charset="0"/>
            </a:endParaRPr>
          </a:p>
        </p:txBody>
      </p:sp>
      <p:sp>
        <p:nvSpPr>
          <p:cNvPr id="28" name="TextBox 27">
            <a:extLst>
              <a:ext uri="{FF2B5EF4-FFF2-40B4-BE49-F238E27FC236}">
                <a16:creationId xmlns:a16="http://schemas.microsoft.com/office/drawing/2014/main" id="{168E797D-D3AC-768E-EC23-30E69F2475F0}"/>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243001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Mapping - Key</a:t>
            </a:r>
            <a:endParaRPr lang="en-GB"/>
          </a:p>
        </p:txBody>
      </p:sp>
      <p:sp>
        <p:nvSpPr>
          <p:cNvPr id="28" name="TextBox 27">
            <a:extLst>
              <a:ext uri="{FF2B5EF4-FFF2-40B4-BE49-F238E27FC236}">
                <a16:creationId xmlns:a16="http://schemas.microsoft.com/office/drawing/2014/main" id="{168E797D-D3AC-768E-EC23-30E69F2475F0}"/>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5" name="Picture 4">
            <a:extLst>
              <a:ext uri="{FF2B5EF4-FFF2-40B4-BE49-F238E27FC236}">
                <a16:creationId xmlns:a16="http://schemas.microsoft.com/office/drawing/2014/main" id="{D183946B-CAF9-48F4-D00E-83E75808A995}"/>
              </a:ext>
            </a:extLst>
          </p:cNvPr>
          <p:cNvPicPr>
            <a:picLocks noChangeAspect="1"/>
          </p:cNvPicPr>
          <p:nvPr/>
        </p:nvPicPr>
        <p:blipFill>
          <a:blip r:embed="rId4"/>
          <a:stretch>
            <a:fillRect/>
          </a:stretch>
        </p:blipFill>
        <p:spPr>
          <a:xfrm>
            <a:off x="446390" y="1076778"/>
            <a:ext cx="4816726" cy="5507497"/>
          </a:xfrm>
          <a:prstGeom prst="rect">
            <a:avLst/>
          </a:prstGeom>
        </p:spPr>
      </p:pic>
    </p:spTree>
    <p:extLst>
      <p:ext uri="{BB962C8B-B14F-4D97-AF65-F5344CB8AC3E}">
        <p14:creationId xmlns:p14="http://schemas.microsoft.com/office/powerpoint/2010/main" val="39422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Metrics (1 of 3) :</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523220"/>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Number of steps taken per function during the MIMO process, per property type and location (north versus South):</a:t>
            </a:r>
            <a:endParaRPr lang="en-GB" sz="1400">
              <a:solidFill>
                <a:schemeClr val="bg1"/>
              </a:solidFill>
              <a:latin typeface="Poppins Light" panose="00000400000000000000" pitchFamily="2" charset="0"/>
              <a:cs typeface="Poppins Light" panose="00000400000000000000" pitchFamily="2" charset="0"/>
            </a:endParaRPr>
          </a:p>
        </p:txBody>
      </p:sp>
      <p:graphicFrame>
        <p:nvGraphicFramePr>
          <p:cNvPr id="14" name="Table 13">
            <a:extLst>
              <a:ext uri="{FF2B5EF4-FFF2-40B4-BE49-F238E27FC236}">
                <a16:creationId xmlns:a16="http://schemas.microsoft.com/office/drawing/2014/main" id="{4830301B-36E8-A033-7860-7A916AA0ACC7}"/>
              </a:ext>
            </a:extLst>
          </p:cNvPr>
          <p:cNvGraphicFramePr>
            <a:graphicFrameLocks noGrp="1"/>
          </p:cNvGraphicFramePr>
          <p:nvPr>
            <p:extLst>
              <p:ext uri="{D42A27DB-BD31-4B8C-83A1-F6EECF244321}">
                <p14:modId xmlns:p14="http://schemas.microsoft.com/office/powerpoint/2010/main" val="1884927790"/>
              </p:ext>
            </p:extLst>
          </p:nvPr>
        </p:nvGraphicFramePr>
        <p:xfrm>
          <a:off x="1236583" y="1845987"/>
          <a:ext cx="8356600" cy="423481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571806294"/>
                    </a:ext>
                  </a:extLst>
                </a:gridCol>
                <a:gridCol w="1079500">
                  <a:extLst>
                    <a:ext uri="{9D8B030D-6E8A-4147-A177-3AD203B41FA5}">
                      <a16:colId xmlns:a16="http://schemas.microsoft.com/office/drawing/2014/main" val="2409728886"/>
                    </a:ext>
                  </a:extLst>
                </a:gridCol>
                <a:gridCol w="1079500">
                  <a:extLst>
                    <a:ext uri="{9D8B030D-6E8A-4147-A177-3AD203B41FA5}">
                      <a16:colId xmlns:a16="http://schemas.microsoft.com/office/drawing/2014/main" val="2818266183"/>
                    </a:ext>
                  </a:extLst>
                </a:gridCol>
                <a:gridCol w="1079500">
                  <a:extLst>
                    <a:ext uri="{9D8B030D-6E8A-4147-A177-3AD203B41FA5}">
                      <a16:colId xmlns:a16="http://schemas.microsoft.com/office/drawing/2014/main" val="2518848141"/>
                    </a:ext>
                  </a:extLst>
                </a:gridCol>
                <a:gridCol w="1079500">
                  <a:extLst>
                    <a:ext uri="{9D8B030D-6E8A-4147-A177-3AD203B41FA5}">
                      <a16:colId xmlns:a16="http://schemas.microsoft.com/office/drawing/2014/main" val="3115921729"/>
                    </a:ext>
                  </a:extLst>
                </a:gridCol>
                <a:gridCol w="1079500">
                  <a:extLst>
                    <a:ext uri="{9D8B030D-6E8A-4147-A177-3AD203B41FA5}">
                      <a16:colId xmlns:a16="http://schemas.microsoft.com/office/drawing/2014/main" val="3937402471"/>
                    </a:ext>
                  </a:extLst>
                </a:gridCol>
                <a:gridCol w="1079500">
                  <a:extLst>
                    <a:ext uri="{9D8B030D-6E8A-4147-A177-3AD203B41FA5}">
                      <a16:colId xmlns:a16="http://schemas.microsoft.com/office/drawing/2014/main" val="1554801785"/>
                    </a:ext>
                  </a:extLst>
                </a:gridCol>
              </a:tblGrid>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Business Area*</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Stabilised</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Reversionary</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Bill to Rent</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extLst>
                  <a:ext uri="{0D108BD9-81ED-4DB2-BD59-A6C34878D82A}">
                    <a16:rowId xmlns:a16="http://schemas.microsoft.com/office/drawing/2014/main" val="243717742"/>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 </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3931945844"/>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Portfolio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56</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43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84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85519227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Property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87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149484468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Customer Service Desk</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30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30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018656156"/>
                  </a:ext>
                </a:extLst>
              </a:tr>
              <a:tr h="318135">
                <a:tc>
                  <a:txBody>
                    <a:bodyPr/>
                    <a:lstStyle/>
                    <a:p>
                      <a:pPr algn="ctr" rtl="0" fontAlgn="ctr"/>
                      <a:r>
                        <a:rPr lang="en-GB" sz="1400" i="1" u="none" strike="noStrike">
                          <a:solidFill>
                            <a:schemeClr val="bg1"/>
                          </a:solidFill>
                          <a:effectLst/>
                          <a:latin typeface="Poppins Light" panose="00000400000000000000" pitchFamily="2" charset="0"/>
                          <a:cs typeface="Poppins Light" panose="00000400000000000000" pitchFamily="2" charset="0"/>
                        </a:rPr>
                        <a:t>Refurbishment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20</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20</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301050999"/>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Lettings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400668063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Tenancy Progression</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23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6320430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Finance – Credit Control</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4972517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Asset Mgt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17</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28613519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Procurement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3875214360"/>
                  </a:ext>
                </a:extLst>
              </a:tr>
              <a:tr h="251460">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Total</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153</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159</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151</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157</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154</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u="none" strike="noStrike">
                          <a:solidFill>
                            <a:schemeClr val="bg1"/>
                          </a:solidFill>
                          <a:effectLst/>
                          <a:latin typeface="Poppins Light" panose="00000400000000000000" pitchFamily="2" charset="0"/>
                          <a:cs typeface="Poppins Light" panose="00000400000000000000" pitchFamily="2" charset="0"/>
                        </a:rPr>
                        <a:t>141</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extLst>
                  <a:ext uri="{0D108BD9-81ED-4DB2-BD59-A6C34878D82A}">
                    <a16:rowId xmlns:a16="http://schemas.microsoft.com/office/drawing/2014/main" val="2207522013"/>
                  </a:ext>
                </a:extLst>
              </a:tr>
              <a:tr h="251460">
                <a:tc>
                  <a:txBody>
                    <a:bodyPr/>
                    <a:lstStyle/>
                    <a:p>
                      <a:pPr algn="ctr" rtl="0" fontAlgn="ctr"/>
                      <a:r>
                        <a:rPr lang="en-GB" sz="1400" b="1" i="1" u="none" strike="noStrike">
                          <a:solidFill>
                            <a:schemeClr val="bg1"/>
                          </a:solidFill>
                          <a:effectLst/>
                          <a:latin typeface="Poppins Light" panose="00000400000000000000" pitchFamily="2" charset="0"/>
                          <a:cs typeface="Poppins Light" panose="00000400000000000000" pitchFamily="2" charset="0"/>
                        </a:rPr>
                        <a:t>Total (internal)**</a:t>
                      </a:r>
                    </a:p>
                  </a:txBody>
                  <a:tcPr marL="7620" marR="7620" marT="7620" marB="0" anchor="ctr">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i="1" u="none" strike="noStrike">
                          <a:solidFill>
                            <a:schemeClr val="bg1"/>
                          </a:solidFill>
                          <a:effectLst/>
                          <a:latin typeface="Poppins Light" panose="00000400000000000000" pitchFamily="2" charset="0"/>
                          <a:cs typeface="Poppins Light" panose="00000400000000000000" pitchFamily="2" charset="0"/>
                        </a:rPr>
                        <a:t>139</a:t>
                      </a: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GB" sz="1400" b="1" i="1" u="none" strike="noStrike">
                          <a:solidFill>
                            <a:schemeClr val="bg1"/>
                          </a:solidFill>
                          <a:effectLst/>
                          <a:latin typeface="Poppins Light" panose="00000400000000000000" pitchFamily="2" charset="0"/>
                          <a:cs typeface="Poppins Light" panose="00000400000000000000" pitchFamily="2" charset="0"/>
                        </a:rPr>
                        <a:t>137</a:t>
                      </a: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extLst>
                  <a:ext uri="{0D108BD9-81ED-4DB2-BD59-A6C34878D82A}">
                    <a16:rowId xmlns:a16="http://schemas.microsoft.com/office/drawing/2014/main" val="3876453028"/>
                  </a:ext>
                </a:extLst>
              </a:tr>
            </a:tbl>
          </a:graphicData>
        </a:graphic>
      </p:graphicFrame>
      <p:sp>
        <p:nvSpPr>
          <p:cNvPr id="15" name="TextBox 14">
            <a:extLst>
              <a:ext uri="{FF2B5EF4-FFF2-40B4-BE49-F238E27FC236}">
                <a16:creationId xmlns:a16="http://schemas.microsoft.com/office/drawing/2014/main" id="{D5D3ED24-86C7-69C1-44C6-639F7470A31C}"/>
              </a:ext>
            </a:extLst>
          </p:cNvPr>
          <p:cNvSpPr txBox="1"/>
          <p:nvPr/>
        </p:nvSpPr>
        <p:spPr>
          <a:xfrm>
            <a:off x="1160383" y="6184165"/>
            <a:ext cx="7863875" cy="400110"/>
          </a:xfrm>
          <a:prstGeom prst="rect">
            <a:avLst/>
          </a:prstGeom>
          <a:noFill/>
        </p:spPr>
        <p:txBody>
          <a:bodyPr wrap="square" rtlCol="0">
            <a:spAutoFit/>
          </a:bodyPr>
          <a:lstStyle/>
          <a:p>
            <a:pPr marL="171450" indent="-171450">
              <a:buFont typeface="Arial" panose="020B0604020202020204" pitchFamily="34" charset="0"/>
              <a:buChar char="•"/>
            </a:pPr>
            <a:r>
              <a:rPr lang="en-US" sz="1000">
                <a:solidFill>
                  <a:schemeClr val="bg1"/>
                </a:solidFill>
              </a:rPr>
              <a:t>External contract work is not included – Marketing, Inventory, Lettings Referencing</a:t>
            </a:r>
          </a:p>
          <a:p>
            <a:r>
              <a:rPr lang="en-GB" sz="1000">
                <a:solidFill>
                  <a:schemeClr val="bg1"/>
                </a:solidFill>
              </a:rPr>
              <a:t>** Does not include Unit Refurbishment Management tasks provided by TFT</a:t>
            </a:r>
          </a:p>
        </p:txBody>
      </p:sp>
      <p:sp>
        <p:nvSpPr>
          <p:cNvPr id="17" name="TextBox 16">
            <a:extLst>
              <a:ext uri="{FF2B5EF4-FFF2-40B4-BE49-F238E27FC236}">
                <a16:creationId xmlns:a16="http://schemas.microsoft.com/office/drawing/2014/main" id="{0266E733-07AA-5913-61F2-C6F835A1450B}"/>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329507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Metrics (2 of 3):</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523220"/>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Number of documents created/ handled per function during the MIMO process, per property type and location (north versus South):</a:t>
            </a:r>
            <a:endParaRPr lang="en-GB" sz="1400">
              <a:solidFill>
                <a:schemeClr val="bg1"/>
              </a:solidFill>
              <a:latin typeface="Poppins Light" panose="00000400000000000000" pitchFamily="2" charset="0"/>
              <a:cs typeface="Poppins Light" panose="00000400000000000000" pitchFamily="2" charset="0"/>
            </a:endParaRPr>
          </a:p>
        </p:txBody>
      </p:sp>
      <p:graphicFrame>
        <p:nvGraphicFramePr>
          <p:cNvPr id="14" name="Table 13">
            <a:extLst>
              <a:ext uri="{FF2B5EF4-FFF2-40B4-BE49-F238E27FC236}">
                <a16:creationId xmlns:a16="http://schemas.microsoft.com/office/drawing/2014/main" id="{4830301B-36E8-A033-7860-7A916AA0ACC7}"/>
              </a:ext>
            </a:extLst>
          </p:cNvPr>
          <p:cNvGraphicFramePr>
            <a:graphicFrameLocks noGrp="1"/>
          </p:cNvGraphicFramePr>
          <p:nvPr/>
        </p:nvGraphicFramePr>
        <p:xfrm>
          <a:off x="1236583" y="1845987"/>
          <a:ext cx="8356600" cy="423481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571806294"/>
                    </a:ext>
                  </a:extLst>
                </a:gridCol>
                <a:gridCol w="1079500">
                  <a:extLst>
                    <a:ext uri="{9D8B030D-6E8A-4147-A177-3AD203B41FA5}">
                      <a16:colId xmlns:a16="http://schemas.microsoft.com/office/drawing/2014/main" val="2409728886"/>
                    </a:ext>
                  </a:extLst>
                </a:gridCol>
                <a:gridCol w="1079500">
                  <a:extLst>
                    <a:ext uri="{9D8B030D-6E8A-4147-A177-3AD203B41FA5}">
                      <a16:colId xmlns:a16="http://schemas.microsoft.com/office/drawing/2014/main" val="2818266183"/>
                    </a:ext>
                  </a:extLst>
                </a:gridCol>
                <a:gridCol w="1079500">
                  <a:extLst>
                    <a:ext uri="{9D8B030D-6E8A-4147-A177-3AD203B41FA5}">
                      <a16:colId xmlns:a16="http://schemas.microsoft.com/office/drawing/2014/main" val="2518848141"/>
                    </a:ext>
                  </a:extLst>
                </a:gridCol>
                <a:gridCol w="1079500">
                  <a:extLst>
                    <a:ext uri="{9D8B030D-6E8A-4147-A177-3AD203B41FA5}">
                      <a16:colId xmlns:a16="http://schemas.microsoft.com/office/drawing/2014/main" val="3115921729"/>
                    </a:ext>
                  </a:extLst>
                </a:gridCol>
                <a:gridCol w="1079500">
                  <a:extLst>
                    <a:ext uri="{9D8B030D-6E8A-4147-A177-3AD203B41FA5}">
                      <a16:colId xmlns:a16="http://schemas.microsoft.com/office/drawing/2014/main" val="3937402471"/>
                    </a:ext>
                  </a:extLst>
                </a:gridCol>
                <a:gridCol w="1079500">
                  <a:extLst>
                    <a:ext uri="{9D8B030D-6E8A-4147-A177-3AD203B41FA5}">
                      <a16:colId xmlns:a16="http://schemas.microsoft.com/office/drawing/2014/main" val="1554801785"/>
                    </a:ext>
                  </a:extLst>
                </a:gridCol>
              </a:tblGrid>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Business Area*</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Stabilised</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Reversionary</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Bill to Rent</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extLst>
                  <a:ext uri="{0D108BD9-81ED-4DB2-BD59-A6C34878D82A}">
                    <a16:rowId xmlns:a16="http://schemas.microsoft.com/office/drawing/2014/main" val="243717742"/>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 </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3931945844"/>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Portfolio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18</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18</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85519227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Property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149484468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Customer Service Desk</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5</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5</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018656156"/>
                  </a:ext>
                </a:extLst>
              </a:tr>
              <a:tr h="318135">
                <a:tc>
                  <a:txBody>
                    <a:bodyPr/>
                    <a:lstStyle/>
                    <a:p>
                      <a:pPr algn="ctr" rtl="0" fontAlgn="ctr"/>
                      <a:r>
                        <a:rPr lang="en-GB" sz="1400" i="1" u="none" strike="noStrike">
                          <a:solidFill>
                            <a:schemeClr val="bg1"/>
                          </a:solidFill>
                          <a:effectLst/>
                          <a:latin typeface="Poppins Light" panose="00000400000000000000" pitchFamily="2" charset="0"/>
                          <a:cs typeface="Poppins Light" panose="00000400000000000000" pitchFamily="2" charset="0"/>
                        </a:rPr>
                        <a:t>Refurbishment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9</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9</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301050999"/>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Lettings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400668063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Tenancy Progression</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6320430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Finance – Credit Control</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4972517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Asset Mgt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28613519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Procurement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3875214360"/>
                  </a:ext>
                </a:extLst>
              </a:tr>
              <a:tr h="251460">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Total</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47</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54</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42</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49</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40</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39</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extLst>
                  <a:ext uri="{0D108BD9-81ED-4DB2-BD59-A6C34878D82A}">
                    <a16:rowId xmlns:a16="http://schemas.microsoft.com/office/drawing/2014/main" val="2207522013"/>
                  </a:ext>
                </a:extLst>
              </a:tr>
              <a:tr h="251460">
                <a:tc>
                  <a:txBody>
                    <a:bodyPr/>
                    <a:lstStyle/>
                    <a:p>
                      <a:pPr algn="ctr" rtl="0" fontAlgn="ctr"/>
                      <a:r>
                        <a:rPr lang="en-GB" sz="1400" b="1" i="1" u="none" strike="noStrike">
                          <a:solidFill>
                            <a:schemeClr val="bg1"/>
                          </a:solidFill>
                          <a:effectLst/>
                          <a:latin typeface="Poppins Light" panose="00000400000000000000" pitchFamily="2" charset="0"/>
                          <a:cs typeface="Poppins Light" panose="00000400000000000000" pitchFamily="2" charset="0"/>
                        </a:rPr>
                        <a:t>Total (internal)**</a:t>
                      </a:r>
                    </a:p>
                  </a:txBody>
                  <a:tcPr marL="7620" marR="7620" marT="7620" marB="0" anchor="ctr">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1" u="none" strike="noStrike">
                          <a:solidFill>
                            <a:schemeClr val="bg1"/>
                          </a:solidFill>
                          <a:effectLst/>
                          <a:latin typeface="Poppins Light" panose="00000400000000000000" pitchFamily="2" charset="0"/>
                          <a:cs typeface="Poppins Light" panose="00000400000000000000" pitchFamily="2" charset="0"/>
                        </a:rPr>
                        <a:t>45</a:t>
                      </a:r>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1" u="none" strike="noStrike">
                          <a:solidFill>
                            <a:schemeClr val="bg1"/>
                          </a:solidFill>
                          <a:effectLst/>
                          <a:latin typeface="Poppins Light" panose="00000400000000000000" pitchFamily="2" charset="0"/>
                          <a:cs typeface="Poppins Light" panose="00000400000000000000" pitchFamily="2" charset="0"/>
                        </a:rPr>
                        <a:t>40</a:t>
                      </a:r>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endParaRPr lang="en-GB" sz="1400" b="1"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extLst>
                  <a:ext uri="{0D108BD9-81ED-4DB2-BD59-A6C34878D82A}">
                    <a16:rowId xmlns:a16="http://schemas.microsoft.com/office/drawing/2014/main" val="3876453028"/>
                  </a:ext>
                </a:extLst>
              </a:tr>
            </a:tbl>
          </a:graphicData>
        </a:graphic>
      </p:graphicFrame>
      <p:sp>
        <p:nvSpPr>
          <p:cNvPr id="15" name="TextBox 14">
            <a:extLst>
              <a:ext uri="{FF2B5EF4-FFF2-40B4-BE49-F238E27FC236}">
                <a16:creationId xmlns:a16="http://schemas.microsoft.com/office/drawing/2014/main" id="{D5D3ED24-86C7-69C1-44C6-639F7470A31C}"/>
              </a:ext>
            </a:extLst>
          </p:cNvPr>
          <p:cNvSpPr txBox="1"/>
          <p:nvPr/>
        </p:nvSpPr>
        <p:spPr>
          <a:xfrm>
            <a:off x="1160383" y="6184165"/>
            <a:ext cx="7863875" cy="400110"/>
          </a:xfrm>
          <a:prstGeom prst="rect">
            <a:avLst/>
          </a:prstGeom>
          <a:noFill/>
        </p:spPr>
        <p:txBody>
          <a:bodyPr wrap="square" rtlCol="0">
            <a:spAutoFit/>
          </a:bodyPr>
          <a:lstStyle/>
          <a:p>
            <a:pPr marL="171450" indent="-171450">
              <a:buFont typeface="Arial" panose="020B0604020202020204" pitchFamily="34" charset="0"/>
              <a:buChar char="•"/>
            </a:pPr>
            <a:r>
              <a:rPr lang="en-US" sz="1000">
                <a:solidFill>
                  <a:schemeClr val="bg1"/>
                </a:solidFill>
              </a:rPr>
              <a:t>External contract work is not included – Marketing, Inventory, Lettings Referencing</a:t>
            </a:r>
          </a:p>
          <a:p>
            <a:r>
              <a:rPr lang="en-GB" sz="1000">
                <a:solidFill>
                  <a:schemeClr val="bg1"/>
                </a:solidFill>
              </a:rPr>
              <a:t>** Does not include Unit Refurbishment Management tasks provided by TFT</a:t>
            </a:r>
          </a:p>
        </p:txBody>
      </p:sp>
      <p:sp>
        <p:nvSpPr>
          <p:cNvPr id="2" name="TextBox 1">
            <a:extLst>
              <a:ext uri="{FF2B5EF4-FFF2-40B4-BE49-F238E27FC236}">
                <a16:creationId xmlns:a16="http://schemas.microsoft.com/office/drawing/2014/main" id="{B267EF18-C520-E7D7-5DE3-C115A861B504}"/>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185156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Metrics (3 of 3):</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307777"/>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Number of emails per function during the MIMO process, per property type and location (north versus South):</a:t>
            </a:r>
            <a:endParaRPr lang="en-GB" sz="1400">
              <a:solidFill>
                <a:schemeClr val="bg1"/>
              </a:solidFill>
              <a:latin typeface="Poppins Light" panose="00000400000000000000" pitchFamily="2" charset="0"/>
              <a:cs typeface="Poppins Light" panose="00000400000000000000" pitchFamily="2" charset="0"/>
            </a:endParaRPr>
          </a:p>
        </p:txBody>
      </p:sp>
      <p:graphicFrame>
        <p:nvGraphicFramePr>
          <p:cNvPr id="14" name="Table 13">
            <a:extLst>
              <a:ext uri="{FF2B5EF4-FFF2-40B4-BE49-F238E27FC236}">
                <a16:creationId xmlns:a16="http://schemas.microsoft.com/office/drawing/2014/main" id="{4830301B-36E8-A033-7860-7A916AA0ACC7}"/>
              </a:ext>
            </a:extLst>
          </p:cNvPr>
          <p:cNvGraphicFramePr>
            <a:graphicFrameLocks noGrp="1"/>
          </p:cNvGraphicFramePr>
          <p:nvPr/>
        </p:nvGraphicFramePr>
        <p:xfrm>
          <a:off x="1236583" y="1845987"/>
          <a:ext cx="8356600" cy="4234814"/>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571806294"/>
                    </a:ext>
                  </a:extLst>
                </a:gridCol>
                <a:gridCol w="1079500">
                  <a:extLst>
                    <a:ext uri="{9D8B030D-6E8A-4147-A177-3AD203B41FA5}">
                      <a16:colId xmlns:a16="http://schemas.microsoft.com/office/drawing/2014/main" val="2409728886"/>
                    </a:ext>
                  </a:extLst>
                </a:gridCol>
                <a:gridCol w="1079500">
                  <a:extLst>
                    <a:ext uri="{9D8B030D-6E8A-4147-A177-3AD203B41FA5}">
                      <a16:colId xmlns:a16="http://schemas.microsoft.com/office/drawing/2014/main" val="2818266183"/>
                    </a:ext>
                  </a:extLst>
                </a:gridCol>
                <a:gridCol w="1079500">
                  <a:extLst>
                    <a:ext uri="{9D8B030D-6E8A-4147-A177-3AD203B41FA5}">
                      <a16:colId xmlns:a16="http://schemas.microsoft.com/office/drawing/2014/main" val="2518848141"/>
                    </a:ext>
                  </a:extLst>
                </a:gridCol>
                <a:gridCol w="1079500">
                  <a:extLst>
                    <a:ext uri="{9D8B030D-6E8A-4147-A177-3AD203B41FA5}">
                      <a16:colId xmlns:a16="http://schemas.microsoft.com/office/drawing/2014/main" val="3115921729"/>
                    </a:ext>
                  </a:extLst>
                </a:gridCol>
                <a:gridCol w="1079500">
                  <a:extLst>
                    <a:ext uri="{9D8B030D-6E8A-4147-A177-3AD203B41FA5}">
                      <a16:colId xmlns:a16="http://schemas.microsoft.com/office/drawing/2014/main" val="3937402471"/>
                    </a:ext>
                  </a:extLst>
                </a:gridCol>
                <a:gridCol w="1079500">
                  <a:extLst>
                    <a:ext uri="{9D8B030D-6E8A-4147-A177-3AD203B41FA5}">
                      <a16:colId xmlns:a16="http://schemas.microsoft.com/office/drawing/2014/main" val="1554801785"/>
                    </a:ext>
                  </a:extLst>
                </a:gridCol>
              </a:tblGrid>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Business Area*</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Stabilised</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PRS Reversionary</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Bill to Rent</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extLst>
                  <a:ext uri="{0D108BD9-81ED-4DB2-BD59-A6C34878D82A}">
                    <a16:rowId xmlns:a16="http://schemas.microsoft.com/office/drawing/2014/main" val="243717742"/>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 </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3931945844"/>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Portfolio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18</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855192276"/>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Property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1494844681"/>
                  </a:ext>
                </a:extLst>
              </a:tr>
              <a:tr h="461759">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Customer Service Desk</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10</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9</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018656156"/>
                  </a:ext>
                </a:extLst>
              </a:tr>
              <a:tr h="338218">
                <a:tc>
                  <a:txBody>
                    <a:bodyPr/>
                    <a:lstStyle/>
                    <a:p>
                      <a:pPr algn="ctr" rtl="0" fontAlgn="ctr"/>
                      <a:r>
                        <a:rPr lang="en-GB" sz="1400" i="1" u="none" strike="noStrike">
                          <a:solidFill>
                            <a:schemeClr val="bg1"/>
                          </a:solidFill>
                          <a:effectLst/>
                          <a:latin typeface="Poppins Light" panose="00000400000000000000" pitchFamily="2" charset="0"/>
                          <a:cs typeface="Poppins Light" panose="00000400000000000000" pitchFamily="2" charset="0"/>
                        </a:rPr>
                        <a:t>Refurbishment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5</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5</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i="1" u="none" strike="noStrike">
                          <a:solidFill>
                            <a:schemeClr val="bg1"/>
                          </a:solidFill>
                          <a:effectLst/>
                          <a:latin typeface="Poppins Light" panose="00000400000000000000" pitchFamily="2" charset="0"/>
                          <a:cs typeface="Poppins Light" panose="00000400000000000000" pitchFamily="2" charset="0"/>
                        </a:rPr>
                        <a:t>x</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301050999"/>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Lettings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2</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4006680636"/>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Tenancy Progression</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63204300"/>
                  </a:ext>
                </a:extLst>
              </a:tr>
              <a:tr h="461759">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Finance – Credit Control</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3</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49725170"/>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Asset Mgt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5</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5</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4</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2286135191"/>
                  </a:ext>
                </a:extLst>
              </a:tr>
              <a:tr h="338218">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Procurement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1</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a:txBody>
                    <a:bodyPr/>
                    <a:lstStyle/>
                    <a:p>
                      <a:pPr algn="ctr" fontAlgn="t"/>
                      <a:r>
                        <a:rPr lang="en-GB" sz="140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extLst>
                  <a:ext uri="{0D108BD9-81ED-4DB2-BD59-A6C34878D82A}">
                    <a16:rowId xmlns:a16="http://schemas.microsoft.com/office/drawing/2014/main" val="3875214360"/>
                  </a:ext>
                </a:extLst>
              </a:tr>
              <a:tr h="267334">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Total</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39</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40</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35</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37</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32</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tc>
                  <a:txBody>
                    <a:bodyPr/>
                    <a:lstStyle/>
                    <a:p>
                      <a:pPr algn="ctr" fontAlgn="b"/>
                      <a:r>
                        <a:rPr lang="en-US" sz="1400" b="1" i="0" u="none" strike="noStrike">
                          <a:solidFill>
                            <a:schemeClr val="bg1"/>
                          </a:solidFill>
                          <a:effectLst/>
                          <a:latin typeface="Poppins Light" panose="00000400000000000000" pitchFamily="2" charset="0"/>
                          <a:cs typeface="Poppins Light" panose="00000400000000000000" pitchFamily="2" charset="0"/>
                        </a:rPr>
                        <a:t>31</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b">
                    <a:noFill/>
                  </a:tcPr>
                </a:tc>
                <a:extLst>
                  <a:ext uri="{0D108BD9-81ED-4DB2-BD59-A6C34878D82A}">
                    <a16:rowId xmlns:a16="http://schemas.microsoft.com/office/drawing/2014/main" val="2207522013"/>
                  </a:ext>
                </a:extLst>
              </a:tr>
            </a:tbl>
          </a:graphicData>
        </a:graphic>
      </p:graphicFrame>
      <p:sp>
        <p:nvSpPr>
          <p:cNvPr id="15" name="TextBox 14">
            <a:extLst>
              <a:ext uri="{FF2B5EF4-FFF2-40B4-BE49-F238E27FC236}">
                <a16:creationId xmlns:a16="http://schemas.microsoft.com/office/drawing/2014/main" id="{D5D3ED24-86C7-69C1-44C6-639F7470A31C}"/>
              </a:ext>
            </a:extLst>
          </p:cNvPr>
          <p:cNvSpPr txBox="1"/>
          <p:nvPr/>
        </p:nvSpPr>
        <p:spPr>
          <a:xfrm>
            <a:off x="1160383" y="6184165"/>
            <a:ext cx="7863875" cy="400110"/>
          </a:xfrm>
          <a:prstGeom prst="rect">
            <a:avLst/>
          </a:prstGeom>
          <a:noFill/>
        </p:spPr>
        <p:txBody>
          <a:bodyPr wrap="square" rtlCol="0">
            <a:spAutoFit/>
          </a:bodyPr>
          <a:lstStyle/>
          <a:p>
            <a:pPr marL="171450" indent="-171450">
              <a:buFont typeface="Arial" panose="020B0604020202020204" pitchFamily="34" charset="0"/>
              <a:buChar char="•"/>
            </a:pPr>
            <a:r>
              <a:rPr lang="en-US" sz="1000">
                <a:solidFill>
                  <a:schemeClr val="bg1"/>
                </a:solidFill>
              </a:rPr>
              <a:t>External contract work is not included – Marketing, Inventory, Lettings Referencing</a:t>
            </a:r>
          </a:p>
          <a:p>
            <a:r>
              <a:rPr lang="en-GB" sz="1000">
                <a:solidFill>
                  <a:schemeClr val="bg1"/>
                </a:solidFill>
              </a:rPr>
              <a:t>** Does not include Unit Refurbishment Management tasks provided by TFT</a:t>
            </a:r>
          </a:p>
        </p:txBody>
      </p:sp>
      <p:sp>
        <p:nvSpPr>
          <p:cNvPr id="2" name="TextBox 1">
            <a:extLst>
              <a:ext uri="{FF2B5EF4-FFF2-40B4-BE49-F238E27FC236}">
                <a16:creationId xmlns:a16="http://schemas.microsoft.com/office/drawing/2014/main" id="{BF698A1B-1A08-6C17-CCCB-5AD893448036}"/>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65734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20-7F58-C9D1-2586-D3D015C8EC0D}"/>
              </a:ext>
            </a:extLst>
          </p:cNvPr>
          <p:cNvSpPr>
            <a:spLocks noGrp="1"/>
          </p:cNvSpPr>
          <p:nvPr>
            <p:ph type="title"/>
          </p:nvPr>
        </p:nvSpPr>
        <p:spPr>
          <a:prstGeom prst="rect">
            <a:avLst/>
          </a:prstGeom>
        </p:spPr>
        <p:txBody>
          <a:bodyPr/>
          <a:lstStyle/>
          <a:p>
            <a:r>
              <a:rPr lang="en-US" b="1">
                <a:solidFill>
                  <a:schemeClr val="bg1"/>
                </a:solidFill>
              </a:rPr>
              <a:t>Challenges by function</a:t>
            </a:r>
            <a:endParaRPr lang="en-GB" b="1">
              <a:solidFill>
                <a:schemeClr val="bg1"/>
              </a:solidFill>
            </a:endParaRPr>
          </a:p>
        </p:txBody>
      </p:sp>
      <p:graphicFrame>
        <p:nvGraphicFramePr>
          <p:cNvPr id="5" name="Chart 4">
            <a:extLst>
              <a:ext uri="{FF2B5EF4-FFF2-40B4-BE49-F238E27FC236}">
                <a16:creationId xmlns:a16="http://schemas.microsoft.com/office/drawing/2014/main" id="{186FD2E7-8B58-B8F8-77A1-E89D9885D557}"/>
              </a:ext>
            </a:extLst>
          </p:cNvPr>
          <p:cNvGraphicFramePr>
            <a:graphicFrameLocks/>
          </p:cNvGraphicFramePr>
          <p:nvPr>
            <p:extLst>
              <p:ext uri="{D42A27DB-BD31-4B8C-83A1-F6EECF244321}">
                <p14:modId xmlns:p14="http://schemas.microsoft.com/office/powerpoint/2010/main" val="823010566"/>
              </p:ext>
            </p:extLst>
          </p:nvPr>
        </p:nvGraphicFramePr>
        <p:xfrm>
          <a:off x="331254" y="1626601"/>
          <a:ext cx="9395892" cy="5543550"/>
        </p:xfrm>
        <a:graphic>
          <a:graphicData uri="http://schemas.openxmlformats.org/drawingml/2006/chart">
            <c:chart xmlns:c="http://schemas.openxmlformats.org/drawingml/2006/chart" xmlns:r="http://schemas.openxmlformats.org/officeDocument/2006/relationships" r:id="rId2"/>
          </a:graphicData>
        </a:graphic>
      </p:graphicFrame>
      <p:pic>
        <p:nvPicPr>
          <p:cNvPr id="6" name="Graphic 5">
            <a:extLst>
              <a:ext uri="{FF2B5EF4-FFF2-40B4-BE49-F238E27FC236}">
                <a16:creationId xmlns:a16="http://schemas.microsoft.com/office/drawing/2014/main" id="{601696ED-469F-B8CE-28F4-2EF4FFFEDD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4" name="TextBox 3">
            <a:extLst>
              <a:ext uri="{FF2B5EF4-FFF2-40B4-BE49-F238E27FC236}">
                <a16:creationId xmlns:a16="http://schemas.microsoft.com/office/drawing/2014/main" id="{09225301-3E51-4A7B-F3D3-3CAB02F51571}"/>
              </a:ext>
            </a:extLst>
          </p:cNvPr>
          <p:cNvSpPr txBox="1"/>
          <p:nvPr/>
        </p:nvSpPr>
        <p:spPr>
          <a:xfrm>
            <a:off x="331254" y="777198"/>
            <a:ext cx="9906000" cy="523220"/>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Interviews across </a:t>
            </a:r>
            <a:r>
              <a:rPr lang="en-US" sz="1400" b="1">
                <a:solidFill>
                  <a:schemeClr val="bg1"/>
                </a:solidFill>
                <a:latin typeface="Poppins Light" panose="00000400000000000000" pitchFamily="2" charset="0"/>
                <a:cs typeface="Poppins Light" panose="00000400000000000000" pitchFamily="2" charset="0"/>
              </a:rPr>
              <a:t>business areas </a:t>
            </a:r>
            <a:r>
              <a:rPr lang="en-US" sz="1400">
                <a:solidFill>
                  <a:schemeClr val="bg1"/>
                </a:solidFill>
                <a:latin typeface="Poppins Light" panose="00000400000000000000" pitchFamily="2" charset="0"/>
                <a:cs typeface="Poppins Light" panose="00000400000000000000" pitchFamily="2" charset="0"/>
              </a:rPr>
              <a:t>led to the output of </a:t>
            </a:r>
            <a:r>
              <a:rPr lang="en-US" sz="1400" b="1">
                <a:solidFill>
                  <a:schemeClr val="bg1"/>
                </a:solidFill>
                <a:latin typeface="Poppins Light" panose="00000400000000000000" pitchFamily="2" charset="0"/>
                <a:cs typeface="Poppins Light" panose="00000400000000000000" pitchFamily="2" charset="0"/>
              </a:rPr>
              <a:t>200+ challenge/ pain points. </a:t>
            </a:r>
            <a:r>
              <a:rPr lang="en-US" sz="1400">
                <a:solidFill>
                  <a:schemeClr val="bg1"/>
                </a:solidFill>
                <a:latin typeface="Poppins Light" panose="00000400000000000000" pitchFamily="2" charset="0"/>
                <a:cs typeface="Poppins Light" panose="00000400000000000000" pitchFamily="2" charset="0"/>
              </a:rPr>
              <a:t>Most challenges are common between areas and can be rolled up to the below main themes: </a:t>
            </a:r>
            <a:endParaRPr lang="en-GB" sz="1400">
              <a:latin typeface="Poppins Light" panose="00000400000000000000" pitchFamily="2" charset="0"/>
              <a:cs typeface="Poppins Light" panose="00000400000000000000" pitchFamily="2" charset="0"/>
            </a:endParaRPr>
          </a:p>
        </p:txBody>
      </p:sp>
      <p:sp>
        <p:nvSpPr>
          <p:cNvPr id="10" name="TextBox 9">
            <a:extLst>
              <a:ext uri="{FF2B5EF4-FFF2-40B4-BE49-F238E27FC236}">
                <a16:creationId xmlns:a16="http://schemas.microsoft.com/office/drawing/2014/main" id="{3A3B4DB4-BA7C-202A-A8A0-410E0647AAFF}"/>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85119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Interview Detail – Verbatim &amp; Metrics</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3" name="TextBox 2">
            <a:extLst>
              <a:ext uri="{FF2B5EF4-FFF2-40B4-BE49-F238E27FC236}">
                <a16:creationId xmlns:a16="http://schemas.microsoft.com/office/drawing/2014/main" id="{596D5929-D0C3-20B4-F568-8472CBFDE02E}"/>
              </a:ext>
            </a:extLst>
          </p:cNvPr>
          <p:cNvSpPr txBox="1"/>
          <p:nvPr/>
        </p:nvSpPr>
        <p:spPr>
          <a:xfrm>
            <a:off x="506040" y="2075339"/>
            <a:ext cx="3608760" cy="2677656"/>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Verbatim provided by all functions during interviews, regarding process steps/flow, challenges, limitations, pain points</a:t>
            </a:r>
          </a:p>
          <a:p>
            <a:endParaRPr lang="en-US" sz="1400">
              <a:solidFill>
                <a:schemeClr val="bg1"/>
              </a:solidFill>
              <a:latin typeface="Poppins Light" panose="00000400000000000000" pitchFamily="2" charset="0"/>
              <a:cs typeface="Poppins Light" panose="00000400000000000000" pitchFamily="2" charset="0"/>
            </a:endParaRPr>
          </a:p>
          <a:p>
            <a:r>
              <a:rPr lang="en-US" sz="1400">
                <a:solidFill>
                  <a:schemeClr val="bg1"/>
                </a:solidFill>
                <a:latin typeface="Poppins Light" panose="00000400000000000000" pitchFamily="2" charset="0"/>
                <a:cs typeface="Poppins Light" panose="00000400000000000000" pitchFamily="2" charset="0"/>
              </a:rPr>
              <a:t>Metrics requested from functions* however the response rate was low and of those who provided figures, there were a lot of unknown and data gaps.</a:t>
            </a:r>
          </a:p>
          <a:p>
            <a:endParaRPr lang="en-US" sz="1400">
              <a:solidFill>
                <a:schemeClr val="bg1"/>
              </a:solidFill>
              <a:latin typeface="Poppins Light" panose="00000400000000000000" pitchFamily="2" charset="0"/>
              <a:cs typeface="Poppins Light" panose="00000400000000000000" pitchFamily="2" charset="0"/>
            </a:endParaRPr>
          </a:p>
          <a:p>
            <a:endParaRPr lang="en-GB" sz="1400">
              <a:solidFill>
                <a:schemeClr val="bg1"/>
              </a:solidFill>
              <a:latin typeface="Poppins Light" panose="00000400000000000000" pitchFamily="2" charset="0"/>
              <a:cs typeface="Poppins Light" panose="00000400000000000000" pitchFamily="2" charset="0"/>
            </a:endParaRPr>
          </a:p>
        </p:txBody>
      </p:sp>
      <p:graphicFrame>
        <p:nvGraphicFramePr>
          <p:cNvPr id="18" name="Table 17">
            <a:extLst>
              <a:ext uri="{FF2B5EF4-FFF2-40B4-BE49-F238E27FC236}">
                <a16:creationId xmlns:a16="http://schemas.microsoft.com/office/drawing/2014/main" id="{F18A7FDE-2103-13B7-DBD9-4034FEA68C42}"/>
              </a:ext>
            </a:extLst>
          </p:cNvPr>
          <p:cNvGraphicFramePr>
            <a:graphicFrameLocks noGrp="1"/>
          </p:cNvGraphicFramePr>
          <p:nvPr>
            <p:extLst>
              <p:ext uri="{D42A27DB-BD31-4B8C-83A1-F6EECF244321}">
                <p14:modId xmlns:p14="http://schemas.microsoft.com/office/powerpoint/2010/main" val="4249263934"/>
              </p:ext>
            </p:extLst>
          </p:nvPr>
        </p:nvGraphicFramePr>
        <p:xfrm>
          <a:off x="4508272" y="2532539"/>
          <a:ext cx="6999516" cy="3615690"/>
        </p:xfrm>
        <a:graphic>
          <a:graphicData uri="http://schemas.openxmlformats.org/drawingml/2006/table">
            <a:tbl>
              <a:tblPr firstRow="1" bandRow="1">
                <a:tableStyleId>{5C22544A-7EE6-4342-B048-85BDC9FD1C3A}</a:tableStyleId>
              </a:tblPr>
              <a:tblGrid>
                <a:gridCol w="2122804">
                  <a:extLst>
                    <a:ext uri="{9D8B030D-6E8A-4147-A177-3AD203B41FA5}">
                      <a16:colId xmlns:a16="http://schemas.microsoft.com/office/drawing/2014/main" val="571806294"/>
                    </a:ext>
                  </a:extLst>
                </a:gridCol>
                <a:gridCol w="1219178">
                  <a:extLst>
                    <a:ext uri="{9D8B030D-6E8A-4147-A177-3AD203B41FA5}">
                      <a16:colId xmlns:a16="http://schemas.microsoft.com/office/drawing/2014/main" val="2409728886"/>
                    </a:ext>
                  </a:extLst>
                </a:gridCol>
                <a:gridCol w="1219178">
                  <a:extLst>
                    <a:ext uri="{9D8B030D-6E8A-4147-A177-3AD203B41FA5}">
                      <a16:colId xmlns:a16="http://schemas.microsoft.com/office/drawing/2014/main" val="2818266183"/>
                    </a:ext>
                  </a:extLst>
                </a:gridCol>
                <a:gridCol w="1219178">
                  <a:extLst>
                    <a:ext uri="{9D8B030D-6E8A-4147-A177-3AD203B41FA5}">
                      <a16:colId xmlns:a16="http://schemas.microsoft.com/office/drawing/2014/main" val="2518848141"/>
                    </a:ext>
                  </a:extLst>
                </a:gridCol>
                <a:gridCol w="1219178">
                  <a:extLst>
                    <a:ext uri="{9D8B030D-6E8A-4147-A177-3AD203B41FA5}">
                      <a16:colId xmlns:a16="http://schemas.microsoft.com/office/drawing/2014/main" val="3115921729"/>
                    </a:ext>
                  </a:extLst>
                </a:gridCol>
              </a:tblGrid>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Business Area*</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Verbatim</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tc gridSpan="2">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Metrics</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endParaRPr lang="en-GB"/>
                    </a:p>
                  </a:txBody>
                  <a:tcPr/>
                </a:tc>
                <a:extLst>
                  <a:ext uri="{0D108BD9-81ED-4DB2-BD59-A6C34878D82A}">
                    <a16:rowId xmlns:a16="http://schemas.microsoft.com/office/drawing/2014/main" val="243717742"/>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 </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North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rtl="0" fontAlgn="ctr"/>
                      <a:r>
                        <a:rPr lang="en-GB" sz="1400" b="1" u="none" strike="noStrike">
                          <a:solidFill>
                            <a:schemeClr val="bg1"/>
                          </a:solidFill>
                          <a:effectLst/>
                          <a:latin typeface="Poppins Light" panose="00000400000000000000" pitchFamily="2" charset="0"/>
                          <a:cs typeface="Poppins Light" panose="00000400000000000000" pitchFamily="2" charset="0"/>
                        </a:rPr>
                        <a:t>South</a:t>
                      </a:r>
                      <a:endParaRPr lang="en-GB" sz="14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3931945844"/>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Portfolio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85519227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Property Managers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49484468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Customer Service Desk</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018656156"/>
                  </a:ext>
                </a:extLst>
              </a:tr>
              <a:tr h="318135">
                <a:tc>
                  <a:txBody>
                    <a:bodyPr/>
                    <a:lstStyle/>
                    <a:p>
                      <a:pPr algn="ctr" rtl="0" fontAlgn="ctr"/>
                      <a:r>
                        <a:rPr lang="en-GB" sz="1400" i="1" u="none" strike="noStrike">
                          <a:solidFill>
                            <a:schemeClr val="bg1"/>
                          </a:solidFill>
                          <a:effectLst/>
                          <a:latin typeface="Poppins Light" panose="00000400000000000000" pitchFamily="2" charset="0"/>
                          <a:cs typeface="Poppins Light" panose="00000400000000000000" pitchFamily="2" charset="0"/>
                        </a:rPr>
                        <a:t>Refurbishment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1" u="none" strike="noStrike">
                          <a:solidFill>
                            <a:schemeClr val="bg1"/>
                          </a:solidFill>
                          <a:effectLst/>
                          <a:latin typeface="Poppins Light" panose="00000400000000000000" pitchFamily="2" charset="0"/>
                          <a:cs typeface="Poppins Light" panose="00000400000000000000" pitchFamily="2" charset="0"/>
                        </a:rPr>
                        <a:t> </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1" u="none" strike="noStrike">
                          <a:solidFill>
                            <a:schemeClr val="bg1"/>
                          </a:solidFill>
                          <a:effectLst/>
                          <a:latin typeface="Poppins Light" panose="00000400000000000000" pitchFamily="2" charset="0"/>
                          <a:cs typeface="Poppins Light" panose="00000400000000000000" pitchFamily="2" charset="0"/>
                        </a:rPr>
                        <a:t>**</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1" u="none" strike="noStrike">
                          <a:solidFill>
                            <a:schemeClr val="bg1"/>
                          </a:solidFill>
                          <a:effectLst/>
                          <a:latin typeface="Poppins Light" panose="00000400000000000000" pitchFamily="2" charset="0"/>
                          <a:cs typeface="Poppins Light" panose="00000400000000000000" pitchFamily="2" charset="0"/>
                        </a:rPr>
                        <a:t> </a:t>
                      </a:r>
                      <a:endParaRPr lang="en-GB" sz="1400" b="0" i="1"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301050999"/>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Lettings</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4006680636"/>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Tenancy Progression</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 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6320430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Finance – Credit Control</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49725170"/>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Asset Mgt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x</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2286135191"/>
                  </a:ext>
                </a:extLst>
              </a:tr>
              <a:tr h="318135">
                <a:tc>
                  <a:txBody>
                    <a:bodyPr/>
                    <a:lstStyle/>
                    <a:p>
                      <a:pPr algn="ctr" rtl="0" fontAlgn="ctr"/>
                      <a:r>
                        <a:rPr lang="en-GB" sz="1400" u="none" strike="noStrike">
                          <a:solidFill>
                            <a:schemeClr val="bg1"/>
                          </a:solidFill>
                          <a:effectLst/>
                          <a:latin typeface="Poppins Light" panose="00000400000000000000" pitchFamily="2" charset="0"/>
                          <a:cs typeface="Poppins Light" panose="00000400000000000000" pitchFamily="2" charset="0"/>
                        </a:rPr>
                        <a:t>Procurement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gridSpan="2">
                  <a:txBody>
                    <a:bodyPr/>
                    <a:lstStyle/>
                    <a:p>
                      <a:pPr marL="285750" indent="-285750" algn="ctr" fontAlgn="t">
                        <a:buFont typeface="Wingdings" panose="05000000000000000000" pitchFamily="2" charset="2"/>
                        <a:buChar char="ü"/>
                      </a:pPr>
                      <a:r>
                        <a:rPr lang="en-US" sz="1400" b="0" i="0" u="none" strike="noStrike">
                          <a:solidFill>
                            <a:schemeClr val="bg1"/>
                          </a:solidFill>
                          <a:effectLst/>
                          <a:latin typeface="Poppins Light" panose="00000400000000000000" pitchFamily="2" charset="0"/>
                          <a:cs typeface="Poppins Light" panose="00000400000000000000" pitchFamily="2" charset="0"/>
                        </a:rPr>
                        <a:t> </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oFill/>
                  </a:tcPr>
                </a:tc>
                <a:tc gridSpan="2">
                  <a:txBody>
                    <a:bodyPr/>
                    <a:lstStyle/>
                    <a:p>
                      <a:pPr algn="ctr" fontAlgn="t"/>
                      <a:r>
                        <a:rPr lang="en-US" sz="1400" b="0" i="0" u="none" strike="noStrike">
                          <a:solidFill>
                            <a:schemeClr val="bg1"/>
                          </a:solidFill>
                          <a:effectLst/>
                          <a:latin typeface="Poppins Light" panose="00000400000000000000" pitchFamily="2" charset="0"/>
                          <a:cs typeface="Poppins Light" panose="00000400000000000000" pitchFamily="2" charset="0"/>
                        </a:rPr>
                        <a:t>*</a:t>
                      </a:r>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tc hMerge="1">
                  <a:txBody>
                    <a:bodyPr/>
                    <a:lstStyle/>
                    <a:p>
                      <a:pPr algn="ctr" fontAlgn="t"/>
                      <a:endParaRPr lang="en-GB" sz="14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3875214360"/>
                  </a:ext>
                </a:extLst>
              </a:tr>
            </a:tbl>
          </a:graphicData>
        </a:graphic>
      </p:graphicFrame>
      <p:sp>
        <p:nvSpPr>
          <p:cNvPr id="19" name="TextBox 18">
            <a:extLst>
              <a:ext uri="{FF2B5EF4-FFF2-40B4-BE49-F238E27FC236}">
                <a16:creationId xmlns:a16="http://schemas.microsoft.com/office/drawing/2014/main" id="{9DC144FD-6754-FBED-BB0E-DE3A31258551}"/>
              </a:ext>
            </a:extLst>
          </p:cNvPr>
          <p:cNvSpPr txBox="1"/>
          <p:nvPr/>
        </p:nvSpPr>
        <p:spPr>
          <a:xfrm>
            <a:off x="108857" y="6387089"/>
            <a:ext cx="9742715" cy="338554"/>
          </a:xfrm>
          <a:prstGeom prst="rect">
            <a:avLst/>
          </a:prstGeom>
          <a:noFill/>
        </p:spPr>
        <p:txBody>
          <a:bodyPr wrap="square" rtlCol="0">
            <a:spAutoFit/>
          </a:bodyPr>
          <a:lstStyle/>
          <a:p>
            <a:r>
              <a:rPr lang="en-US" sz="800">
                <a:solidFill>
                  <a:schemeClr val="bg1"/>
                </a:solidFill>
              </a:rPr>
              <a:t>*Metrics were not requested from Procurement due to minimal involvement</a:t>
            </a:r>
          </a:p>
          <a:p>
            <a:r>
              <a:rPr lang="en-GB" sz="800">
                <a:solidFill>
                  <a:schemeClr val="bg1"/>
                </a:solidFill>
              </a:rPr>
              <a:t>**Completed by Property/Portfolio Managers</a:t>
            </a:r>
          </a:p>
        </p:txBody>
      </p:sp>
      <p:sp>
        <p:nvSpPr>
          <p:cNvPr id="20" name="TextBox 19">
            <a:extLst>
              <a:ext uri="{FF2B5EF4-FFF2-40B4-BE49-F238E27FC236}">
                <a16:creationId xmlns:a16="http://schemas.microsoft.com/office/drawing/2014/main" id="{A928B462-C750-14EA-2672-528A6A93FF5F}"/>
              </a:ext>
            </a:extLst>
          </p:cNvPr>
          <p:cNvSpPr txBox="1"/>
          <p:nvPr/>
        </p:nvSpPr>
        <p:spPr>
          <a:xfrm>
            <a:off x="4474029" y="1906062"/>
            <a:ext cx="4299857" cy="523220"/>
          </a:xfrm>
          <a:prstGeom prst="rect">
            <a:avLst/>
          </a:prstGeom>
          <a:noFill/>
        </p:spPr>
        <p:txBody>
          <a:bodyPr wrap="square" rtlCol="0">
            <a:spAutoFit/>
          </a:bodyPr>
          <a:lstStyle/>
          <a:p>
            <a:r>
              <a:rPr lang="en-US" sz="1400" b="1">
                <a:solidFill>
                  <a:schemeClr val="bg1"/>
                </a:solidFill>
                <a:latin typeface="Poppins Light" panose="00000400000000000000" pitchFamily="2" charset="0"/>
                <a:cs typeface="Poppins Light" panose="00000400000000000000" pitchFamily="2" charset="0"/>
              </a:rPr>
              <a:t>Summary of response: </a:t>
            </a:r>
          </a:p>
          <a:p>
            <a:endParaRPr lang="en-GB" sz="1400" b="1"/>
          </a:p>
        </p:txBody>
      </p:sp>
    </p:spTree>
    <p:extLst>
      <p:ext uri="{BB962C8B-B14F-4D97-AF65-F5344CB8AC3E}">
        <p14:creationId xmlns:p14="http://schemas.microsoft.com/office/powerpoint/2010/main" val="2299845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Portfolio Managers (PRS)</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“PowerBI is not being used/ monitored by team - no remote access to dashboards so everything is tracked off system”</a:t>
            </a:r>
            <a:endParaRPr lang="en-GB" sz="1100" kern="0">
              <a:solidFill>
                <a:schemeClr val="bg1"/>
              </a:solidFill>
              <a:latin typeface="Poppins" panose="00000500000000000000" pitchFamily="2" charset="0"/>
              <a:cs typeface="Poppins" panose="000005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“Key Location/Release - more complex than it should be ”</a:t>
            </a:r>
            <a:endParaRPr lang="en-GB" sz="1100" kern="0">
              <a:solidFill>
                <a:schemeClr val="bg1"/>
              </a:solidFill>
              <a:latin typeface="Poppins" panose="00000500000000000000" pitchFamily="2" charset="0"/>
              <a:cs typeface="Poppins" panose="000005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624654" cy="114777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“No dedicated partner in Customer services so things often lost in translation, do not have strong knowledge of portfolios/units”</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408478" y="5390980"/>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“Portfolios have a separate office to site (different to BTR), meaning there are delays from work onsite being uploaded to systems ”</a:t>
            </a:r>
            <a:endParaRPr lang="en-GB" sz="1100" kern="0">
              <a:solidFill>
                <a:schemeClr val="bg1"/>
              </a:solidFill>
              <a:latin typeface="Poppins" panose="00000500000000000000" pitchFamily="2" charset="0"/>
              <a:cs typeface="Poppins" panose="000005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975210" y="3212528"/>
            <a:ext cx="1574069"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“Not many are using the MIMO task, many are using emails.”</a:t>
            </a:r>
            <a:endParaRPr lang="en-GB" sz="1100" kern="0">
              <a:solidFill>
                <a:schemeClr val="bg1"/>
              </a:solidFill>
              <a:latin typeface="Poppins" panose="00000500000000000000" pitchFamily="2" charset="0"/>
              <a:cs typeface="Poppins" panose="000005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“Roles and Responsibilities between Customer Services &amp; us are unclear”</a:t>
            </a:r>
            <a:endParaRPr lang="en-GB" sz="1100" kern="0">
              <a:solidFill>
                <a:schemeClr val="bg1"/>
              </a:solidFill>
              <a:latin typeface="Poppins" panose="00000500000000000000" pitchFamily="2" charset="0"/>
              <a:cs typeface="Poppins" panose="000005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778183" y="2187788"/>
            <a:ext cx="2771096" cy="821070"/>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“New MIMO process is harder - there is no ownership and is difficult to understand which tasks need to be done”</a:t>
            </a:r>
            <a:endParaRPr kumimoji="0" lang="en-GB"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1728631" y="4563281"/>
            <a:ext cx="2343332" cy="968645"/>
          </a:xfrm>
          <a:prstGeom prst="wedgeRoundRectCallout">
            <a:avLst>
              <a:gd name="adj1" fmla="val 91758"/>
              <a:gd name="adj2" fmla="val -814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“Meter Readings are often not input to MRI following the check out/ inventory report returned via Inventory Hive”</a:t>
            </a:r>
            <a:endParaRPr lang="en-GB" sz="1100" kern="0">
              <a:solidFill>
                <a:schemeClr val="bg1"/>
              </a:solidFill>
              <a:latin typeface="Poppins" panose="00000500000000000000" pitchFamily="2" charset="0"/>
              <a:cs typeface="Poppins" panose="000005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4377080" y="5415582"/>
            <a:ext cx="1726281" cy="1123174"/>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“Ratio of PMs to units is 3:1 north compared to 1:1 in South”</a:t>
            </a:r>
            <a:endParaRPr lang="en-GB" sz="1100" kern="0">
              <a:solidFill>
                <a:schemeClr val="bg1"/>
              </a:solidFill>
              <a:latin typeface="Poppins" panose="00000500000000000000" pitchFamily="2" charset="0"/>
              <a:cs typeface="Poppins" panose="000005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622537" y="1829330"/>
            <a:ext cx="1550571" cy="821070"/>
          </a:xfrm>
          <a:prstGeom prst="wedgeRoundRectCallout">
            <a:avLst>
              <a:gd name="adj1" fmla="val -166948"/>
              <a:gd name="adj2" fmla="val 11383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“PVI/PMI/water flushing are not prioritised”</a:t>
            </a:r>
            <a:endParaRPr lang="en-GB" sz="1100" kern="0">
              <a:solidFill>
                <a:schemeClr val="bg1"/>
              </a:solidFill>
              <a:latin typeface="Poppins" panose="00000500000000000000" pitchFamily="2" charset="0"/>
              <a:cs typeface="Poppins" panose="00000500000000000000" pitchFamily="2" charset="0"/>
            </a:endParaRPr>
          </a:p>
        </p:txBody>
      </p:sp>
      <p:sp>
        <p:nvSpPr>
          <p:cNvPr id="18" name="Rectangle: Rounded Corners 17">
            <a:extLst>
              <a:ext uri="{FF2B5EF4-FFF2-40B4-BE49-F238E27FC236}">
                <a16:creationId xmlns:a16="http://schemas.microsoft.com/office/drawing/2014/main" id="{15A11758-DD2C-355E-AFC7-E757A5038177}"/>
              </a:ext>
            </a:extLst>
          </p:cNvPr>
          <p:cNvSpPr/>
          <p:nvPr/>
        </p:nvSpPr>
        <p:spPr>
          <a:xfrm>
            <a:off x="1211705" y="5804268"/>
            <a:ext cx="2645228" cy="6508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“Unstructured input for Notice to Quit, various inputs and funneled to written email”</a:t>
            </a:r>
            <a:endParaRPr lang="en-GB" sz="1100">
              <a:latin typeface="Poppins Light" panose="00000400000000000000" pitchFamily="2" charset="0"/>
              <a:cs typeface="Poppins Light" panose="00000400000000000000" pitchFamily="2" charset="0"/>
            </a:endParaRPr>
          </a:p>
        </p:txBody>
      </p:sp>
      <p:sp>
        <p:nvSpPr>
          <p:cNvPr id="19" name="Rectangle: Rounded Corners 18">
            <a:extLst>
              <a:ext uri="{FF2B5EF4-FFF2-40B4-BE49-F238E27FC236}">
                <a16:creationId xmlns:a16="http://schemas.microsoft.com/office/drawing/2014/main" id="{275C654D-D5A6-421C-55BE-630D62672199}"/>
              </a:ext>
            </a:extLst>
          </p:cNvPr>
          <p:cNvSpPr/>
          <p:nvPr/>
        </p:nvSpPr>
        <p:spPr>
          <a:xfrm>
            <a:off x="9566051" y="5351844"/>
            <a:ext cx="1830690" cy="114777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“Retention calls made by Portfolio Managers after notice is provided, not proactive”</a:t>
            </a:r>
            <a:endParaRPr lang="en-GB" sz="1100">
              <a:latin typeface="Poppins Light" panose="00000400000000000000" pitchFamily="2" charset="0"/>
              <a:cs typeface="Poppins Light" panose="00000400000000000000" pitchFamily="2" charset="0"/>
            </a:endParaRPr>
          </a:p>
        </p:txBody>
      </p:sp>
      <p:sp>
        <p:nvSpPr>
          <p:cNvPr id="20" name="Rectangle: Rounded Corners 19">
            <a:extLst>
              <a:ext uri="{FF2B5EF4-FFF2-40B4-BE49-F238E27FC236}">
                <a16:creationId xmlns:a16="http://schemas.microsoft.com/office/drawing/2014/main" id="{A4213604-9650-D8F8-614D-6C87E7A1BFC1}"/>
              </a:ext>
            </a:extLst>
          </p:cNvPr>
          <p:cNvSpPr/>
          <p:nvPr/>
        </p:nvSpPr>
        <p:spPr>
          <a:xfrm>
            <a:off x="10361310" y="3795105"/>
            <a:ext cx="1550571" cy="114777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“Pre vacation inspections should be logged in an MRI task but are not always tracked”</a:t>
            </a:r>
            <a:endParaRPr lang="en-GB" sz="1100">
              <a:latin typeface="Poppins Light" panose="00000400000000000000" pitchFamily="2" charset="0"/>
              <a:cs typeface="Poppins Light" panose="00000400000000000000" pitchFamily="2" charset="0"/>
            </a:endParaRPr>
          </a:p>
        </p:txBody>
      </p:sp>
      <p:sp>
        <p:nvSpPr>
          <p:cNvPr id="21" name="Rectangle: Rounded Corners 20">
            <a:extLst>
              <a:ext uri="{FF2B5EF4-FFF2-40B4-BE49-F238E27FC236}">
                <a16:creationId xmlns:a16="http://schemas.microsoft.com/office/drawing/2014/main" id="{DA61423B-F8A2-2996-EF62-8A1ED3D31235}"/>
              </a:ext>
            </a:extLst>
          </p:cNvPr>
          <p:cNvSpPr/>
          <p:nvPr/>
        </p:nvSpPr>
        <p:spPr>
          <a:xfrm>
            <a:off x="10621456" y="2815713"/>
            <a:ext cx="1290426" cy="82106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“Double keying of information to both MRI and Qube”</a:t>
            </a:r>
            <a:endParaRPr lang="en-GB" sz="1100">
              <a:latin typeface="Poppins Light" panose="00000400000000000000" pitchFamily="2" charset="0"/>
              <a:cs typeface="Poppins Light" panose="00000400000000000000" pitchFamily="2" charset="0"/>
            </a:endParaRPr>
          </a:p>
        </p:txBody>
      </p:sp>
      <p:sp>
        <p:nvSpPr>
          <p:cNvPr id="22" name="Rectangle: Rounded Corners 21">
            <a:extLst>
              <a:ext uri="{FF2B5EF4-FFF2-40B4-BE49-F238E27FC236}">
                <a16:creationId xmlns:a16="http://schemas.microsoft.com/office/drawing/2014/main" id="{391FD39C-EE6D-80A9-A34F-8496B73472CF}"/>
              </a:ext>
            </a:extLst>
          </p:cNvPr>
          <p:cNvSpPr/>
          <p:nvPr/>
        </p:nvSpPr>
        <p:spPr>
          <a:xfrm>
            <a:off x="10476832" y="1670641"/>
            <a:ext cx="1550570" cy="82106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“Established handover points with Property Managers are not used”</a:t>
            </a:r>
            <a:endParaRPr lang="en-GB" sz="1100">
              <a:latin typeface="Poppins Light" panose="00000400000000000000" pitchFamily="2" charset="0"/>
              <a:cs typeface="Poppins Light" panose="00000400000000000000" pitchFamily="2" charset="0"/>
            </a:endParaRPr>
          </a:p>
        </p:txBody>
      </p:sp>
      <p:sp>
        <p:nvSpPr>
          <p:cNvPr id="23" name="Rectangle: Rounded Corners 22">
            <a:extLst>
              <a:ext uri="{FF2B5EF4-FFF2-40B4-BE49-F238E27FC236}">
                <a16:creationId xmlns:a16="http://schemas.microsoft.com/office/drawing/2014/main" id="{FD6EB93F-3FC9-4470-E77F-94AE8B7E2A34}"/>
              </a:ext>
            </a:extLst>
          </p:cNvPr>
          <p:cNvSpPr/>
          <p:nvPr/>
        </p:nvSpPr>
        <p:spPr>
          <a:xfrm>
            <a:off x="432208" y="1595962"/>
            <a:ext cx="2781883" cy="46673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“Difficult to figure out whether unit has a parking space”</a:t>
            </a:r>
            <a:endParaRPr lang="en-GB" sz="1100">
              <a:latin typeface="Poppins Light" panose="00000400000000000000" pitchFamily="2" charset="0"/>
              <a:cs typeface="Poppins Light" panose="00000400000000000000" pitchFamily="2" charset="0"/>
            </a:endParaRPr>
          </a:p>
        </p:txBody>
      </p:sp>
      <p:sp>
        <p:nvSpPr>
          <p:cNvPr id="24" name="Rectangle: Rounded Corners 23">
            <a:extLst>
              <a:ext uri="{FF2B5EF4-FFF2-40B4-BE49-F238E27FC236}">
                <a16:creationId xmlns:a16="http://schemas.microsoft.com/office/drawing/2014/main" id="{5A230118-AE1F-C306-3BE1-8CE089C8EDD3}"/>
              </a:ext>
            </a:extLst>
          </p:cNvPr>
          <p:cNvSpPr/>
          <p:nvPr/>
        </p:nvSpPr>
        <p:spPr>
          <a:xfrm>
            <a:off x="127677" y="3184776"/>
            <a:ext cx="1477665" cy="212555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“Data on units has been stored within notes and off system leading to gaps in knowledge and within systems re units, lack of visibility across business”</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577511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a:xfrm>
            <a:off x="364526" y="256792"/>
            <a:ext cx="10531362" cy="767000"/>
          </a:xfrm>
        </p:spPr>
        <p:txBody>
          <a:bodyPr/>
          <a:lstStyle/>
          <a:p>
            <a:r>
              <a:rPr lang="en-US"/>
              <a:t>Verbatim – Property Managers (BTR)</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“Have to have "off system checklist" as tasks completed in different systems - </a:t>
            </a:r>
            <a:r>
              <a:rPr lang="en-US" sz="1100" kern="0" err="1">
                <a:solidFill>
                  <a:schemeClr val="bg1"/>
                </a:solidFill>
                <a:latin typeface="Poppins" panose="00000500000000000000" pitchFamily="2" charset="0"/>
                <a:cs typeface="Poppins" panose="00000500000000000000" pitchFamily="2" charset="0"/>
              </a:rPr>
              <a:t>microsoft</a:t>
            </a:r>
            <a:r>
              <a:rPr lang="en-US" sz="1100" kern="0">
                <a:solidFill>
                  <a:schemeClr val="bg1"/>
                </a:solidFill>
                <a:latin typeface="Poppins" panose="00000500000000000000" pitchFamily="2" charset="0"/>
                <a:cs typeface="Poppins" panose="00000500000000000000" pitchFamily="2" charset="0"/>
              </a:rPr>
              <a:t> list in south/ excel in north”</a:t>
            </a:r>
            <a:endParaRPr lang="en-GB" sz="1100" kern="0">
              <a:solidFill>
                <a:schemeClr val="bg1"/>
              </a:solidFill>
              <a:latin typeface="Poppins" panose="00000500000000000000" pitchFamily="2" charset="0"/>
              <a:cs typeface="Poppins" panose="000005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“Managers all process tasks differently”</a:t>
            </a:r>
            <a:endParaRPr lang="en-GB" sz="1100" kern="0">
              <a:solidFill>
                <a:schemeClr val="bg1"/>
              </a:solidFill>
              <a:latin typeface="Poppins" panose="00000500000000000000" pitchFamily="2" charset="0"/>
              <a:cs typeface="Poppins" panose="000005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“Contacting utilities suppliers/Councils to cancel contracts (not automated in MRI for BTR) and supplying meter readings”</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“If refurbishment work is needed, must raise "yes" in MIMO to notify however all contact with contractors completed off system, with different contractors/ways of working in each location”</a:t>
            </a:r>
            <a:endParaRPr lang="en-GB" sz="1100" kern="0">
              <a:solidFill>
                <a:schemeClr val="bg1"/>
              </a:solidFill>
              <a:latin typeface="Poppins" panose="00000500000000000000" pitchFamily="2" charset="0"/>
              <a:cs typeface="Poppins" panose="000005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493612" y="3212528"/>
            <a:ext cx="2055667"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“Sending out update emails to different business areas (up to 9)”</a:t>
            </a:r>
            <a:endParaRPr lang="en-GB" sz="1100" kern="0">
              <a:solidFill>
                <a:schemeClr val="bg1"/>
              </a:solidFill>
              <a:latin typeface="Poppins" panose="00000500000000000000" pitchFamily="2" charset="0"/>
              <a:cs typeface="Poppins" panose="000005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“Manually inputting Meter Readings to MRI,  when processed via Inventory Hive”</a:t>
            </a:r>
            <a:endParaRPr lang="en-GB" sz="1100" kern="0">
              <a:solidFill>
                <a:schemeClr val="bg1"/>
              </a:solidFill>
              <a:latin typeface="Poppins" panose="00000500000000000000" pitchFamily="2" charset="0"/>
              <a:cs typeface="Poppins" panose="000005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638519" y="1763877"/>
            <a:ext cx="1910760"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“Unstructured input for Notice to Quit - always have to request reason for leaving from customer”</a:t>
            </a:r>
            <a:endParaRPr kumimoji="0" lang="en-GB"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896181" y="4563281"/>
            <a:ext cx="1857905" cy="1330593"/>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“Delays to relet days are communicated off system and often not updated in system, leading to customer complaints on move in day”</a:t>
            </a:r>
            <a:endParaRPr lang="en-GB" sz="1100" kern="0">
              <a:solidFill>
                <a:schemeClr val="bg1"/>
              </a:solidFill>
              <a:latin typeface="Poppins" panose="00000500000000000000" pitchFamily="2" charset="0"/>
              <a:cs typeface="Poppins" panose="000005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“All appointments arranged </a:t>
            </a:r>
            <a:r>
              <a:rPr lang="en-US" sz="1100" kern="0" err="1">
                <a:solidFill>
                  <a:schemeClr val="bg1"/>
                </a:solidFill>
                <a:latin typeface="Poppins" panose="00000500000000000000" pitchFamily="2" charset="0"/>
                <a:cs typeface="Poppins" panose="00000500000000000000" pitchFamily="2" charset="0"/>
              </a:rPr>
              <a:t>bt</a:t>
            </a:r>
            <a:r>
              <a:rPr lang="en-US" sz="1100" kern="0">
                <a:solidFill>
                  <a:schemeClr val="bg1"/>
                </a:solidFill>
                <a:latin typeface="Poppins" panose="00000500000000000000" pitchFamily="2" charset="0"/>
                <a:cs typeface="Poppins" panose="00000500000000000000" pitchFamily="2" charset="0"/>
              </a:rPr>
              <a:t> TPT - communication sometimes bad between teams and have often had a tenant on site and have to arrange documentation signing/ taking deposits as has not been done before hand”</a:t>
            </a:r>
            <a:endParaRPr lang="en-GB" sz="1100" kern="0">
              <a:solidFill>
                <a:schemeClr val="bg1"/>
              </a:solidFill>
              <a:latin typeface="Poppins" panose="00000500000000000000" pitchFamily="2" charset="0"/>
              <a:cs typeface="Poppins" panose="000005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1179795" cy="1069593"/>
          </a:xfrm>
          <a:prstGeom prst="wedgeRoundRectCallout">
            <a:avLst>
              <a:gd name="adj1" fmla="val -220463"/>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“Double keying of information to both MRI and Qube”</a:t>
            </a:r>
            <a:endParaRPr lang="en-GB" sz="1100" kern="0">
              <a:solidFill>
                <a:schemeClr val="bg1"/>
              </a:solidFill>
              <a:latin typeface="Poppins" panose="00000500000000000000" pitchFamily="2" charset="0"/>
              <a:cs typeface="Poppins" panose="00000500000000000000" pitchFamily="2" charset="0"/>
            </a:endParaRPr>
          </a:p>
        </p:txBody>
      </p:sp>
      <p:sp>
        <p:nvSpPr>
          <p:cNvPr id="3" name="Rectangle: Rounded Corners 2">
            <a:extLst>
              <a:ext uri="{FF2B5EF4-FFF2-40B4-BE49-F238E27FC236}">
                <a16:creationId xmlns:a16="http://schemas.microsoft.com/office/drawing/2014/main" id="{88C4DCEA-5432-97D8-36C7-1456C9342E8B}"/>
              </a:ext>
            </a:extLst>
          </p:cNvPr>
          <p:cNvSpPr/>
          <p:nvPr/>
        </p:nvSpPr>
        <p:spPr>
          <a:xfrm>
            <a:off x="9873232" y="3976309"/>
            <a:ext cx="2167602" cy="8630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“DRI/ROD is manual process, off system with updates re tenant details and editing and resending if changes”</a:t>
            </a:r>
            <a:endParaRPr lang="en-GB" sz="1100">
              <a:latin typeface="Poppins Light" panose="00000400000000000000" pitchFamily="2" charset="0"/>
              <a:cs typeface="Poppins Light" panose="00000400000000000000" pitchFamily="2" charset="0"/>
            </a:endParaRPr>
          </a:p>
        </p:txBody>
      </p:sp>
      <p:sp>
        <p:nvSpPr>
          <p:cNvPr id="4" name="Rectangle: Rounded Corners 3">
            <a:extLst>
              <a:ext uri="{FF2B5EF4-FFF2-40B4-BE49-F238E27FC236}">
                <a16:creationId xmlns:a16="http://schemas.microsoft.com/office/drawing/2014/main" id="{26866493-FC0B-89A1-3291-AC3281EE54CB}"/>
              </a:ext>
            </a:extLst>
          </p:cNvPr>
          <p:cNvSpPr/>
          <p:nvPr/>
        </p:nvSpPr>
        <p:spPr>
          <a:xfrm>
            <a:off x="10324989" y="1768803"/>
            <a:ext cx="1671068" cy="183436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“Constantly checking SalesForce for information on move in date, with off system comms on details with Lettings/TPT in Teams as not in the system”</a:t>
            </a:r>
            <a:endParaRPr lang="en-GB" sz="1100">
              <a:latin typeface="Poppins Light" panose="00000400000000000000" pitchFamily="2" charset="0"/>
              <a:cs typeface="Poppins Light" panose="00000400000000000000" pitchFamily="2" charset="0"/>
            </a:endParaRPr>
          </a:p>
        </p:txBody>
      </p:sp>
      <p:sp>
        <p:nvSpPr>
          <p:cNvPr id="18" name="Rectangle: Rounded Corners 17">
            <a:extLst>
              <a:ext uri="{FF2B5EF4-FFF2-40B4-BE49-F238E27FC236}">
                <a16:creationId xmlns:a16="http://schemas.microsoft.com/office/drawing/2014/main" id="{73134B22-F47C-0FFF-3ED6-BDE9594DDAA1}"/>
              </a:ext>
            </a:extLst>
          </p:cNvPr>
          <p:cNvSpPr/>
          <p:nvPr/>
        </p:nvSpPr>
        <p:spPr>
          <a:xfrm>
            <a:off x="195943" y="1386770"/>
            <a:ext cx="1307574" cy="181443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“Multiple paper compliance forms completed during move in session, scanned and uploaded to </a:t>
            </a:r>
            <a:r>
              <a:rPr lang="en-US" sz="1100" err="1">
                <a:latin typeface="Poppins Light" panose="00000400000000000000" pitchFamily="2" charset="0"/>
                <a:cs typeface="Poppins Light" panose="00000400000000000000" pitchFamily="2" charset="0"/>
              </a:rPr>
              <a:t>docushare</a:t>
            </a:r>
            <a:r>
              <a:rPr lang="en-US" sz="1100">
                <a:latin typeface="Poppins Light" panose="00000400000000000000" pitchFamily="2" charset="0"/>
                <a:cs typeface="Poppins Light" panose="00000400000000000000" pitchFamily="2" charset="0"/>
              </a:rPr>
              <a:t>”</a:t>
            </a:r>
            <a:endParaRPr lang="en-GB" sz="1100">
              <a:latin typeface="Poppins Light" panose="00000400000000000000" pitchFamily="2" charset="0"/>
              <a:cs typeface="Poppins Light" panose="00000400000000000000" pitchFamily="2" charset="0"/>
            </a:endParaRPr>
          </a:p>
        </p:txBody>
      </p:sp>
      <p:sp>
        <p:nvSpPr>
          <p:cNvPr id="19" name="Rectangle: Rounded Corners 18">
            <a:extLst>
              <a:ext uri="{FF2B5EF4-FFF2-40B4-BE49-F238E27FC236}">
                <a16:creationId xmlns:a16="http://schemas.microsoft.com/office/drawing/2014/main" id="{07CA8161-3767-7538-8484-A14EDD9BB26F}"/>
              </a:ext>
            </a:extLst>
          </p:cNvPr>
          <p:cNvSpPr/>
          <p:nvPr/>
        </p:nvSpPr>
        <p:spPr>
          <a:xfrm>
            <a:off x="9408409" y="5314081"/>
            <a:ext cx="2503471" cy="105406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“Parking must be logged in 3 systems - portal registration, net2.  Access for carpark, register with locker system (if they have)”</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453063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Metrics – Property Managers (BTR)</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aphicFrame>
        <p:nvGraphicFramePr>
          <p:cNvPr id="6" name="Table 5">
            <a:extLst>
              <a:ext uri="{FF2B5EF4-FFF2-40B4-BE49-F238E27FC236}">
                <a16:creationId xmlns:a16="http://schemas.microsoft.com/office/drawing/2014/main" id="{C1ECBA38-C41C-8C8B-BFE6-2230DC05A473}"/>
              </a:ext>
            </a:extLst>
          </p:cNvPr>
          <p:cNvGraphicFramePr>
            <a:graphicFrameLocks noGrp="1"/>
          </p:cNvGraphicFramePr>
          <p:nvPr>
            <p:extLst>
              <p:ext uri="{D42A27DB-BD31-4B8C-83A1-F6EECF244321}">
                <p14:modId xmlns:p14="http://schemas.microsoft.com/office/powerpoint/2010/main" val="3626203195"/>
              </p:ext>
            </p:extLst>
          </p:nvPr>
        </p:nvGraphicFramePr>
        <p:xfrm>
          <a:off x="1506244" y="1965598"/>
          <a:ext cx="8247926" cy="3529909"/>
        </p:xfrm>
        <a:graphic>
          <a:graphicData uri="http://schemas.openxmlformats.org/drawingml/2006/table">
            <a:tbl>
              <a:tblPr firstRow="1" firstCol="1" bandRow="1">
                <a:tableStyleId>{9DCAF9ED-07DC-4A11-8D7F-57B35C25682E}</a:tableStyleId>
              </a:tblPr>
              <a:tblGrid>
                <a:gridCol w="4123963">
                  <a:extLst>
                    <a:ext uri="{9D8B030D-6E8A-4147-A177-3AD203B41FA5}">
                      <a16:colId xmlns:a16="http://schemas.microsoft.com/office/drawing/2014/main" val="793311393"/>
                    </a:ext>
                  </a:extLst>
                </a:gridCol>
                <a:gridCol w="4123963">
                  <a:extLst>
                    <a:ext uri="{9D8B030D-6E8A-4147-A177-3AD203B41FA5}">
                      <a16:colId xmlns:a16="http://schemas.microsoft.com/office/drawing/2014/main" val="2444448288"/>
                    </a:ext>
                  </a:extLst>
                </a:gridCol>
              </a:tblGrid>
              <a:tr h="343207">
                <a:tc>
                  <a:txBody>
                    <a:bodyPr/>
                    <a:lstStyle/>
                    <a:p>
                      <a:pPr algn="ctr"/>
                      <a:r>
                        <a:rPr lang="en-US" sz="1200">
                          <a:effectLst/>
                          <a:latin typeface="Poppins Light" panose="00000400000000000000" pitchFamily="2" charset="0"/>
                          <a:cs typeface="Poppins Light" panose="00000400000000000000" pitchFamily="2" charset="0"/>
                        </a:rPr>
                        <a:t>Description</a:t>
                      </a:r>
                      <a:endParaRPr lang="en-GB" sz="1200">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effectLst/>
                          <a:latin typeface="Poppins Light" panose="00000400000000000000" pitchFamily="2" charset="0"/>
                          <a:cs typeface="Poppins Light" panose="00000400000000000000" pitchFamily="2" charset="0"/>
                        </a:rPr>
                        <a:t>Metric*</a:t>
                      </a:r>
                      <a:endParaRPr lang="en-GB" sz="1200">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888475917"/>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Volume of Expected Vacancies (monthly)</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~89</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530845915"/>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Task Time to create documents</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Not known</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610581424"/>
                  </a:ext>
                </a:extLst>
              </a:tr>
              <a:tr h="498248">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Lead time Expected Vacancy notification to Move out  </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~60 days (about 2 months)</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205030062"/>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Volume of Move outs (monthly)</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~89</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1694891779"/>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TAT on refresh</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Not known</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1614000068"/>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How many refreshes do not start on day 0?</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Not known</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983649571"/>
                  </a:ext>
                </a:extLst>
              </a:tr>
              <a:tr h="343207">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How many refreshes overrun/ have issues? </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Not known</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2652121830"/>
                  </a:ext>
                </a:extLst>
              </a:tr>
              <a:tr h="629212">
                <a:tc>
                  <a:txBody>
                    <a:bodyPr/>
                    <a:lstStyle/>
                    <a:p>
                      <a:pPr algn="ctr"/>
                      <a:r>
                        <a:rPr lang="en-GB" sz="1200">
                          <a:solidFill>
                            <a:schemeClr val="tx1"/>
                          </a:solidFill>
                          <a:effectLst/>
                          <a:latin typeface="Poppins Light" panose="00000400000000000000" pitchFamily="2" charset="0"/>
                          <a:cs typeface="Poppins Light" panose="00000400000000000000" pitchFamily="2" charset="0"/>
                        </a:rPr>
                        <a:t>Lead time Return deposits (move out date to deposit return date)  </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tx1"/>
                          </a:solidFill>
                          <a:effectLst/>
                          <a:latin typeface="Poppins Light" panose="00000400000000000000" pitchFamily="2" charset="0"/>
                          <a:cs typeface="Poppins Light" panose="00000400000000000000" pitchFamily="2" charset="0"/>
                        </a:rPr>
                        <a:t>~7 days</a:t>
                      </a:r>
                      <a:endParaRPr lang="en-GB" sz="1200">
                        <a:solidFill>
                          <a:schemeClr val="tx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1731983815"/>
                  </a:ext>
                </a:extLst>
              </a:tr>
            </a:tbl>
          </a:graphicData>
        </a:graphic>
      </p:graphicFrame>
      <p:sp>
        <p:nvSpPr>
          <p:cNvPr id="7" name="TextBox 6">
            <a:extLst>
              <a:ext uri="{FF2B5EF4-FFF2-40B4-BE49-F238E27FC236}">
                <a16:creationId xmlns:a16="http://schemas.microsoft.com/office/drawing/2014/main" id="{8CBED353-1929-7069-A1A9-70E26845530D}"/>
              </a:ext>
            </a:extLst>
          </p:cNvPr>
          <p:cNvSpPr txBox="1"/>
          <p:nvPr/>
        </p:nvSpPr>
        <p:spPr>
          <a:xfrm>
            <a:off x="1506244" y="5612878"/>
            <a:ext cx="6977743" cy="246221"/>
          </a:xfrm>
          <a:prstGeom prst="rect">
            <a:avLst/>
          </a:prstGeom>
          <a:noFill/>
        </p:spPr>
        <p:txBody>
          <a:bodyPr wrap="square" rtlCol="0">
            <a:spAutoFit/>
          </a:bodyPr>
          <a:lstStyle/>
          <a:p>
            <a:r>
              <a:rPr lang="en-US" sz="1000">
                <a:solidFill>
                  <a:schemeClr val="bg1"/>
                </a:solidFill>
                <a:latin typeface="Poppins Light" panose="00000400000000000000" pitchFamily="2" charset="0"/>
                <a:cs typeface="Poppins Light" panose="00000400000000000000" pitchFamily="2" charset="0"/>
              </a:rPr>
              <a:t>* Metrics collected from stakeholders following interviews</a:t>
            </a:r>
            <a:endParaRPr lang="en-GB" sz="1000">
              <a:solidFill>
                <a:schemeClr val="bg1"/>
              </a:solidFill>
              <a:latin typeface="Poppins Light" panose="00000400000000000000" pitchFamily="2" charset="0"/>
              <a:cs typeface="Poppins Light" panose="00000400000000000000" pitchFamily="2" charset="0"/>
            </a:endParaRPr>
          </a:p>
        </p:txBody>
      </p:sp>
      <p:sp>
        <p:nvSpPr>
          <p:cNvPr id="8" name="TextBox 7">
            <a:extLst>
              <a:ext uri="{FF2B5EF4-FFF2-40B4-BE49-F238E27FC236}">
                <a16:creationId xmlns:a16="http://schemas.microsoft.com/office/drawing/2014/main" id="{3103F1D0-DB7C-563E-AC63-1B9392620157}"/>
              </a:ext>
            </a:extLst>
          </p:cNvPr>
          <p:cNvSpPr txBox="1"/>
          <p:nvPr/>
        </p:nvSpPr>
        <p:spPr>
          <a:xfrm>
            <a:off x="364526" y="1540451"/>
            <a:ext cx="5394017" cy="307777"/>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Metrics provided for North only:</a:t>
            </a:r>
            <a:endParaRPr lang="en-GB" sz="14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35594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7417B3D-127E-324A-B447-AE509BC6288A}"/>
              </a:ext>
            </a:extLst>
          </p:cNvPr>
          <p:cNvGraphicFramePr>
            <a:graphicFrameLocks noGrp="1"/>
          </p:cNvGraphicFramePr>
          <p:nvPr>
            <p:extLst>
              <p:ext uri="{D42A27DB-BD31-4B8C-83A1-F6EECF244321}">
                <p14:modId xmlns:p14="http://schemas.microsoft.com/office/powerpoint/2010/main" val="3526503325"/>
              </p:ext>
            </p:extLst>
          </p:nvPr>
        </p:nvGraphicFramePr>
        <p:xfrm>
          <a:off x="453466" y="2383137"/>
          <a:ext cx="6874606" cy="2592469"/>
        </p:xfrm>
        <a:graphic>
          <a:graphicData uri="http://schemas.openxmlformats.org/drawingml/2006/table">
            <a:tbl>
              <a:tblPr firstRow="1" bandRow="1">
                <a:tableStyleId>{1E171933-4619-4E11-9A3F-F7608DF75F80}</a:tableStyleId>
              </a:tblPr>
              <a:tblGrid>
                <a:gridCol w="1546264">
                  <a:extLst>
                    <a:ext uri="{9D8B030D-6E8A-4147-A177-3AD203B41FA5}">
                      <a16:colId xmlns:a16="http://schemas.microsoft.com/office/drawing/2014/main" val="1460971696"/>
                    </a:ext>
                  </a:extLst>
                </a:gridCol>
                <a:gridCol w="888057">
                  <a:extLst>
                    <a:ext uri="{9D8B030D-6E8A-4147-A177-3AD203B41FA5}">
                      <a16:colId xmlns:a16="http://schemas.microsoft.com/office/drawing/2014/main" val="1886798213"/>
                    </a:ext>
                  </a:extLst>
                </a:gridCol>
                <a:gridCol w="888057">
                  <a:extLst>
                    <a:ext uri="{9D8B030D-6E8A-4147-A177-3AD203B41FA5}">
                      <a16:colId xmlns:a16="http://schemas.microsoft.com/office/drawing/2014/main" val="1597781057"/>
                    </a:ext>
                  </a:extLst>
                </a:gridCol>
                <a:gridCol w="888057">
                  <a:extLst>
                    <a:ext uri="{9D8B030D-6E8A-4147-A177-3AD203B41FA5}">
                      <a16:colId xmlns:a16="http://schemas.microsoft.com/office/drawing/2014/main" val="662682697"/>
                    </a:ext>
                  </a:extLst>
                </a:gridCol>
                <a:gridCol w="888057">
                  <a:extLst>
                    <a:ext uri="{9D8B030D-6E8A-4147-A177-3AD203B41FA5}">
                      <a16:colId xmlns:a16="http://schemas.microsoft.com/office/drawing/2014/main" val="3807833086"/>
                    </a:ext>
                  </a:extLst>
                </a:gridCol>
                <a:gridCol w="888057">
                  <a:extLst>
                    <a:ext uri="{9D8B030D-6E8A-4147-A177-3AD203B41FA5}">
                      <a16:colId xmlns:a16="http://schemas.microsoft.com/office/drawing/2014/main" val="1429908159"/>
                    </a:ext>
                  </a:extLst>
                </a:gridCol>
                <a:gridCol w="888057">
                  <a:extLst>
                    <a:ext uri="{9D8B030D-6E8A-4147-A177-3AD203B41FA5}">
                      <a16:colId xmlns:a16="http://schemas.microsoft.com/office/drawing/2014/main" val="399359650"/>
                    </a:ext>
                  </a:extLst>
                </a:gridCol>
              </a:tblGrid>
              <a:tr h="235679">
                <a:tc rowSpan="2">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Business Area*</a:t>
                      </a:r>
                    </a:p>
                    <a:p>
                      <a:pPr algn="ctr" rtl="0" fontAlgn="ctr"/>
                      <a:r>
                        <a:rPr lang="en-GB" sz="1000" b="1" u="none" strike="noStrike">
                          <a:solidFill>
                            <a:schemeClr val="tx1"/>
                          </a:solidFill>
                          <a:effectLst/>
                          <a:latin typeface="Poppins Light" panose="00000400000000000000" pitchFamily="2" charset="0"/>
                          <a:cs typeface="Poppins Light" panose="00000400000000000000" pitchFamily="2" charset="0"/>
                        </a:rPr>
                        <a:t> </a:t>
                      </a:r>
                      <a:endParaRPr lang="en-GB" sz="1000" b="1"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gridSpan="2">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PRS Stabilised</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hMerge="1">
                  <a:txBody>
                    <a:bodyPr/>
                    <a:lstStyle/>
                    <a:p>
                      <a:endParaRPr lang="en-GB"/>
                    </a:p>
                  </a:txBody>
                  <a:tcPr/>
                </a:tc>
                <a:tc gridSpan="2">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PRS Reversionary</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hMerge="1">
                  <a:txBody>
                    <a:bodyPr/>
                    <a:lstStyle/>
                    <a:p>
                      <a:endParaRPr lang="en-GB"/>
                    </a:p>
                  </a:txBody>
                  <a:tcPr/>
                </a:tc>
                <a:tc gridSpan="2">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Bill to Rent</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hMerge="1">
                  <a:txBody>
                    <a:bodyPr/>
                    <a:lstStyle/>
                    <a:p>
                      <a:endParaRPr lang="en-GB"/>
                    </a:p>
                  </a:txBody>
                  <a:tcPr/>
                </a:tc>
                <a:extLst>
                  <a:ext uri="{0D108BD9-81ED-4DB2-BD59-A6C34878D82A}">
                    <a16:rowId xmlns:a16="http://schemas.microsoft.com/office/drawing/2014/main" val="980865062"/>
                  </a:ext>
                </a:extLst>
              </a:tr>
              <a:tr h="235679">
                <a:tc vMerge="1">
                  <a:txBody>
                    <a:bodyPr/>
                    <a:lstStyle/>
                    <a:p>
                      <a:pPr algn="l" rtl="0" fontAlgn="ctr"/>
                      <a:r>
                        <a:rPr lang="en-GB" sz="1000" b="1" i="0" u="none" strike="noStrike">
                          <a:solidFill>
                            <a:srgbClr val="FFFFFF"/>
                          </a:solidFill>
                          <a:effectLst/>
                          <a:latin typeface="Poppins Light" panose="00000400000000000000" pitchFamily="2" charset="0"/>
                          <a:cs typeface="Poppins Light" panose="00000400000000000000" pitchFamily="2" charset="0"/>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D2CDC"/>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North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South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North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South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North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rtl="0" fontAlgn="ctr"/>
                      <a:r>
                        <a:rPr lang="en-GB" sz="1000" b="1" u="none" strike="noStrike">
                          <a:solidFill>
                            <a:schemeClr val="bg1"/>
                          </a:solidFill>
                          <a:effectLst/>
                          <a:latin typeface="Poppins Light" panose="00000400000000000000" pitchFamily="2" charset="0"/>
                          <a:cs typeface="Poppins Light" panose="00000400000000000000" pitchFamily="2" charset="0"/>
                        </a:rPr>
                        <a:t>South</a:t>
                      </a:r>
                      <a:endParaRPr lang="en-GB" sz="1000" b="1"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extLst>
                  <a:ext uri="{0D108BD9-81ED-4DB2-BD59-A6C34878D82A}">
                    <a16:rowId xmlns:a16="http://schemas.microsoft.com/office/drawing/2014/main" val="1461392434"/>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Portfolio Managers</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171450" indent="-171450" algn="ctr" fontAlgn="t">
                        <a:buFont typeface="Wingdings" panose="05000000000000000000" pitchFamily="2" charset="2"/>
                        <a:buChar char="ü"/>
                      </a:pPr>
                      <a:r>
                        <a:rPr lang="en-US" sz="1400" b="1" u="none" strike="noStrike">
                          <a:solidFill>
                            <a:srgbClr val="00B050"/>
                          </a:solidFill>
                          <a:effectLst/>
                          <a:latin typeface="Poppins Light" panose="00000400000000000000" pitchFamily="2" charset="0"/>
                          <a:cs typeface="Poppins Light" panose="00000400000000000000" pitchFamily="2" charset="0"/>
                        </a:rPr>
                        <a:t> </a:t>
                      </a:r>
                      <a:endParaRPr lang="en-GB" sz="1400" b="1" i="0" u="none" strike="noStrike">
                        <a:solidFill>
                          <a:srgbClr val="00B05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171450" indent="-171450" algn="ctr" fontAlgn="t">
                        <a:buFont typeface="Wingdings" panose="05000000000000000000" pitchFamily="2" charset="2"/>
                        <a:buChar char="ü"/>
                      </a:pPr>
                      <a:r>
                        <a:rPr lang="en-US" sz="1400" b="1" i="0" u="none" strike="noStrike">
                          <a:solidFill>
                            <a:srgbClr val="FFC000"/>
                          </a:solidFill>
                          <a:effectLst/>
                          <a:latin typeface="Poppins Light" panose="00000400000000000000" pitchFamily="2" charset="0"/>
                          <a:cs typeface="Poppins Light" panose="00000400000000000000" pitchFamily="2" charset="0"/>
                        </a:rPr>
                        <a:t> </a:t>
                      </a:r>
                      <a:endParaRPr lang="en-GB" sz="1400" b="1"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0000"/>
                          </a:solidFill>
                          <a:effectLst/>
                          <a:latin typeface="Poppins Light" panose="00000400000000000000" pitchFamily="2" charset="0"/>
                          <a:cs typeface="Poppins Light" panose="00000400000000000000" pitchFamily="2" charset="0"/>
                        </a:rPr>
                        <a:t> </a:t>
                      </a:r>
                      <a:endParaRPr lang="en-GB" sz="1400" b="0" i="0" u="none" strike="noStrike">
                        <a:solidFill>
                          <a:srgbClr val="FF0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0000"/>
                          </a:solidFill>
                          <a:effectLst/>
                          <a:latin typeface="Poppins Light" panose="00000400000000000000" pitchFamily="2" charset="0"/>
                          <a:cs typeface="Poppins Light" panose="00000400000000000000" pitchFamily="2" charset="0"/>
                        </a:rPr>
                        <a:t> </a:t>
                      </a:r>
                      <a:endParaRPr lang="en-GB" sz="1400" b="0" i="0" u="none" strike="noStrike">
                        <a:solidFill>
                          <a:srgbClr val="FF0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201043008"/>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Property Managers</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0000"/>
                          </a:solidFill>
                          <a:effectLst/>
                          <a:latin typeface="Poppins Light" panose="00000400000000000000" pitchFamily="2" charset="0"/>
                          <a:cs typeface="Poppins Light" panose="00000400000000000000" pitchFamily="2" charset="0"/>
                        </a:rPr>
                        <a:t> </a:t>
                      </a:r>
                      <a:endParaRPr lang="en-GB" sz="1400" b="0" i="0" u="none" strike="noStrike">
                        <a:solidFill>
                          <a:srgbClr val="FF0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0000"/>
                          </a:solidFill>
                          <a:effectLst/>
                          <a:latin typeface="Poppins Light" panose="00000400000000000000" pitchFamily="2" charset="0"/>
                          <a:cs typeface="Poppins Light" panose="00000400000000000000" pitchFamily="2" charset="0"/>
                        </a:rPr>
                        <a:t> </a:t>
                      </a:r>
                      <a:r>
                        <a:rPr lang="en-GB" sz="1400" b="0" i="0" u="none" strike="noStrike">
                          <a:solidFill>
                            <a:srgbClr val="FF0000"/>
                          </a:solidFill>
                          <a:effectLst/>
                          <a:latin typeface="Poppins Light" panose="00000400000000000000" pitchFamily="2" charset="0"/>
                          <a:cs typeface="Poppins Light" panose="00000400000000000000" pitchFamily="2" charset="0"/>
                        </a:rPr>
                        <a:t> </a:t>
                      </a:r>
                    </a:p>
                  </a:txBody>
                  <a:tcPr marL="7620" marR="7620" marT="7620" marB="0" anchor="ctr">
                    <a:noFill/>
                  </a:tcPr>
                </a:tc>
                <a:extLst>
                  <a:ext uri="{0D108BD9-81ED-4DB2-BD59-A6C34878D82A}">
                    <a16:rowId xmlns:a16="http://schemas.microsoft.com/office/drawing/2014/main" val="1287765232"/>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Customer Service Desk</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562237002"/>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Refurbishment (URM)</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0" indent="0" algn="ctr" fontAlgn="t">
                        <a:buFont typeface="Wingdings" panose="05000000000000000000" pitchFamily="2" charset="2"/>
                        <a:buNone/>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0" indent="0" algn="ctr" fontAlgn="t">
                        <a:buFont typeface="Wingdings" panose="05000000000000000000" pitchFamily="2" charset="2"/>
                        <a:buNone/>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970317898"/>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Lettings</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503640432"/>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Tenancy Progression</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FFC000"/>
                          </a:solidFill>
                          <a:effectLst/>
                          <a:latin typeface="Poppins Light" panose="00000400000000000000" pitchFamily="2" charset="0"/>
                          <a:cs typeface="Poppins Light" panose="00000400000000000000" pitchFamily="2" charset="0"/>
                        </a:rPr>
                        <a:t> </a:t>
                      </a:r>
                      <a:endParaRPr lang="en-GB" sz="1400" b="0" i="0" u="none" strike="noStrike">
                        <a:solidFill>
                          <a:srgbClr val="FFC000"/>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199355542"/>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Finance – Credit Control</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232467869"/>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Asset Mgt</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chemeClr val="accent5">
                              <a:lumMod val="75000"/>
                            </a:schemeClr>
                          </a:solidFill>
                          <a:effectLst/>
                          <a:latin typeface="Poppins Light" panose="00000400000000000000" pitchFamily="2" charset="0"/>
                          <a:cs typeface="Poppins Light" panose="00000400000000000000" pitchFamily="2" charset="0"/>
                        </a:rPr>
                        <a:t> </a:t>
                      </a:r>
                      <a:endParaRPr lang="en-GB" sz="1400" b="0" i="0" u="none" strike="noStrike">
                        <a:solidFill>
                          <a:schemeClr val="accent5">
                            <a:lumMod val="75000"/>
                          </a:schemeClr>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1864025773"/>
                  </a:ext>
                </a:extLst>
              </a:tr>
              <a:tr h="235679">
                <a:tc>
                  <a:txBody>
                    <a:bodyPr/>
                    <a:lstStyle/>
                    <a:p>
                      <a:pPr algn="ctr" rtl="0" fontAlgn="ctr"/>
                      <a:r>
                        <a:rPr lang="en-GB" sz="900" b="0" u="none" strike="noStrike">
                          <a:solidFill>
                            <a:schemeClr val="bg1"/>
                          </a:solidFill>
                          <a:effectLst/>
                          <a:latin typeface="Poppins Light" panose="00000400000000000000" pitchFamily="2" charset="0"/>
                          <a:cs typeface="Poppins Light" panose="00000400000000000000" pitchFamily="2" charset="0"/>
                        </a:rPr>
                        <a:t>Procurement</a:t>
                      </a:r>
                      <a:endParaRPr lang="en-GB" sz="900" b="0" i="0" u="none" strike="noStrike">
                        <a:solidFill>
                          <a:schemeClr val="bg1"/>
                        </a:solidFill>
                        <a:effectLst/>
                        <a:latin typeface="Poppins Light" panose="00000400000000000000" pitchFamily="2" charset="0"/>
                        <a:cs typeface="Poppins Light" panose="00000400000000000000" pitchFamily="2" charset="0"/>
                      </a:endParaRPr>
                    </a:p>
                  </a:txBody>
                  <a:tcPr marL="7620" marR="7620" marT="7620" marB="0" anchor="ctr">
                    <a:solidFill>
                      <a:schemeClr val="tx1"/>
                    </a:solidFill>
                  </a:tcPr>
                </a:tc>
                <a:tc>
                  <a:txBody>
                    <a:bodyPr/>
                    <a:lstStyle/>
                    <a:p>
                      <a:pPr marL="285750" indent="-285750" algn="ctr" fontAlgn="t">
                        <a:buFont typeface="Wingdings" panose="05000000000000000000" pitchFamily="2" charset="2"/>
                        <a:buChar char="ü"/>
                      </a:pPr>
                      <a:r>
                        <a:rPr lang="en-US" sz="1400" b="0" i="0" u="none" strike="noStrike">
                          <a:solidFill>
                            <a:srgbClr val="00B0F0"/>
                          </a:solidFill>
                          <a:effectLst/>
                          <a:latin typeface="Poppins Light" panose="00000400000000000000" pitchFamily="2" charset="0"/>
                          <a:cs typeface="Poppins Light" panose="00000400000000000000" pitchFamily="2" charset="0"/>
                        </a:rPr>
                        <a:t> </a:t>
                      </a:r>
                      <a:endParaRPr lang="en-GB" sz="1400" b="0" i="0" u="none" strike="noStrike">
                        <a:solidFill>
                          <a:srgbClr val="00B0F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00B0F0"/>
                          </a:solidFill>
                          <a:effectLst/>
                          <a:latin typeface="Poppins Light" panose="00000400000000000000" pitchFamily="2" charset="0"/>
                          <a:cs typeface="Poppins Light" panose="00000400000000000000" pitchFamily="2" charset="0"/>
                        </a:rPr>
                        <a:t> </a:t>
                      </a:r>
                      <a:endParaRPr lang="en-GB" sz="1400" b="0" i="0" u="none" strike="noStrike">
                        <a:solidFill>
                          <a:srgbClr val="00B0F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00B0F0"/>
                          </a:solidFill>
                          <a:effectLst/>
                          <a:latin typeface="Poppins Light" panose="00000400000000000000" pitchFamily="2" charset="0"/>
                          <a:cs typeface="Poppins Light" panose="00000400000000000000" pitchFamily="2" charset="0"/>
                        </a:rPr>
                        <a:t> </a:t>
                      </a:r>
                      <a:endParaRPr lang="en-GB" sz="1400" b="0" i="0" u="none" strike="noStrike">
                        <a:solidFill>
                          <a:srgbClr val="00B0F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marL="285750" indent="-285750" algn="ctr" fontAlgn="t">
                        <a:buFont typeface="Wingdings" panose="05000000000000000000" pitchFamily="2" charset="2"/>
                        <a:buChar char="ü"/>
                      </a:pPr>
                      <a:r>
                        <a:rPr lang="en-US" sz="1400" b="0" i="0" u="none" strike="noStrike">
                          <a:solidFill>
                            <a:srgbClr val="00B0F0"/>
                          </a:solidFill>
                          <a:effectLst/>
                          <a:latin typeface="Poppins Light" panose="00000400000000000000" pitchFamily="2" charset="0"/>
                          <a:cs typeface="Poppins Light" panose="00000400000000000000" pitchFamily="2" charset="0"/>
                        </a:rPr>
                        <a:t> </a:t>
                      </a:r>
                      <a:endParaRPr lang="en-GB" sz="1400" b="0" i="0" u="none" strike="noStrike">
                        <a:solidFill>
                          <a:srgbClr val="00B0F0"/>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tc>
                  <a:txBody>
                    <a:bodyPr/>
                    <a:lstStyle/>
                    <a:p>
                      <a:pPr algn="ctr" fontAlgn="t"/>
                      <a:endParaRPr lang="en-GB" sz="1400" b="0" i="0" u="none" strike="noStrike">
                        <a:solidFill>
                          <a:schemeClr val="tx1"/>
                        </a:solidFill>
                        <a:effectLst/>
                        <a:latin typeface="Poppins Light" panose="00000400000000000000" pitchFamily="2" charset="0"/>
                        <a:cs typeface="Poppins Light" panose="00000400000000000000" pitchFamily="2" charset="0"/>
                      </a:endParaRPr>
                    </a:p>
                  </a:txBody>
                  <a:tcPr marL="7620" marR="7620" marT="7620" marB="0" anchor="ctr">
                    <a:noFill/>
                  </a:tcPr>
                </a:tc>
                <a:extLst>
                  <a:ext uri="{0D108BD9-81ED-4DB2-BD59-A6C34878D82A}">
                    <a16:rowId xmlns:a16="http://schemas.microsoft.com/office/drawing/2014/main" val="4007034675"/>
                  </a:ext>
                </a:extLst>
              </a:tr>
            </a:tbl>
          </a:graphicData>
        </a:graphic>
      </p:graphicFrame>
      <p:sp>
        <p:nvSpPr>
          <p:cNvPr id="4" name="Title 1">
            <a:extLst>
              <a:ext uri="{FF2B5EF4-FFF2-40B4-BE49-F238E27FC236}">
                <a16:creationId xmlns:a16="http://schemas.microsoft.com/office/drawing/2014/main" id="{629E48B2-F269-C403-ACC5-3460807239FF}"/>
              </a:ext>
            </a:extLst>
          </p:cNvPr>
          <p:cNvSpPr txBox="1">
            <a:spLocks/>
          </p:cNvSpPr>
          <p:nvPr/>
        </p:nvSpPr>
        <p:spPr>
          <a:xfrm>
            <a:off x="766461" y="514885"/>
            <a:ext cx="9224953" cy="767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High-level briefing</a:t>
            </a:r>
            <a:endParaRPr lang="en-GB" b="1">
              <a:solidFill>
                <a:schemeClr val="bg1"/>
              </a:solidFill>
              <a:latin typeface="Poppins Semi bold"/>
            </a:endParaRPr>
          </a:p>
        </p:txBody>
      </p:sp>
      <p:pic>
        <p:nvPicPr>
          <p:cNvPr id="29" name="Graphic 28">
            <a:extLst>
              <a:ext uri="{FF2B5EF4-FFF2-40B4-BE49-F238E27FC236}">
                <a16:creationId xmlns:a16="http://schemas.microsoft.com/office/drawing/2014/main" id="{B87897A9-9D82-269D-2DCE-B04715DE9A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2" name="TextBox 1">
            <a:extLst>
              <a:ext uri="{FF2B5EF4-FFF2-40B4-BE49-F238E27FC236}">
                <a16:creationId xmlns:a16="http://schemas.microsoft.com/office/drawing/2014/main" id="{1521226B-CD01-3019-9358-C5E9E10A1657}"/>
              </a:ext>
            </a:extLst>
          </p:cNvPr>
          <p:cNvSpPr txBox="1"/>
          <p:nvPr/>
        </p:nvSpPr>
        <p:spPr>
          <a:xfrm>
            <a:off x="367527" y="1439784"/>
            <a:ext cx="9118117" cy="523220"/>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The current process is highly inefficient and inconsistent – requiring huge amounts of manual intervention and offering little opportunity to monitor like-for-life performance</a:t>
            </a:r>
          </a:p>
        </p:txBody>
      </p:sp>
      <p:sp>
        <p:nvSpPr>
          <p:cNvPr id="3" name="TextBox 2">
            <a:extLst>
              <a:ext uri="{FF2B5EF4-FFF2-40B4-BE49-F238E27FC236}">
                <a16:creationId xmlns:a16="http://schemas.microsoft.com/office/drawing/2014/main" id="{92D47AA6-3F1E-25DB-187C-16D341345F84}"/>
              </a:ext>
            </a:extLst>
          </p:cNvPr>
          <p:cNvSpPr txBox="1"/>
          <p:nvPr/>
        </p:nvSpPr>
        <p:spPr>
          <a:xfrm>
            <a:off x="3472052" y="2136916"/>
            <a:ext cx="2206053" cy="246221"/>
          </a:xfrm>
          <a:prstGeom prst="rect">
            <a:avLst/>
          </a:prstGeom>
          <a:noFill/>
        </p:spPr>
        <p:txBody>
          <a:bodyPr wrap="none" rtlCol="0">
            <a:spAutoFit/>
          </a:bodyPr>
          <a:lstStyle/>
          <a:p>
            <a:r>
              <a:rPr lang="en-GB" sz="1000">
                <a:solidFill>
                  <a:schemeClr val="bg1"/>
                </a:solidFill>
                <a:latin typeface="Poppins Light" pitchFamily="2" charset="77"/>
                <a:cs typeface="Poppins Light" pitchFamily="2" charset="77"/>
              </a:rPr>
              <a:t>Amount of intervention needed</a:t>
            </a:r>
          </a:p>
        </p:txBody>
      </p:sp>
      <p:sp>
        <p:nvSpPr>
          <p:cNvPr id="8" name="TextBox 7">
            <a:extLst>
              <a:ext uri="{FF2B5EF4-FFF2-40B4-BE49-F238E27FC236}">
                <a16:creationId xmlns:a16="http://schemas.microsoft.com/office/drawing/2014/main" id="{8DE79B0A-71BD-4736-0134-4AFD611D69B8}"/>
              </a:ext>
            </a:extLst>
          </p:cNvPr>
          <p:cNvSpPr txBox="1"/>
          <p:nvPr/>
        </p:nvSpPr>
        <p:spPr>
          <a:xfrm>
            <a:off x="453466" y="4833440"/>
            <a:ext cx="6874606" cy="646331"/>
          </a:xfrm>
          <a:prstGeom prst="rect">
            <a:avLst/>
          </a:prstGeom>
          <a:noFill/>
        </p:spPr>
        <p:txBody>
          <a:bodyPr wrap="square">
            <a:spAutoFit/>
          </a:bodyPr>
          <a:lstStyle/>
          <a:p>
            <a:endParaRPr lang="en-GB" sz="900">
              <a:solidFill>
                <a:schemeClr val="bg1"/>
              </a:solidFill>
              <a:latin typeface="Poppins Light" pitchFamily="2" charset="77"/>
              <a:cs typeface="Poppins Light" pitchFamily="2" charset="77"/>
            </a:endParaRPr>
          </a:p>
          <a:p>
            <a:r>
              <a:rPr lang="en-GB" sz="900">
                <a:solidFill>
                  <a:schemeClr val="bg1"/>
                </a:solidFill>
                <a:latin typeface="Poppins Light" pitchFamily="2" charset="77"/>
                <a:cs typeface="Poppins Light" pitchFamily="2" charset="77"/>
              </a:rPr>
              <a:t>*External parties were not interviewed including Marketing, Inventory, referencing and refurbishment contractors however, Unit Refurbishment Managers were included in discovery, due to their more secondment like partnership with Grainger plc</a:t>
            </a:r>
          </a:p>
        </p:txBody>
      </p:sp>
      <p:sp>
        <p:nvSpPr>
          <p:cNvPr id="10" name="TextBox 9">
            <a:extLst>
              <a:ext uri="{FF2B5EF4-FFF2-40B4-BE49-F238E27FC236}">
                <a16:creationId xmlns:a16="http://schemas.microsoft.com/office/drawing/2014/main" id="{C6995E33-ABF7-0CD7-2098-AE241E2249F4}"/>
              </a:ext>
            </a:extLst>
          </p:cNvPr>
          <p:cNvSpPr txBox="1"/>
          <p:nvPr/>
        </p:nvSpPr>
        <p:spPr>
          <a:xfrm>
            <a:off x="453465" y="5650664"/>
            <a:ext cx="8581677" cy="523220"/>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It became clear that there is </a:t>
            </a:r>
            <a:r>
              <a:rPr lang="en-GB" sz="1400" b="1">
                <a:solidFill>
                  <a:schemeClr val="accent2"/>
                </a:solidFill>
                <a:latin typeface="Poppins Light" pitchFamily="2" charset="77"/>
                <a:cs typeface="Poppins Light" pitchFamily="2" charset="77"/>
              </a:rPr>
              <a:t>no single process followed across functions, property types or locations leading to many off-system workarounds</a:t>
            </a:r>
          </a:p>
        </p:txBody>
      </p:sp>
      <p:sp>
        <p:nvSpPr>
          <p:cNvPr id="11" name="Rounded Rectangle 10">
            <a:extLst>
              <a:ext uri="{FF2B5EF4-FFF2-40B4-BE49-F238E27FC236}">
                <a16:creationId xmlns:a16="http://schemas.microsoft.com/office/drawing/2014/main" id="{A9DE0F56-0305-DCF9-63D7-5320A6F05A48}"/>
              </a:ext>
            </a:extLst>
          </p:cNvPr>
          <p:cNvSpPr/>
          <p:nvPr/>
        </p:nvSpPr>
        <p:spPr>
          <a:xfrm>
            <a:off x="4692542" y="3834558"/>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CAEA5FCF-2A55-E7A3-5AFE-C1844EB99942}"/>
              </a:ext>
            </a:extLst>
          </p:cNvPr>
          <p:cNvSpPr/>
          <p:nvPr/>
        </p:nvSpPr>
        <p:spPr>
          <a:xfrm>
            <a:off x="3807815" y="3834558"/>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a:extLst>
              <a:ext uri="{FF2B5EF4-FFF2-40B4-BE49-F238E27FC236}">
                <a16:creationId xmlns:a16="http://schemas.microsoft.com/office/drawing/2014/main" id="{AD8DDCD2-06A3-A412-1928-F5D3AE457257}"/>
              </a:ext>
            </a:extLst>
          </p:cNvPr>
          <p:cNvSpPr/>
          <p:nvPr/>
        </p:nvSpPr>
        <p:spPr>
          <a:xfrm>
            <a:off x="2923088" y="3834558"/>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8B09B5B8-ED4E-11BF-246B-311E692D0A67}"/>
              </a:ext>
            </a:extLst>
          </p:cNvPr>
          <p:cNvSpPr/>
          <p:nvPr/>
        </p:nvSpPr>
        <p:spPr>
          <a:xfrm>
            <a:off x="2038361" y="3834558"/>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B9F8EF5-F4CB-9837-5EF9-214724BA0D29}"/>
              </a:ext>
            </a:extLst>
          </p:cNvPr>
          <p:cNvSpPr/>
          <p:nvPr/>
        </p:nvSpPr>
        <p:spPr>
          <a:xfrm>
            <a:off x="5577269" y="3834558"/>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1FEA4F4C-C6AC-0368-5918-A1FE08E51381}"/>
              </a:ext>
            </a:extLst>
          </p:cNvPr>
          <p:cNvSpPr/>
          <p:nvPr/>
        </p:nvSpPr>
        <p:spPr>
          <a:xfrm>
            <a:off x="6461998" y="3834558"/>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898DE7F0-C67F-F74F-971E-364AD786DEEB}"/>
              </a:ext>
            </a:extLst>
          </p:cNvPr>
          <p:cNvSpPr/>
          <p:nvPr/>
        </p:nvSpPr>
        <p:spPr>
          <a:xfrm>
            <a:off x="4692542"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436C24E3-C601-1D6B-27AC-709CCB3F06D9}"/>
              </a:ext>
            </a:extLst>
          </p:cNvPr>
          <p:cNvSpPr/>
          <p:nvPr/>
        </p:nvSpPr>
        <p:spPr>
          <a:xfrm>
            <a:off x="3807815"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a:extLst>
              <a:ext uri="{FF2B5EF4-FFF2-40B4-BE49-F238E27FC236}">
                <a16:creationId xmlns:a16="http://schemas.microsoft.com/office/drawing/2014/main" id="{68A3511B-6A8E-CB3C-245A-4FBD33AE2321}"/>
              </a:ext>
            </a:extLst>
          </p:cNvPr>
          <p:cNvSpPr/>
          <p:nvPr/>
        </p:nvSpPr>
        <p:spPr>
          <a:xfrm>
            <a:off x="2923088"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26E54A89-6088-CE8A-C134-DFF964BD75B3}"/>
              </a:ext>
            </a:extLst>
          </p:cNvPr>
          <p:cNvSpPr/>
          <p:nvPr/>
        </p:nvSpPr>
        <p:spPr>
          <a:xfrm>
            <a:off x="2038361"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18CCF9D5-7B76-E103-1365-3B748958D2E2}"/>
              </a:ext>
            </a:extLst>
          </p:cNvPr>
          <p:cNvSpPr/>
          <p:nvPr/>
        </p:nvSpPr>
        <p:spPr>
          <a:xfrm>
            <a:off x="5577269"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EB52F028-5FF6-545A-277A-8755DB1E8165}"/>
              </a:ext>
            </a:extLst>
          </p:cNvPr>
          <p:cNvSpPr/>
          <p:nvPr/>
        </p:nvSpPr>
        <p:spPr>
          <a:xfrm>
            <a:off x="6461998" y="4066109"/>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a:extLst>
              <a:ext uri="{FF2B5EF4-FFF2-40B4-BE49-F238E27FC236}">
                <a16:creationId xmlns:a16="http://schemas.microsoft.com/office/drawing/2014/main" id="{6A7D1C81-3914-BEBC-2B12-9F74322E2068}"/>
              </a:ext>
            </a:extLst>
          </p:cNvPr>
          <p:cNvSpPr/>
          <p:nvPr/>
        </p:nvSpPr>
        <p:spPr>
          <a:xfrm>
            <a:off x="4692542"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a:extLst>
              <a:ext uri="{FF2B5EF4-FFF2-40B4-BE49-F238E27FC236}">
                <a16:creationId xmlns:a16="http://schemas.microsoft.com/office/drawing/2014/main" id="{4BE8B0DE-CAB9-5565-5751-A809506E8860}"/>
              </a:ext>
            </a:extLst>
          </p:cNvPr>
          <p:cNvSpPr/>
          <p:nvPr/>
        </p:nvSpPr>
        <p:spPr>
          <a:xfrm>
            <a:off x="3807815"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a:extLst>
              <a:ext uri="{FF2B5EF4-FFF2-40B4-BE49-F238E27FC236}">
                <a16:creationId xmlns:a16="http://schemas.microsoft.com/office/drawing/2014/main" id="{37660DEE-E9CA-E3AC-0679-0D513EF38F84}"/>
              </a:ext>
            </a:extLst>
          </p:cNvPr>
          <p:cNvSpPr/>
          <p:nvPr/>
        </p:nvSpPr>
        <p:spPr>
          <a:xfrm>
            <a:off x="2923088"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D8EE0624-DC7F-0DF7-43EF-F52C8A9D0457}"/>
              </a:ext>
            </a:extLst>
          </p:cNvPr>
          <p:cNvSpPr/>
          <p:nvPr/>
        </p:nvSpPr>
        <p:spPr>
          <a:xfrm>
            <a:off x="2038361"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470A61C8-EC77-D992-0BC1-5B6C59FEB163}"/>
              </a:ext>
            </a:extLst>
          </p:cNvPr>
          <p:cNvSpPr/>
          <p:nvPr/>
        </p:nvSpPr>
        <p:spPr>
          <a:xfrm>
            <a:off x="5577269"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3F69885C-9F66-9C99-FC4F-4798B0585694}"/>
              </a:ext>
            </a:extLst>
          </p:cNvPr>
          <p:cNvSpPr/>
          <p:nvPr/>
        </p:nvSpPr>
        <p:spPr>
          <a:xfrm>
            <a:off x="6461998" y="4302550"/>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D07DD2CE-81CF-008B-A1A2-165F7486FE61}"/>
              </a:ext>
            </a:extLst>
          </p:cNvPr>
          <p:cNvSpPr/>
          <p:nvPr/>
        </p:nvSpPr>
        <p:spPr>
          <a:xfrm>
            <a:off x="4692542"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9284DA31-4542-9FC9-62EA-81AD5F81289E}"/>
              </a:ext>
            </a:extLst>
          </p:cNvPr>
          <p:cNvSpPr/>
          <p:nvPr/>
        </p:nvSpPr>
        <p:spPr>
          <a:xfrm>
            <a:off x="3807815"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37C91F56-37AC-243A-D763-8F3D5E2CC9F7}"/>
              </a:ext>
            </a:extLst>
          </p:cNvPr>
          <p:cNvSpPr/>
          <p:nvPr/>
        </p:nvSpPr>
        <p:spPr>
          <a:xfrm>
            <a:off x="2923088"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a:extLst>
              <a:ext uri="{FF2B5EF4-FFF2-40B4-BE49-F238E27FC236}">
                <a16:creationId xmlns:a16="http://schemas.microsoft.com/office/drawing/2014/main" id="{BA87B91D-7D34-14D6-BB65-2F9A29B782CD}"/>
              </a:ext>
            </a:extLst>
          </p:cNvPr>
          <p:cNvSpPr/>
          <p:nvPr/>
        </p:nvSpPr>
        <p:spPr>
          <a:xfrm>
            <a:off x="2038361"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a:extLst>
              <a:ext uri="{FF2B5EF4-FFF2-40B4-BE49-F238E27FC236}">
                <a16:creationId xmlns:a16="http://schemas.microsoft.com/office/drawing/2014/main" id="{9B00A0D0-A405-1539-C643-250B56633184}"/>
              </a:ext>
            </a:extLst>
          </p:cNvPr>
          <p:cNvSpPr/>
          <p:nvPr/>
        </p:nvSpPr>
        <p:spPr>
          <a:xfrm>
            <a:off x="5577269"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a:extLst>
              <a:ext uri="{FF2B5EF4-FFF2-40B4-BE49-F238E27FC236}">
                <a16:creationId xmlns:a16="http://schemas.microsoft.com/office/drawing/2014/main" id="{CFAC3284-6740-EB1A-697F-3A029E840959}"/>
              </a:ext>
            </a:extLst>
          </p:cNvPr>
          <p:cNvSpPr/>
          <p:nvPr/>
        </p:nvSpPr>
        <p:spPr>
          <a:xfrm>
            <a:off x="6461998" y="45389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a:extLst>
              <a:ext uri="{FF2B5EF4-FFF2-40B4-BE49-F238E27FC236}">
                <a16:creationId xmlns:a16="http://schemas.microsoft.com/office/drawing/2014/main" id="{4CF6A604-6A4A-05EF-39C8-8269210AE20C}"/>
              </a:ext>
            </a:extLst>
          </p:cNvPr>
          <p:cNvSpPr/>
          <p:nvPr/>
        </p:nvSpPr>
        <p:spPr>
          <a:xfrm>
            <a:off x="4692542" y="4775432"/>
            <a:ext cx="782374" cy="1613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41">
            <a:extLst>
              <a:ext uri="{FF2B5EF4-FFF2-40B4-BE49-F238E27FC236}">
                <a16:creationId xmlns:a16="http://schemas.microsoft.com/office/drawing/2014/main" id="{D0B61633-BE14-33BD-2153-DBDBD53340B4}"/>
              </a:ext>
            </a:extLst>
          </p:cNvPr>
          <p:cNvSpPr/>
          <p:nvPr/>
        </p:nvSpPr>
        <p:spPr>
          <a:xfrm>
            <a:off x="3807815" y="4775432"/>
            <a:ext cx="782374" cy="1613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96D1FE4A-3FE1-C4E5-0593-FE02978BC5FE}"/>
              </a:ext>
            </a:extLst>
          </p:cNvPr>
          <p:cNvSpPr/>
          <p:nvPr/>
        </p:nvSpPr>
        <p:spPr>
          <a:xfrm>
            <a:off x="2923088" y="4775432"/>
            <a:ext cx="782374" cy="1613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CE86E8E9-87C9-5AE7-04A7-3C1A00CFFD40}"/>
              </a:ext>
            </a:extLst>
          </p:cNvPr>
          <p:cNvSpPr/>
          <p:nvPr/>
        </p:nvSpPr>
        <p:spPr>
          <a:xfrm>
            <a:off x="2038361" y="4775432"/>
            <a:ext cx="782374" cy="1613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57479E1F-3D6C-DFA0-0EE2-13098D552942}"/>
              </a:ext>
            </a:extLst>
          </p:cNvPr>
          <p:cNvSpPr/>
          <p:nvPr/>
        </p:nvSpPr>
        <p:spPr>
          <a:xfrm>
            <a:off x="5577269" y="4775432"/>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a:extLst>
              <a:ext uri="{FF2B5EF4-FFF2-40B4-BE49-F238E27FC236}">
                <a16:creationId xmlns:a16="http://schemas.microsoft.com/office/drawing/2014/main" id="{BE407F7A-D66D-8E60-A8F4-8C3728618961}"/>
              </a:ext>
            </a:extLst>
          </p:cNvPr>
          <p:cNvSpPr/>
          <p:nvPr/>
        </p:nvSpPr>
        <p:spPr>
          <a:xfrm>
            <a:off x="6461998" y="4775432"/>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60461017-5A0A-3FAC-5343-98F4CD517D2E}"/>
              </a:ext>
            </a:extLst>
          </p:cNvPr>
          <p:cNvSpPr/>
          <p:nvPr/>
        </p:nvSpPr>
        <p:spPr>
          <a:xfrm>
            <a:off x="4692542" y="35986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a:extLst>
              <a:ext uri="{FF2B5EF4-FFF2-40B4-BE49-F238E27FC236}">
                <a16:creationId xmlns:a16="http://schemas.microsoft.com/office/drawing/2014/main" id="{B1270C41-CB72-2523-57C8-6B2E4301C898}"/>
              </a:ext>
            </a:extLst>
          </p:cNvPr>
          <p:cNvSpPr/>
          <p:nvPr/>
        </p:nvSpPr>
        <p:spPr>
          <a:xfrm>
            <a:off x="3807815" y="3598691"/>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a:extLst>
              <a:ext uri="{FF2B5EF4-FFF2-40B4-BE49-F238E27FC236}">
                <a16:creationId xmlns:a16="http://schemas.microsoft.com/office/drawing/2014/main" id="{C79D8F31-E7CD-EE69-3FDA-FBAD52BDE22D}"/>
              </a:ext>
            </a:extLst>
          </p:cNvPr>
          <p:cNvSpPr/>
          <p:nvPr/>
        </p:nvSpPr>
        <p:spPr>
          <a:xfrm>
            <a:off x="2923088" y="3598691"/>
            <a:ext cx="782374"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a:extLst>
              <a:ext uri="{FF2B5EF4-FFF2-40B4-BE49-F238E27FC236}">
                <a16:creationId xmlns:a16="http://schemas.microsoft.com/office/drawing/2014/main" id="{760777DA-FFF9-FE06-80CE-F42B44A4B661}"/>
              </a:ext>
            </a:extLst>
          </p:cNvPr>
          <p:cNvSpPr/>
          <p:nvPr/>
        </p:nvSpPr>
        <p:spPr>
          <a:xfrm>
            <a:off x="2038361" y="3598691"/>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a:extLst>
              <a:ext uri="{FF2B5EF4-FFF2-40B4-BE49-F238E27FC236}">
                <a16:creationId xmlns:a16="http://schemas.microsoft.com/office/drawing/2014/main" id="{83C44174-33F5-880A-24CF-5354667AF415}"/>
              </a:ext>
            </a:extLst>
          </p:cNvPr>
          <p:cNvSpPr/>
          <p:nvPr/>
        </p:nvSpPr>
        <p:spPr>
          <a:xfrm>
            <a:off x="5577269" y="3598691"/>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A35C1EEC-9CC3-65C9-1AA9-7AECD67075F4}"/>
              </a:ext>
            </a:extLst>
          </p:cNvPr>
          <p:cNvSpPr/>
          <p:nvPr/>
        </p:nvSpPr>
        <p:spPr>
          <a:xfrm>
            <a:off x="6461998" y="3598691"/>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80C7F7A8-C299-8A5C-F65A-43BC98834CA2}"/>
              </a:ext>
            </a:extLst>
          </p:cNvPr>
          <p:cNvSpPr/>
          <p:nvPr/>
        </p:nvSpPr>
        <p:spPr>
          <a:xfrm>
            <a:off x="4692542" y="3367714"/>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7667DD7-AA25-0339-96A9-B1673617DF8F}"/>
              </a:ext>
            </a:extLst>
          </p:cNvPr>
          <p:cNvSpPr/>
          <p:nvPr/>
        </p:nvSpPr>
        <p:spPr>
          <a:xfrm>
            <a:off x="3807815" y="3367714"/>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a:extLst>
              <a:ext uri="{FF2B5EF4-FFF2-40B4-BE49-F238E27FC236}">
                <a16:creationId xmlns:a16="http://schemas.microsoft.com/office/drawing/2014/main" id="{D48945F4-566B-61A1-6256-45EFC8569B11}"/>
              </a:ext>
            </a:extLst>
          </p:cNvPr>
          <p:cNvSpPr/>
          <p:nvPr/>
        </p:nvSpPr>
        <p:spPr>
          <a:xfrm>
            <a:off x="2923088" y="3367714"/>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57">
            <a:extLst>
              <a:ext uri="{FF2B5EF4-FFF2-40B4-BE49-F238E27FC236}">
                <a16:creationId xmlns:a16="http://schemas.microsoft.com/office/drawing/2014/main" id="{2CB6404A-D4C3-8ED1-14C4-90DFC4177285}"/>
              </a:ext>
            </a:extLst>
          </p:cNvPr>
          <p:cNvSpPr/>
          <p:nvPr/>
        </p:nvSpPr>
        <p:spPr>
          <a:xfrm>
            <a:off x="2038361" y="3367714"/>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ounded Rectangle 58">
            <a:extLst>
              <a:ext uri="{FF2B5EF4-FFF2-40B4-BE49-F238E27FC236}">
                <a16:creationId xmlns:a16="http://schemas.microsoft.com/office/drawing/2014/main" id="{6102ED83-7DAD-C40D-4605-87B74923435F}"/>
              </a:ext>
            </a:extLst>
          </p:cNvPr>
          <p:cNvSpPr/>
          <p:nvPr/>
        </p:nvSpPr>
        <p:spPr>
          <a:xfrm>
            <a:off x="5577269" y="3367714"/>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DD20B669-3491-1D5A-AC97-C89EEB984CE3}"/>
              </a:ext>
            </a:extLst>
          </p:cNvPr>
          <p:cNvSpPr/>
          <p:nvPr/>
        </p:nvSpPr>
        <p:spPr>
          <a:xfrm>
            <a:off x="6461998" y="3367714"/>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517AB86-DDBD-1C9E-7184-FD96349B1801}"/>
              </a:ext>
            </a:extLst>
          </p:cNvPr>
          <p:cNvSpPr/>
          <p:nvPr/>
        </p:nvSpPr>
        <p:spPr>
          <a:xfrm>
            <a:off x="4692542" y="3126957"/>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DDE427FA-7893-E885-8119-478503E922E4}"/>
              </a:ext>
            </a:extLst>
          </p:cNvPr>
          <p:cNvSpPr/>
          <p:nvPr/>
        </p:nvSpPr>
        <p:spPr>
          <a:xfrm>
            <a:off x="3807815" y="3126957"/>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96036158-AE9E-4EEC-BDCB-E4C6339B1FEF}"/>
              </a:ext>
            </a:extLst>
          </p:cNvPr>
          <p:cNvSpPr/>
          <p:nvPr/>
        </p:nvSpPr>
        <p:spPr>
          <a:xfrm>
            <a:off x="2923088" y="3126957"/>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D4E4F829-B56C-0B1B-C539-519FDB7D5BA6}"/>
              </a:ext>
            </a:extLst>
          </p:cNvPr>
          <p:cNvSpPr/>
          <p:nvPr/>
        </p:nvSpPr>
        <p:spPr>
          <a:xfrm>
            <a:off x="2038361" y="3126957"/>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ounded Rectangle 65">
            <a:extLst>
              <a:ext uri="{FF2B5EF4-FFF2-40B4-BE49-F238E27FC236}">
                <a16:creationId xmlns:a16="http://schemas.microsoft.com/office/drawing/2014/main" id="{D8555037-CDE4-2693-F4C3-42325A2861CB}"/>
              </a:ext>
            </a:extLst>
          </p:cNvPr>
          <p:cNvSpPr/>
          <p:nvPr/>
        </p:nvSpPr>
        <p:spPr>
          <a:xfrm>
            <a:off x="5577269" y="3126957"/>
            <a:ext cx="782374" cy="1613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96A42C3F-CC7F-C2C3-64F9-57080AE46097}"/>
              </a:ext>
            </a:extLst>
          </p:cNvPr>
          <p:cNvSpPr/>
          <p:nvPr/>
        </p:nvSpPr>
        <p:spPr>
          <a:xfrm>
            <a:off x="6461998" y="3126957"/>
            <a:ext cx="782374" cy="1613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ounded Rectangle 68">
            <a:extLst>
              <a:ext uri="{FF2B5EF4-FFF2-40B4-BE49-F238E27FC236}">
                <a16:creationId xmlns:a16="http://schemas.microsoft.com/office/drawing/2014/main" id="{36FAD48F-BE9C-8081-24F7-B91FBF04322A}"/>
              </a:ext>
            </a:extLst>
          </p:cNvPr>
          <p:cNvSpPr/>
          <p:nvPr/>
        </p:nvSpPr>
        <p:spPr>
          <a:xfrm>
            <a:off x="4692542" y="2891090"/>
            <a:ext cx="782374" cy="1613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C4240ABA-F89B-F8B4-00E6-7BE57C3055E1}"/>
              </a:ext>
            </a:extLst>
          </p:cNvPr>
          <p:cNvSpPr/>
          <p:nvPr/>
        </p:nvSpPr>
        <p:spPr>
          <a:xfrm>
            <a:off x="3807815" y="2891090"/>
            <a:ext cx="782374" cy="1613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ounded Rectangle 70">
            <a:extLst>
              <a:ext uri="{FF2B5EF4-FFF2-40B4-BE49-F238E27FC236}">
                <a16:creationId xmlns:a16="http://schemas.microsoft.com/office/drawing/2014/main" id="{F51C7839-5531-FAFA-0825-8DDC1B7A1925}"/>
              </a:ext>
            </a:extLst>
          </p:cNvPr>
          <p:cNvSpPr/>
          <p:nvPr/>
        </p:nvSpPr>
        <p:spPr>
          <a:xfrm>
            <a:off x="2923088" y="2891090"/>
            <a:ext cx="782374"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ounded Rectangle 71">
            <a:extLst>
              <a:ext uri="{FF2B5EF4-FFF2-40B4-BE49-F238E27FC236}">
                <a16:creationId xmlns:a16="http://schemas.microsoft.com/office/drawing/2014/main" id="{71DF8F8E-58DB-64D5-830F-F209D72EBCC9}"/>
              </a:ext>
            </a:extLst>
          </p:cNvPr>
          <p:cNvSpPr/>
          <p:nvPr/>
        </p:nvSpPr>
        <p:spPr>
          <a:xfrm>
            <a:off x="2038361" y="2891090"/>
            <a:ext cx="782374" cy="1613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01B5BC6D-36BC-920B-4466-830D8290F829}"/>
              </a:ext>
            </a:extLst>
          </p:cNvPr>
          <p:cNvSpPr/>
          <p:nvPr/>
        </p:nvSpPr>
        <p:spPr>
          <a:xfrm>
            <a:off x="5577269" y="2891090"/>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ounded Rectangle 73">
            <a:extLst>
              <a:ext uri="{FF2B5EF4-FFF2-40B4-BE49-F238E27FC236}">
                <a16:creationId xmlns:a16="http://schemas.microsoft.com/office/drawing/2014/main" id="{B03589A6-ED0F-51A8-B0F4-F40C4BD6301A}"/>
              </a:ext>
            </a:extLst>
          </p:cNvPr>
          <p:cNvSpPr/>
          <p:nvPr/>
        </p:nvSpPr>
        <p:spPr>
          <a:xfrm>
            <a:off x="6461998" y="2891090"/>
            <a:ext cx="782374" cy="161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ounded Rectangle 78">
            <a:extLst>
              <a:ext uri="{FF2B5EF4-FFF2-40B4-BE49-F238E27FC236}">
                <a16:creationId xmlns:a16="http://schemas.microsoft.com/office/drawing/2014/main" id="{30B03E11-D111-178B-B185-8D64A327DEC6}"/>
              </a:ext>
            </a:extLst>
          </p:cNvPr>
          <p:cNvSpPr/>
          <p:nvPr/>
        </p:nvSpPr>
        <p:spPr>
          <a:xfrm>
            <a:off x="7418275" y="2891090"/>
            <a:ext cx="923791" cy="1613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a:latin typeface="Poppins Light" pitchFamily="2" charset="77"/>
                <a:cs typeface="Poppins Light" pitchFamily="2" charset="77"/>
              </a:rPr>
              <a:t>Very high (70+ steps)</a:t>
            </a:r>
          </a:p>
        </p:txBody>
      </p:sp>
      <p:sp>
        <p:nvSpPr>
          <p:cNvPr id="81" name="Rounded Rectangle 80">
            <a:extLst>
              <a:ext uri="{FF2B5EF4-FFF2-40B4-BE49-F238E27FC236}">
                <a16:creationId xmlns:a16="http://schemas.microsoft.com/office/drawing/2014/main" id="{ADE7F979-B145-1AE4-6BB2-5104AD7A9A3B}"/>
              </a:ext>
            </a:extLst>
          </p:cNvPr>
          <p:cNvSpPr/>
          <p:nvPr/>
        </p:nvSpPr>
        <p:spPr>
          <a:xfrm>
            <a:off x="7418275" y="3126957"/>
            <a:ext cx="923791" cy="16136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a:solidFill>
                  <a:schemeClr val="bg1"/>
                </a:solidFill>
                <a:latin typeface="Poppins Light" pitchFamily="2" charset="77"/>
                <a:cs typeface="Poppins Light" pitchFamily="2" charset="77"/>
              </a:rPr>
              <a:t>High (51+ steps)</a:t>
            </a:r>
          </a:p>
        </p:txBody>
      </p:sp>
      <p:sp>
        <p:nvSpPr>
          <p:cNvPr id="82" name="Rounded Rectangle 81">
            <a:extLst>
              <a:ext uri="{FF2B5EF4-FFF2-40B4-BE49-F238E27FC236}">
                <a16:creationId xmlns:a16="http://schemas.microsoft.com/office/drawing/2014/main" id="{6677B356-AB13-533C-48A1-2C3AAE95970E}"/>
              </a:ext>
            </a:extLst>
          </p:cNvPr>
          <p:cNvSpPr/>
          <p:nvPr/>
        </p:nvSpPr>
        <p:spPr>
          <a:xfrm>
            <a:off x="7418275" y="3362824"/>
            <a:ext cx="923791" cy="161360"/>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a:solidFill>
                  <a:schemeClr val="tx1"/>
                </a:solidFill>
                <a:latin typeface="Poppins Light" pitchFamily="2" charset="77"/>
                <a:cs typeface="Poppins Light" pitchFamily="2" charset="77"/>
              </a:rPr>
              <a:t>Medium (21-50 steps)</a:t>
            </a:r>
          </a:p>
        </p:txBody>
      </p:sp>
      <p:sp>
        <p:nvSpPr>
          <p:cNvPr id="83" name="Rounded Rectangle 82">
            <a:extLst>
              <a:ext uri="{FF2B5EF4-FFF2-40B4-BE49-F238E27FC236}">
                <a16:creationId xmlns:a16="http://schemas.microsoft.com/office/drawing/2014/main" id="{5F1584D5-A085-62CC-A855-48E63BEEE016}"/>
              </a:ext>
            </a:extLst>
          </p:cNvPr>
          <p:cNvSpPr/>
          <p:nvPr/>
        </p:nvSpPr>
        <p:spPr>
          <a:xfrm>
            <a:off x="7418275" y="3598691"/>
            <a:ext cx="923791" cy="161360"/>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a:latin typeface="Poppins Light" pitchFamily="2" charset="77"/>
                <a:cs typeface="Poppins Light" pitchFamily="2" charset="77"/>
              </a:rPr>
              <a:t>Low (5-20 steps)</a:t>
            </a:r>
          </a:p>
        </p:txBody>
      </p:sp>
      <p:sp>
        <p:nvSpPr>
          <p:cNvPr id="84" name="Rounded Rectangle 83">
            <a:extLst>
              <a:ext uri="{FF2B5EF4-FFF2-40B4-BE49-F238E27FC236}">
                <a16:creationId xmlns:a16="http://schemas.microsoft.com/office/drawing/2014/main" id="{17658251-8A83-817A-687B-9A0437037285}"/>
              </a:ext>
            </a:extLst>
          </p:cNvPr>
          <p:cNvSpPr/>
          <p:nvPr/>
        </p:nvSpPr>
        <p:spPr>
          <a:xfrm>
            <a:off x="7418275" y="3834558"/>
            <a:ext cx="923791" cy="16136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a:solidFill>
                  <a:schemeClr val="tx1"/>
                </a:solidFill>
                <a:latin typeface="Poppins Light" pitchFamily="2" charset="77"/>
                <a:cs typeface="Poppins Light" pitchFamily="2" charset="77"/>
              </a:rPr>
              <a:t>Minimal &lt;5 steps)</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A5438D20-3C66-74FB-9E7C-19E245F62DC6}"/>
                  </a:ext>
                </a:extLst>
              </p:cNvPr>
              <p:cNvGraphicFramePr>
                <a:graphicFrameLocks noChangeAspect="1"/>
              </p:cNvGraphicFramePr>
              <p:nvPr>
                <p:extLst>
                  <p:ext uri="{D42A27DB-BD31-4B8C-83A1-F6EECF244321}">
                    <p14:modId xmlns:p14="http://schemas.microsoft.com/office/powerpoint/2010/main" val="3552103368"/>
                  </p:ext>
                </p:extLst>
              </p:nvPr>
            </p:nvGraphicFramePr>
            <p:xfrm>
              <a:off x="8912967" y="4880935"/>
              <a:ext cx="3048000" cy="1714500"/>
            </p:xfrm>
            <a:graphic>
              <a:graphicData uri="http://schemas.microsoft.com/office/powerpoint/2016/sectionzoom">
                <psez:sectionZm>
                  <psez:sectionZmObj sectionId="{C9560F05-52ED-4256-9731-8DACD8FB8EE3}">
                    <psez:zmPr id="{607F2BD8-6988-4776-B19E-776047D1B955}"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5" action="ppaction://hlinksldjump"/>
                <a:extLst>
                  <a:ext uri="{FF2B5EF4-FFF2-40B4-BE49-F238E27FC236}">
                    <a16:creationId xmlns:a16="http://schemas.microsoft.com/office/drawing/2014/main" id="{A5438D20-3C66-74FB-9E7C-19E245F62DC6}"/>
                  </a:ext>
                </a:extLst>
              </p:cNvPr>
              <p:cNvPicPr>
                <a:picLocks noGrp="1" noRot="1" noChangeAspect="1" noMove="1" noResize="1" noEditPoints="1" noAdjustHandles="1" noChangeArrowheads="1" noChangeShapeType="1"/>
              </p:cNvPicPr>
              <p:nvPr/>
            </p:nvPicPr>
            <p:blipFill>
              <a:blip r:embed="rId6"/>
              <a:stretch>
                <a:fillRect/>
              </a:stretch>
            </p:blipFill>
            <p:spPr>
              <a:xfrm>
                <a:off x="8912967" y="4880935"/>
                <a:ext cx="3048000" cy="1714500"/>
              </a:xfrm>
              <a:prstGeom prst="rect">
                <a:avLst/>
              </a:prstGeom>
              <a:ln w="3175">
                <a:solidFill>
                  <a:prstClr val="ltGray"/>
                </a:solidFill>
              </a:ln>
            </p:spPr>
          </p:pic>
        </mc:Fallback>
      </mc:AlternateContent>
      <p:sp>
        <p:nvSpPr>
          <p:cNvPr id="9" name="TextBox 1">
            <a:extLst>
              <a:ext uri="{FF2B5EF4-FFF2-40B4-BE49-F238E27FC236}">
                <a16:creationId xmlns:a16="http://schemas.microsoft.com/office/drawing/2014/main" id="{ADF5D4D8-2184-D8D1-05F9-CB07A525202E}"/>
              </a:ext>
            </a:extLst>
          </p:cNvPr>
          <p:cNvSpPr txBox="1"/>
          <p:nvPr/>
        </p:nvSpPr>
        <p:spPr>
          <a:xfrm rot="20756024">
            <a:off x="7981697" y="4234392"/>
            <a:ext cx="22643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a:solidFill>
                  <a:schemeClr val="bg1">
                    <a:lumMod val="50000"/>
                  </a:schemeClr>
                </a:solidFill>
              </a:rPr>
              <a:t>Click to Navigate!</a:t>
            </a:r>
          </a:p>
        </p:txBody>
      </p:sp>
      <p:pic>
        <p:nvPicPr>
          <p:cNvPr id="17" name="Graphic 1" descr="Arrow: Counter-clockwise curve">
            <a:extLst>
              <a:ext uri="{FF2B5EF4-FFF2-40B4-BE49-F238E27FC236}">
                <a16:creationId xmlns:a16="http://schemas.microsoft.com/office/drawing/2014/main" id="{1393C756-26AC-2E3E-35F5-711CAD6E7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393061" flipH="1">
            <a:off x="8459585" y="4435646"/>
            <a:ext cx="536804" cy="645608"/>
          </a:xfrm>
          <a:prstGeom prst="rect">
            <a:avLst/>
          </a:prstGeom>
        </p:spPr>
      </p:pic>
      <p:sp>
        <p:nvSpPr>
          <p:cNvPr id="18" name="TextBox 17">
            <a:extLst>
              <a:ext uri="{FF2B5EF4-FFF2-40B4-BE49-F238E27FC236}">
                <a16:creationId xmlns:a16="http://schemas.microsoft.com/office/drawing/2014/main" id="{82FF9F1F-C3FF-855E-9762-CA15CEBE4464}"/>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5</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379087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Customer Service Desk (PRS - </a:t>
            </a:r>
            <a:r>
              <a:rPr lang="en-GB"/>
              <a:t>stabilised only)</a:t>
            </a:r>
            <a:r>
              <a:rPr lang="en-US"/>
              <a:t> </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notification to utilities and manual notification of vacancy to lettings team via email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If any delays all steps within system must be repeated and updated</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DRI does not contain a Qube reference, this has to be manually retrieved and manually edited</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Information is input to MRI, this triggers the creation of two emails, these are emailed to the customer services agent for editing</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493612" y="3212528"/>
            <a:ext cx="2055667"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a:solidFill>
                  <a:schemeClr val="bg1"/>
                </a:solidFill>
                <a:latin typeface="Poppins Light" panose="00000400000000000000" pitchFamily="2" charset="0"/>
                <a:cs typeface="Poppins Light" panose="00000400000000000000" pitchFamily="2" charset="0"/>
              </a:rPr>
              <a:t>“Emails are manually uploaded to MRI, must be edited first as does not accept email</a:t>
            </a:r>
            <a:r>
              <a:rPr lang="en-US" sz="1100" kern="0">
                <a:solidFill>
                  <a:schemeClr val="bg1"/>
                </a:solidFill>
                <a:latin typeface="Poppins" panose="00000500000000000000" pitchFamily="2" charset="0"/>
                <a:cs typeface="Poppins" panose="00000500000000000000" pitchFamily="2" charset="0"/>
              </a:rPr>
              <a:t>“</a:t>
            </a:r>
            <a:endParaRPr lang="en-GB" sz="1100" kern="0">
              <a:solidFill>
                <a:schemeClr val="bg1"/>
              </a:solidFill>
              <a:latin typeface="Poppins" panose="00000500000000000000" pitchFamily="2" charset="0"/>
              <a:cs typeface="Poppins" panose="000005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Logging of data from NTQ emails/ other emails into MRI</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638519" y="1763877"/>
            <a:ext cx="1910760"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a:t>
            </a:r>
            <a:r>
              <a:rPr lang="en-US" sz="1100">
                <a:solidFill>
                  <a:schemeClr val="bg1"/>
                </a:solidFill>
                <a:latin typeface="Poppins Light" panose="00000400000000000000" pitchFamily="2" charset="0"/>
                <a:cs typeface="Poppins Light" panose="00000400000000000000" pitchFamily="2" charset="0"/>
              </a:rPr>
              <a:t>Notice to quit received via many suppliers - tenants directly/ PMs and Renewals team</a:t>
            </a: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a:t>
            </a:r>
            <a:endParaRPr kumimoji="0" lang="en-GB"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896181" y="4563281"/>
            <a:ext cx="1857905" cy="1330593"/>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input of meter readings to MRI</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529"/>
              <a:gd name="adj2" fmla="val -120753"/>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Notice to quit received via email/ not structured input, in body of email - doesn’t appear to be received via app</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47976" y="1642368"/>
            <a:ext cx="2147912" cy="1069593"/>
          </a:xfrm>
          <a:prstGeom prst="wedgeRoundRectCallout">
            <a:avLst>
              <a:gd name="adj1" fmla="val -151031"/>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Finding gas certificates is a major pain point  - must look through MRI/shared drive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8" name="Rectangle: Rounded Corners 17">
            <a:extLst>
              <a:ext uri="{FF2B5EF4-FFF2-40B4-BE49-F238E27FC236}">
                <a16:creationId xmlns:a16="http://schemas.microsoft.com/office/drawing/2014/main" id="{73134B22-F47C-0FFF-3ED6-BDE9594DDAA1}"/>
              </a:ext>
            </a:extLst>
          </p:cNvPr>
          <p:cNvSpPr/>
          <p:nvPr/>
        </p:nvSpPr>
        <p:spPr>
          <a:xfrm>
            <a:off x="195943" y="1386770"/>
            <a:ext cx="1307574" cy="181443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Get a lot of queries on whether someone has moved out - sometimes they forget to update Qube</a:t>
            </a:r>
            <a:r>
              <a:rPr lang="en-US" sz="1100">
                <a:latin typeface="Poppins Light" panose="00000400000000000000" pitchFamily="2" charset="0"/>
                <a:cs typeface="Poppins Light" panose="00000400000000000000" pitchFamily="2" charset="0"/>
              </a:rPr>
              <a:t>”</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896563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Finance </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6096000" y="1954977"/>
            <a:ext cx="2852456" cy="881670"/>
          </a:xfrm>
          <a:prstGeom prst="wedgeRoundRectCallout">
            <a:avLst>
              <a:gd name="adj1" fmla="val -48335"/>
              <a:gd name="adj2" fmla="val 89103"/>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“Chasing for completion”</a:t>
            </a:r>
            <a:endParaRPr lang="en-GB" sz="1100" kern="0">
              <a:solidFill>
                <a:schemeClr val="bg1"/>
              </a:solidFill>
              <a:latin typeface="Poppins" panose="00000500000000000000" pitchFamily="2" charset="0"/>
              <a:cs typeface="Poppins" panose="000005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272363" y="3429000"/>
            <a:ext cx="2385318" cy="1488391"/>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“Often receive request for a return of deposit and haven't been previously notified of a future vacancy”</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5029200" y="5400795"/>
            <a:ext cx="3989165" cy="1147776"/>
          </a:xfrm>
          <a:prstGeom prst="wedgeRoundRectCallout">
            <a:avLst>
              <a:gd name="adj1" fmla="val -34706"/>
              <a:gd name="adj2" fmla="val -135936"/>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Often direct debits are not set up prior to move in putting the tenant in immediate arrears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2105041" y="1858691"/>
            <a:ext cx="2281902" cy="1365074"/>
          </a:xfrm>
          <a:prstGeom prst="wedgeRoundRectCallout">
            <a:avLst>
              <a:gd name="adj1" fmla="val 88056"/>
              <a:gd name="adj2" fmla="val 2436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a:t>
            </a:r>
            <a:r>
              <a:rPr lang="en-GB" sz="1100">
                <a:solidFill>
                  <a:schemeClr val="bg1"/>
                </a:solidFill>
                <a:latin typeface="Poppins Light" panose="00000400000000000000" pitchFamily="2" charset="0"/>
                <a:cs typeface="Poppins Light" panose="00000400000000000000" pitchFamily="2" charset="0"/>
              </a:rPr>
              <a:t>Lack of consistency, different communication used/forms</a:t>
            </a:r>
            <a:r>
              <a:rPr kumimoji="0" lang="en-US"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a:t>
            </a:r>
            <a:endParaRPr kumimoji="0" lang="en-GB" sz="1100" b="0" i="0" u="none" strike="noStrike" kern="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1080183" y="4321629"/>
            <a:ext cx="2935618" cy="1917068"/>
          </a:xfrm>
          <a:prstGeom prst="wedgeRoundRectCallout">
            <a:avLst>
              <a:gd name="adj1" fmla="val 74252"/>
              <a:gd name="adj2" fmla="val -92516"/>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Multiple updates of different systems; Cancel direct debit in SF,  close account &amp; stop charges on Qube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8263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Metrics – Finance</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aphicFrame>
        <p:nvGraphicFramePr>
          <p:cNvPr id="6" name="Table 5">
            <a:extLst>
              <a:ext uri="{FF2B5EF4-FFF2-40B4-BE49-F238E27FC236}">
                <a16:creationId xmlns:a16="http://schemas.microsoft.com/office/drawing/2014/main" id="{C1ECBA38-C41C-8C8B-BFE6-2230DC05A473}"/>
              </a:ext>
            </a:extLst>
          </p:cNvPr>
          <p:cNvGraphicFramePr>
            <a:graphicFrameLocks noGrp="1"/>
          </p:cNvGraphicFramePr>
          <p:nvPr>
            <p:extLst>
              <p:ext uri="{D42A27DB-BD31-4B8C-83A1-F6EECF244321}">
                <p14:modId xmlns:p14="http://schemas.microsoft.com/office/powerpoint/2010/main" val="343217470"/>
              </p:ext>
            </p:extLst>
          </p:nvPr>
        </p:nvGraphicFramePr>
        <p:xfrm>
          <a:off x="1506244" y="1926475"/>
          <a:ext cx="8247926" cy="2259389"/>
        </p:xfrm>
        <a:graphic>
          <a:graphicData uri="http://schemas.openxmlformats.org/drawingml/2006/table">
            <a:tbl>
              <a:tblPr firstRow="1" firstCol="1" bandRow="1">
                <a:tableStyleId>{9DCAF9ED-07DC-4A11-8D7F-57B35C25682E}</a:tableStyleId>
              </a:tblPr>
              <a:tblGrid>
                <a:gridCol w="4123963">
                  <a:extLst>
                    <a:ext uri="{9D8B030D-6E8A-4147-A177-3AD203B41FA5}">
                      <a16:colId xmlns:a16="http://schemas.microsoft.com/office/drawing/2014/main" val="793311393"/>
                    </a:ext>
                  </a:extLst>
                </a:gridCol>
                <a:gridCol w="487564">
                  <a:extLst>
                    <a:ext uri="{9D8B030D-6E8A-4147-A177-3AD203B41FA5}">
                      <a16:colId xmlns:a16="http://schemas.microsoft.com/office/drawing/2014/main" val="2444448288"/>
                    </a:ext>
                  </a:extLst>
                </a:gridCol>
                <a:gridCol w="3636399">
                  <a:extLst>
                    <a:ext uri="{9D8B030D-6E8A-4147-A177-3AD203B41FA5}">
                      <a16:colId xmlns:a16="http://schemas.microsoft.com/office/drawing/2014/main" val="3562519106"/>
                    </a:ext>
                  </a:extLst>
                </a:gridCol>
              </a:tblGrid>
              <a:tr h="343207">
                <a:tc gridSpan="2">
                  <a:txBody>
                    <a:bodyPr/>
                    <a:lstStyle/>
                    <a:p>
                      <a:pPr algn="ctr"/>
                      <a:r>
                        <a:rPr lang="en-US" sz="1200">
                          <a:solidFill>
                            <a:srgbClr val="002060"/>
                          </a:solidFill>
                          <a:effectLst/>
                          <a:latin typeface="Poppins Light" panose="00000400000000000000" pitchFamily="2" charset="0"/>
                          <a:cs typeface="Poppins Light" panose="00000400000000000000" pitchFamily="2" charset="0"/>
                        </a:rPr>
                        <a:t>Description</a:t>
                      </a:r>
                      <a:endPar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hMerge="1">
                  <a:txBody>
                    <a:bodyPr/>
                    <a:lstStyle/>
                    <a:p>
                      <a:pPr algn="ctr"/>
                      <a:r>
                        <a:rPr lang="en-US" sz="1400">
                          <a:solidFill>
                            <a:srgbClr val="002060"/>
                          </a:solidFill>
                          <a:effectLst/>
                          <a:latin typeface="Poppins Light" panose="00000400000000000000" pitchFamily="2" charset="0"/>
                          <a:cs typeface="Poppins Light" panose="00000400000000000000" pitchFamily="2" charset="0"/>
                        </a:rPr>
                        <a:t>Metric*</a:t>
                      </a:r>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rgbClr val="002060"/>
                          </a:solidFill>
                          <a:effectLst/>
                          <a:latin typeface="Poppins Light" panose="00000400000000000000" pitchFamily="2" charset="0"/>
                          <a:cs typeface="Poppins Light" panose="00000400000000000000" pitchFamily="2" charset="0"/>
                        </a:rPr>
                        <a:t>Metric*</a:t>
                      </a:r>
                      <a:endPar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888475917"/>
                  </a:ext>
                </a:extLst>
              </a:tr>
              <a:tr h="343207">
                <a:tc gridSpan="2">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Average Volume of Move outs/ deposits returned</a:t>
                      </a:r>
                    </a:p>
                  </a:txBody>
                  <a:tcPr marL="68580" marR="68580" marT="0" marB="0"/>
                </a:tc>
                <a:tc hMerge="1">
                  <a:txBody>
                    <a:bodyPr/>
                    <a:lstStyle/>
                    <a:p>
                      <a:r>
                        <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~242</a:t>
                      </a:r>
                    </a:p>
                  </a:txBody>
                  <a:tcPr marL="0" marR="0" marT="0" marB="0" anchor="ctr"/>
                </a:tc>
                <a:tc>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~242</a:t>
                      </a:r>
                    </a:p>
                  </a:txBody>
                  <a:tcPr marL="0" marR="0" marT="0" marB="0" anchor="ctr"/>
                </a:tc>
                <a:extLst>
                  <a:ext uri="{0D108BD9-81ED-4DB2-BD59-A6C34878D82A}">
                    <a16:rowId xmlns:a16="http://schemas.microsoft.com/office/drawing/2014/main" val="530845915"/>
                  </a:ext>
                </a:extLst>
              </a:tr>
              <a:tr h="343207">
                <a:tc gridSpan="2">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Task Time to perform stop actions on systems for payments</a:t>
                      </a:r>
                    </a:p>
                  </a:txBody>
                  <a:tcPr marL="68580" marR="68580" marT="0" marB="0"/>
                </a:tc>
                <a:tc hMerge="1">
                  <a:txBody>
                    <a:bodyPr/>
                    <a:lstStyle/>
                    <a:p>
                      <a:r>
                        <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 2-3 minutes</a:t>
                      </a:r>
                    </a:p>
                  </a:txBody>
                  <a:tcPr marL="0" marR="0" marT="0" marB="0" anchor="ctr"/>
                </a:tc>
                <a:tc>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 2-3 minutes</a:t>
                      </a:r>
                    </a:p>
                  </a:txBody>
                  <a:tcPr marL="0" marR="0" marT="0" marB="0" anchor="ctr"/>
                </a:tc>
                <a:extLst>
                  <a:ext uri="{0D108BD9-81ED-4DB2-BD59-A6C34878D82A}">
                    <a16:rowId xmlns:a16="http://schemas.microsoft.com/office/drawing/2014/main" val="3610581424"/>
                  </a:ext>
                </a:extLst>
              </a:tr>
              <a:tr h="498248">
                <a:tc gridSpan="2">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Task Time to return deposit </a:t>
                      </a:r>
                    </a:p>
                  </a:txBody>
                  <a:tcPr marL="68580" marR="68580" marT="0" marB="0"/>
                </a:tc>
                <a:tc hMerge="1">
                  <a:txBody>
                    <a:bodyPr/>
                    <a:lstStyle/>
                    <a:p>
                      <a:r>
                        <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 10-15 mins per deposit</a:t>
                      </a:r>
                    </a:p>
                  </a:txBody>
                  <a:tcPr marL="0" marR="0" marT="0" marB="0" anchor="ctr"/>
                </a:tc>
                <a:tc>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 10-15 mins per deposit</a:t>
                      </a:r>
                    </a:p>
                  </a:txBody>
                  <a:tcPr marL="0" marR="0" marT="0" marB="0" anchor="ctr"/>
                </a:tc>
                <a:extLst>
                  <a:ext uri="{0D108BD9-81ED-4DB2-BD59-A6C34878D82A}">
                    <a16:rowId xmlns:a16="http://schemas.microsoft.com/office/drawing/2014/main" val="3205030062"/>
                  </a:ext>
                </a:extLst>
              </a:tr>
              <a:tr h="343207">
                <a:tc gridSpan="3">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of move outs where you must chase for the DRI     </a:t>
                      </a:r>
                      <a:r>
                        <a:rPr lang="en-GB" sz="1200" b="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~10%  </a:t>
                      </a:r>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a:t>
                      </a:r>
                    </a:p>
                  </a:txBody>
                  <a:tcPr marL="68580" marR="68580" marT="0" marB="0"/>
                </a:tc>
                <a:tc hMerge="1">
                  <a:txBody>
                    <a:bodyPr/>
                    <a:lstStyle/>
                    <a:p>
                      <a:endParaRPr lang="en-GB"/>
                    </a:p>
                  </a:txBody>
                  <a:tcPr/>
                </a:tc>
                <a:tc hMerge="1">
                  <a:txBody>
                    <a:bodyPr/>
                    <a:lstStyle/>
                    <a:p>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tc>
                <a:extLst>
                  <a:ext uri="{0D108BD9-81ED-4DB2-BD59-A6C34878D82A}">
                    <a16:rowId xmlns:a16="http://schemas.microsoft.com/office/drawing/2014/main" val="1694891779"/>
                  </a:ext>
                </a:extLst>
              </a:tr>
              <a:tr h="343207">
                <a:tc>
                  <a:txBody>
                    <a:bodyPr/>
                    <a:lstStyle/>
                    <a:p>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of deposits that are not returned within required timeframe </a:t>
                      </a:r>
                    </a:p>
                  </a:txBody>
                  <a:tcPr marL="68580" marR="68580" marT="0" marB="0"/>
                </a:tc>
                <a:tc gridSpan="2">
                  <a:txBody>
                    <a:bodyPr/>
                    <a:lstStyle/>
                    <a:p>
                      <a:r>
                        <a:rPr lang="en-GB" sz="1200" dirty="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a:t>
                      </a:r>
                      <a:r>
                        <a:rPr lang="en-GB" sz="1200" dirty="0">
                          <a:solidFill>
                            <a:srgbClr val="002060"/>
                          </a:solidFill>
                          <a:effectLst/>
                          <a:highlight>
                            <a:srgbClr val="FFFF00"/>
                          </a:highlight>
                          <a:latin typeface="Poppins Light" panose="00000400000000000000" pitchFamily="2" charset="0"/>
                          <a:ea typeface="Calibri" panose="020F0502020204030204" pitchFamily="34" charset="0"/>
                          <a:cs typeface="Poppins Light" panose="00000400000000000000" pitchFamily="2" charset="0"/>
                        </a:rPr>
                        <a:t>~10-15%</a:t>
                      </a:r>
                    </a:p>
                  </a:txBody>
                  <a:tcPr marL="0" marR="0" marT="0" marB="0" anchor="ctr"/>
                </a:tc>
                <a:tc hMerge="1">
                  <a:txBody>
                    <a:bodyPr/>
                    <a:lstStyle/>
                    <a:p>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0" marR="0" marT="0" marB="0" anchor="ctr"/>
                </a:tc>
                <a:extLst>
                  <a:ext uri="{0D108BD9-81ED-4DB2-BD59-A6C34878D82A}">
                    <a16:rowId xmlns:a16="http://schemas.microsoft.com/office/drawing/2014/main" val="1614000068"/>
                  </a:ext>
                </a:extLst>
              </a:tr>
            </a:tbl>
          </a:graphicData>
        </a:graphic>
      </p:graphicFrame>
      <p:sp>
        <p:nvSpPr>
          <p:cNvPr id="7" name="TextBox 6">
            <a:extLst>
              <a:ext uri="{FF2B5EF4-FFF2-40B4-BE49-F238E27FC236}">
                <a16:creationId xmlns:a16="http://schemas.microsoft.com/office/drawing/2014/main" id="{8CBED353-1929-7069-A1A9-70E26845530D}"/>
              </a:ext>
            </a:extLst>
          </p:cNvPr>
          <p:cNvSpPr txBox="1"/>
          <p:nvPr/>
        </p:nvSpPr>
        <p:spPr>
          <a:xfrm>
            <a:off x="1506244" y="4437222"/>
            <a:ext cx="6977743" cy="246221"/>
          </a:xfrm>
          <a:prstGeom prst="rect">
            <a:avLst/>
          </a:prstGeom>
          <a:noFill/>
        </p:spPr>
        <p:txBody>
          <a:bodyPr wrap="square" rtlCol="0">
            <a:spAutoFit/>
          </a:bodyPr>
          <a:lstStyle/>
          <a:p>
            <a:r>
              <a:rPr lang="en-US" sz="1000">
                <a:solidFill>
                  <a:schemeClr val="bg1"/>
                </a:solidFill>
                <a:latin typeface="Poppins Light" panose="00000400000000000000" pitchFamily="2" charset="0"/>
                <a:cs typeface="Poppins Light" panose="00000400000000000000" pitchFamily="2" charset="0"/>
              </a:rPr>
              <a:t>* Metrics collected from stakeholders following interviews</a:t>
            </a:r>
            <a:endParaRPr lang="en-GB" sz="10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90180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Asset Mgt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Move away from Qube so recent hires have not been told to update Qube or been given insufficient training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Lettings offers are not being completed in a standardised way</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Don't have all knowledge saved in one place - very reactionary and not much forward planning done</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Can't obtain history of buildings from systems, excel sheets collated by various teams over time. Refurb notes in Qube are unstructured</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349830" y="3212528"/>
            <a:ext cx="2199450"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Not notified of works completed and need to know to update tracker. Constantly checking Qube/ weekly Voids meeting</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281266" y="1473474"/>
            <a:ext cx="2199449" cy="1004708"/>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Refresh/Relet – North does not get support from wider team, South has SPM &amp; Pm who approve pricing/ quotes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729128" y="1521405"/>
            <a:ext cx="1910760" cy="1244981"/>
          </a:xfrm>
          <a:prstGeom prst="wedgeRoundRectCallout">
            <a:avLst>
              <a:gd name="adj1" fmla="val 147981"/>
              <a:gd name="adj2" fmla="val 10325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Don’t have any training on MRI &amp; SF so don’t use them for any reporting/ information</a:t>
            </a: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endParaRPr kumimoji="0" lang="en-GB"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896181" y="4563281"/>
            <a:ext cx="1857905" cy="1330593"/>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Only use Qube/ Power BI to run expenditure reports (void and future </a:t>
            </a:r>
            <a:r>
              <a:rPr kumimoji="0" lang="en-GB" sz="1100" b="0" i="0" u="none" strike="noStrike" kern="1200" cap="none" spc="0" normalizeH="0" baseline="0" noProof="0" err="1">
                <a:ln>
                  <a:noFill/>
                </a:ln>
                <a:solidFill>
                  <a:srgbClr val="FFFFFF"/>
                </a:solidFill>
                <a:effectLst/>
                <a:uLnTx/>
                <a:uFillTx/>
                <a:latin typeface="Poppins Light" panose="00000400000000000000" pitchFamily="2" charset="0"/>
                <a:cs typeface="Poppins Light" panose="00000400000000000000" pitchFamily="2" charset="0"/>
              </a:rPr>
              <a:t>vacants</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 every week</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Not enough visibility of the condition of units - yearly visits not being recorded and shared to better plan</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2199449" cy="1069593"/>
          </a:xfrm>
          <a:prstGeom prst="wedgeRoundRectCallout">
            <a:avLst>
              <a:gd name="adj1" fmla="val -220463"/>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North is copied into future vacant/ vacant email  to track MIMO whereas the South has weekly void meetings with other business areas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8" name="Rectangle: Rounded Corners 17">
            <a:extLst>
              <a:ext uri="{FF2B5EF4-FFF2-40B4-BE49-F238E27FC236}">
                <a16:creationId xmlns:a16="http://schemas.microsoft.com/office/drawing/2014/main" id="{73134B22-F47C-0FFF-3ED6-BDE9594DDAA1}"/>
              </a:ext>
            </a:extLst>
          </p:cNvPr>
          <p:cNvSpPr/>
          <p:nvPr/>
        </p:nvSpPr>
        <p:spPr>
          <a:xfrm>
            <a:off x="10604307" y="2822683"/>
            <a:ext cx="1307574" cy="181443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Information about the status of a unit/ tenant should be able to self served - no one source of truth</a:t>
            </a:r>
            <a:r>
              <a:rPr lang="en-US" sz="1100">
                <a:latin typeface="Poppins Light" panose="00000400000000000000" pitchFamily="2" charset="0"/>
                <a:cs typeface="Poppins Light" panose="00000400000000000000" pitchFamily="2" charset="0"/>
              </a:rPr>
              <a:t>”</a:t>
            </a:r>
            <a:endParaRPr lang="en-GB" sz="1100">
              <a:latin typeface="Poppins Light" panose="00000400000000000000" pitchFamily="2" charset="0"/>
              <a:cs typeface="Poppins Light" panose="00000400000000000000" pitchFamily="2" charset="0"/>
            </a:endParaRPr>
          </a:p>
        </p:txBody>
      </p:sp>
      <p:sp>
        <p:nvSpPr>
          <p:cNvPr id="19" name="Rectangle: Rounded Corners 18">
            <a:extLst>
              <a:ext uri="{FF2B5EF4-FFF2-40B4-BE49-F238E27FC236}">
                <a16:creationId xmlns:a16="http://schemas.microsoft.com/office/drawing/2014/main" id="{6187DFB4-9135-1D5C-B7BF-9016C7F13900}"/>
              </a:ext>
            </a:extLst>
          </p:cNvPr>
          <p:cNvSpPr/>
          <p:nvPr/>
        </p:nvSpPr>
        <p:spPr>
          <a:xfrm>
            <a:off x="9729123" y="5213498"/>
            <a:ext cx="2013888" cy="14263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a:latin typeface="Poppins Light" panose="00000400000000000000" pitchFamily="2" charset="0"/>
                <a:cs typeface="Poppins Light" panose="00000400000000000000" pitchFamily="2" charset="0"/>
              </a:rPr>
              <a:t>“North receives a CUA Form and quotes, whereas the South receives a Job Auth Form with separate trackers”</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53744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Metrics – Asset Mgt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aphicFrame>
        <p:nvGraphicFramePr>
          <p:cNvPr id="6" name="Table 5">
            <a:extLst>
              <a:ext uri="{FF2B5EF4-FFF2-40B4-BE49-F238E27FC236}">
                <a16:creationId xmlns:a16="http://schemas.microsoft.com/office/drawing/2014/main" id="{C1ECBA38-C41C-8C8B-BFE6-2230DC05A473}"/>
              </a:ext>
            </a:extLst>
          </p:cNvPr>
          <p:cNvGraphicFramePr>
            <a:graphicFrameLocks noGrp="1"/>
          </p:cNvGraphicFramePr>
          <p:nvPr>
            <p:extLst>
              <p:ext uri="{D42A27DB-BD31-4B8C-83A1-F6EECF244321}">
                <p14:modId xmlns:p14="http://schemas.microsoft.com/office/powerpoint/2010/main" val="1653393537"/>
              </p:ext>
            </p:extLst>
          </p:nvPr>
        </p:nvGraphicFramePr>
        <p:xfrm>
          <a:off x="983730" y="2041915"/>
          <a:ext cx="9771356" cy="4253210"/>
        </p:xfrm>
        <a:graphic>
          <a:graphicData uri="http://schemas.openxmlformats.org/drawingml/2006/table">
            <a:tbl>
              <a:tblPr firstRow="1" firstCol="1" bandRow="1">
                <a:tableStyleId>{9DCAF9ED-07DC-4A11-8D7F-57B35C25682E}</a:tableStyleId>
              </a:tblPr>
              <a:tblGrid>
                <a:gridCol w="4885678">
                  <a:extLst>
                    <a:ext uri="{9D8B030D-6E8A-4147-A177-3AD203B41FA5}">
                      <a16:colId xmlns:a16="http://schemas.microsoft.com/office/drawing/2014/main" val="793311393"/>
                    </a:ext>
                  </a:extLst>
                </a:gridCol>
                <a:gridCol w="4885678">
                  <a:extLst>
                    <a:ext uri="{9D8B030D-6E8A-4147-A177-3AD203B41FA5}">
                      <a16:colId xmlns:a16="http://schemas.microsoft.com/office/drawing/2014/main" val="2444448288"/>
                    </a:ext>
                  </a:extLst>
                </a:gridCol>
              </a:tblGrid>
              <a:tr h="266451">
                <a:tc>
                  <a:txBody>
                    <a:bodyPr/>
                    <a:lstStyle/>
                    <a:p>
                      <a:pPr algn="ctr"/>
                      <a:r>
                        <a:rPr lang="en-US" sz="1200">
                          <a:effectLst/>
                          <a:latin typeface="Poppins Light" panose="00000400000000000000" pitchFamily="2" charset="0"/>
                          <a:cs typeface="Poppins Light" panose="00000400000000000000" pitchFamily="2" charset="0"/>
                        </a:rPr>
                        <a:t>Description</a:t>
                      </a:r>
                      <a:endParaRPr lang="en-GB" sz="1200">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effectLst/>
                          <a:latin typeface="Poppins Light" panose="00000400000000000000" pitchFamily="2" charset="0"/>
                          <a:cs typeface="Poppins Light" panose="00000400000000000000" pitchFamily="2" charset="0"/>
                        </a:rPr>
                        <a:t>Metric*</a:t>
                      </a:r>
                      <a:endParaRPr lang="en-GB" sz="1200">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888475917"/>
                  </a:ext>
                </a:extLst>
              </a:tr>
              <a:tr h="282135">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volume of approvals </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 Approves 5 a week as an absolute max.  Some weeks may get none</a:t>
                      </a:r>
                    </a:p>
                  </a:txBody>
                  <a:tcPr marL="0" marR="0" marT="0" marB="0" anchor="ctr"/>
                </a:tc>
                <a:extLst>
                  <a:ext uri="{0D108BD9-81ED-4DB2-BD59-A6C34878D82A}">
                    <a16:rowId xmlns:a16="http://schemas.microsoft.com/office/drawing/2014/main" val="530845915"/>
                  </a:ext>
                </a:extLst>
              </a:tr>
              <a:tr h="282135">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of refurb/refresh</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Mostly refresh as quantum of units requiring refurb has vastly diminished </a:t>
                      </a:r>
                    </a:p>
                  </a:txBody>
                  <a:tcPr marL="0" marR="0" marT="0" marB="0" anchor="ctr"/>
                </a:tc>
                <a:extLst>
                  <a:ext uri="{0D108BD9-81ED-4DB2-BD59-A6C34878D82A}">
                    <a16:rowId xmlns:a16="http://schemas.microsoft.com/office/drawing/2014/main" val="405323450"/>
                  </a:ext>
                </a:extLst>
              </a:tr>
              <a:tr h="266451">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Task Time to process an approval</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10 mins</a:t>
                      </a:r>
                    </a:p>
                  </a:txBody>
                  <a:tcPr marL="0" marR="0" marT="0" marB="0" anchor="ctr"/>
                </a:tc>
                <a:extLst>
                  <a:ext uri="{0D108BD9-81ED-4DB2-BD59-A6C34878D82A}">
                    <a16:rowId xmlns:a16="http://schemas.microsoft.com/office/drawing/2014/main" val="57651335"/>
                  </a:ext>
                </a:extLst>
              </a:tr>
              <a:tr h="266451">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Task time to create Voids Reports</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Done on Power Bi – takes2-3 minutes</a:t>
                      </a:r>
                    </a:p>
                  </a:txBody>
                  <a:tcPr marL="0" marR="0" marT="0" marB="0" anchor="ctr"/>
                </a:tc>
                <a:extLst>
                  <a:ext uri="{0D108BD9-81ED-4DB2-BD59-A6C34878D82A}">
                    <a16:rowId xmlns:a16="http://schemas.microsoft.com/office/drawing/2014/main" val="825642155"/>
                  </a:ext>
                </a:extLst>
              </a:tr>
              <a:tr h="282135">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Task time to create/maintain Capex schedule (south) AMI Tracker (North)</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To add each new additional approval to the AMI 5 mins </a:t>
                      </a:r>
                    </a:p>
                  </a:txBody>
                  <a:tcPr marL="0" marR="0" marT="0" marB="0" anchor="ctr"/>
                </a:tc>
                <a:extLst>
                  <a:ext uri="{0D108BD9-81ED-4DB2-BD59-A6C34878D82A}">
                    <a16:rowId xmlns:a16="http://schemas.microsoft.com/office/drawing/2014/main" val="3610581424"/>
                  </a:ext>
                </a:extLst>
              </a:tr>
              <a:tr h="386817">
                <a:tc>
                  <a:txBody>
                    <a:bodyPr/>
                    <a:lstStyle/>
                    <a:p>
                      <a:pPr algn="ctr"/>
                      <a:r>
                        <a:rPr lang="en-GB" sz="1200" dirty="0">
                          <a:effectLst/>
                          <a:latin typeface="Poppins Light" panose="00000400000000000000" pitchFamily="2" charset="0"/>
                          <a:ea typeface="Calibri" panose="020F0502020204030204" pitchFamily="34" charset="0"/>
                          <a:cs typeface="Poppins Light" panose="00000400000000000000" pitchFamily="2" charset="0"/>
                        </a:rPr>
                        <a:t>Average cost of a refurb</a:t>
                      </a:r>
                    </a:p>
                  </a:txBody>
                  <a:tcPr marL="68580" marR="68580" marT="0" marB="0" anchor="ctr"/>
                </a:tc>
                <a:tc>
                  <a:txBody>
                    <a:bodyPr/>
                    <a:lstStyle/>
                    <a:p>
                      <a:r>
                        <a:rPr lang="en-GB" sz="1200" dirty="0">
                          <a:effectLst/>
                          <a:latin typeface="Poppins Light" panose="00000400000000000000" pitchFamily="2" charset="0"/>
                          <a:ea typeface="Calibri" panose="020F0502020204030204" pitchFamily="34" charset="0"/>
                          <a:cs typeface="Poppins Light" panose="00000400000000000000" pitchFamily="2" charset="0"/>
                        </a:rPr>
                        <a:t>In last FY c£18k</a:t>
                      </a:r>
                    </a:p>
                  </a:txBody>
                  <a:tcPr marL="0" marR="0" marT="0" marB="0" anchor="ctr"/>
                </a:tc>
                <a:extLst>
                  <a:ext uri="{0D108BD9-81ED-4DB2-BD59-A6C34878D82A}">
                    <a16:rowId xmlns:a16="http://schemas.microsoft.com/office/drawing/2014/main" val="3205030062"/>
                  </a:ext>
                </a:extLst>
              </a:tr>
              <a:tr h="266451">
                <a:tc>
                  <a:txBody>
                    <a:bodyPr/>
                    <a:lstStyle/>
                    <a:p>
                      <a:pPr algn="ctr"/>
                      <a:r>
                        <a:rPr lang="en-GB" sz="1200" dirty="0">
                          <a:effectLst/>
                          <a:latin typeface="Poppins Light" panose="00000400000000000000" pitchFamily="2" charset="0"/>
                          <a:ea typeface="Calibri" panose="020F0502020204030204" pitchFamily="34" charset="0"/>
                          <a:cs typeface="Poppins Light" panose="00000400000000000000" pitchFamily="2" charset="0"/>
                        </a:rPr>
                        <a:t>Average cost of a refresh</a:t>
                      </a:r>
                    </a:p>
                  </a:txBody>
                  <a:tcPr marL="68580" marR="68580" marT="0" marB="0" anchor="ctr"/>
                </a:tc>
                <a:tc>
                  <a:txBody>
                    <a:bodyPr/>
                    <a:lstStyle/>
                    <a:p>
                      <a:r>
                        <a:rPr lang="en-GB" sz="1200" dirty="0">
                          <a:effectLst/>
                          <a:latin typeface="Poppins Light" panose="00000400000000000000" pitchFamily="2" charset="0"/>
                          <a:ea typeface="Calibri" panose="020F0502020204030204" pitchFamily="34" charset="0"/>
                          <a:cs typeface="Poppins Light" panose="00000400000000000000" pitchFamily="2" charset="0"/>
                        </a:rPr>
                        <a:t>In last FY c£3k</a:t>
                      </a:r>
                    </a:p>
                  </a:txBody>
                  <a:tcPr marL="0" marR="0" marT="0" marB="0" anchor="ctr"/>
                </a:tc>
                <a:extLst>
                  <a:ext uri="{0D108BD9-81ED-4DB2-BD59-A6C34878D82A}">
                    <a16:rowId xmlns:a16="http://schemas.microsoft.com/office/drawing/2014/main" val="1694891779"/>
                  </a:ext>
                </a:extLst>
              </a:tr>
              <a:tr h="266451">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void cost for a refresh</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Not known - This is being looked at by wider business at present to try and quantify</a:t>
                      </a:r>
                    </a:p>
                  </a:txBody>
                  <a:tcPr marL="0" marR="0" marT="0" marB="0" anchor="ctr"/>
                </a:tc>
                <a:extLst>
                  <a:ext uri="{0D108BD9-81ED-4DB2-BD59-A6C34878D82A}">
                    <a16:rowId xmlns:a16="http://schemas.microsoft.com/office/drawing/2014/main" val="1614000068"/>
                  </a:ext>
                </a:extLst>
              </a:tr>
              <a:tr h="266451">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void cost for a refurb</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Not known - This is being looked at by wider business at present to try and quantify</a:t>
                      </a:r>
                    </a:p>
                  </a:txBody>
                  <a:tcPr marL="0" marR="0" marT="0" marB="0" anchor="ctr"/>
                </a:tc>
                <a:extLst>
                  <a:ext uri="{0D108BD9-81ED-4DB2-BD59-A6C34878D82A}">
                    <a16:rowId xmlns:a16="http://schemas.microsoft.com/office/drawing/2014/main" val="3983649571"/>
                  </a:ext>
                </a:extLst>
              </a:tr>
              <a:tr h="266451">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that need to be reapproved due to changes</a:t>
                      </a:r>
                    </a:p>
                  </a:txBody>
                  <a:tcPr marL="68580" marR="68580" marT="0" marB="0" anchor="ctr"/>
                </a:tc>
                <a:tc>
                  <a:txBody>
                    <a:bodyPr/>
                    <a:lstStyle/>
                    <a:p>
                      <a:r>
                        <a:rPr lang="en-GB" sz="1200">
                          <a:effectLst/>
                          <a:latin typeface="Poppins Light" panose="00000400000000000000" pitchFamily="2" charset="0"/>
                          <a:ea typeface="Calibri" panose="020F0502020204030204" pitchFamily="34" charset="0"/>
                          <a:cs typeface="Poppins Light" panose="00000400000000000000" pitchFamily="2" charset="0"/>
                        </a:rPr>
                        <a:t>~5%</a:t>
                      </a:r>
                    </a:p>
                  </a:txBody>
                  <a:tcPr marL="0" marR="0" marT="0" marB="0" anchor="ctr"/>
                </a:tc>
                <a:extLst>
                  <a:ext uri="{0D108BD9-81ED-4DB2-BD59-A6C34878D82A}">
                    <a16:rowId xmlns:a16="http://schemas.microsoft.com/office/drawing/2014/main" val="2652121830"/>
                  </a:ext>
                </a:extLst>
              </a:tr>
              <a:tr h="705338">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that overrun agreed start/completion dates </a:t>
                      </a:r>
                    </a:p>
                  </a:txBody>
                  <a:tcPr marL="68580" marR="68580" marT="0" marB="0" anchor="ctr"/>
                </a:tc>
                <a:tc>
                  <a:txBody>
                    <a:bodyPr/>
                    <a:lstStyle/>
                    <a:p>
                      <a:r>
                        <a:rPr lang="en-GB" sz="1200" dirty="0">
                          <a:effectLst/>
                          <a:latin typeface="Poppins Light" panose="00000400000000000000" pitchFamily="2" charset="0"/>
                          <a:ea typeface="Calibri" panose="020F0502020204030204" pitchFamily="34" charset="0"/>
                          <a:cs typeface="Poppins Light" panose="00000400000000000000" pitchFamily="2" charset="0"/>
                        </a:rPr>
                        <a:t>Not known -  don’t track start and end date.</a:t>
                      </a:r>
                    </a:p>
                  </a:txBody>
                  <a:tcPr marL="0" marR="0" marT="0" marB="0" anchor="ctr"/>
                </a:tc>
                <a:extLst>
                  <a:ext uri="{0D108BD9-81ED-4DB2-BD59-A6C34878D82A}">
                    <a16:rowId xmlns:a16="http://schemas.microsoft.com/office/drawing/2014/main" val="1731983815"/>
                  </a:ext>
                </a:extLst>
              </a:tr>
            </a:tbl>
          </a:graphicData>
        </a:graphic>
      </p:graphicFrame>
      <p:sp>
        <p:nvSpPr>
          <p:cNvPr id="7" name="TextBox 6">
            <a:extLst>
              <a:ext uri="{FF2B5EF4-FFF2-40B4-BE49-F238E27FC236}">
                <a16:creationId xmlns:a16="http://schemas.microsoft.com/office/drawing/2014/main" id="{8CBED353-1929-7069-A1A9-70E26845530D}"/>
              </a:ext>
            </a:extLst>
          </p:cNvPr>
          <p:cNvSpPr txBox="1"/>
          <p:nvPr/>
        </p:nvSpPr>
        <p:spPr>
          <a:xfrm>
            <a:off x="983730" y="6369477"/>
            <a:ext cx="6977743" cy="246221"/>
          </a:xfrm>
          <a:prstGeom prst="rect">
            <a:avLst/>
          </a:prstGeom>
          <a:noFill/>
        </p:spPr>
        <p:txBody>
          <a:bodyPr wrap="square" rtlCol="0">
            <a:spAutoFit/>
          </a:bodyPr>
          <a:lstStyle/>
          <a:p>
            <a:r>
              <a:rPr lang="en-US" sz="1000" dirty="0">
                <a:solidFill>
                  <a:schemeClr val="bg1"/>
                </a:solidFill>
                <a:latin typeface="Poppins Light" panose="00000400000000000000" pitchFamily="2" charset="0"/>
                <a:cs typeface="Poppins Light" panose="00000400000000000000" pitchFamily="2" charset="0"/>
              </a:rPr>
              <a:t>* Metrics collected from stakeholders following interviews</a:t>
            </a:r>
            <a:endParaRPr lang="en-GB" sz="1000" dirty="0">
              <a:solidFill>
                <a:schemeClr val="bg1"/>
              </a:solidFill>
              <a:latin typeface="Poppins Light" panose="00000400000000000000" pitchFamily="2" charset="0"/>
              <a:cs typeface="Poppins Light" panose="00000400000000000000" pitchFamily="2" charset="0"/>
            </a:endParaRPr>
          </a:p>
        </p:txBody>
      </p:sp>
      <p:sp>
        <p:nvSpPr>
          <p:cNvPr id="8" name="TextBox 7">
            <a:extLst>
              <a:ext uri="{FF2B5EF4-FFF2-40B4-BE49-F238E27FC236}">
                <a16:creationId xmlns:a16="http://schemas.microsoft.com/office/drawing/2014/main" id="{3103F1D0-DB7C-563E-AC63-1B9392620157}"/>
              </a:ext>
            </a:extLst>
          </p:cNvPr>
          <p:cNvSpPr txBox="1"/>
          <p:nvPr/>
        </p:nvSpPr>
        <p:spPr>
          <a:xfrm>
            <a:off x="364526" y="1540451"/>
            <a:ext cx="5394017" cy="307777"/>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Metrics provided for North only:</a:t>
            </a:r>
            <a:endParaRPr lang="en-GB" sz="14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852811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Refurbishment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URM only uses Qube/</a:t>
            </a:r>
            <a:r>
              <a:rPr kumimoji="0" lang="en-GB" sz="1100" b="0" i="0" u="none" strike="noStrike" kern="1200" cap="none" spc="0" normalizeH="0" baseline="0" noProof="0" err="1">
                <a:ln>
                  <a:noFill/>
                </a:ln>
                <a:solidFill>
                  <a:srgbClr val="FFFFFF"/>
                </a:solidFill>
                <a:effectLst/>
                <a:uLnTx/>
                <a:uFillTx/>
                <a:latin typeface="Poppins Light" panose="00000400000000000000" pitchFamily="2" charset="0"/>
                <a:cs typeface="Poppins Light" panose="00000400000000000000" pitchFamily="2" charset="0"/>
              </a:rPr>
              <a:t>Proactis</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 so information has to be input to other systems manually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updates of refurbishment diary in Qube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URM use secure file share which gives read receipts to say info has been downloaded, provide quote back via email </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Contractors are instructed to raise PO through </a:t>
            </a:r>
            <a:r>
              <a:rPr kumimoji="0" lang="en-GB" sz="1100" b="0" i="0" u="none" strike="noStrike" kern="1200" cap="none" spc="0" normalizeH="0" baseline="0" noProof="0" err="1">
                <a:ln>
                  <a:noFill/>
                </a:ln>
                <a:solidFill>
                  <a:srgbClr val="FFFFFF"/>
                </a:solidFill>
                <a:effectLst/>
                <a:uLnTx/>
                <a:uFillTx/>
                <a:latin typeface="Poppins Light" panose="00000400000000000000" pitchFamily="2" charset="0"/>
                <a:cs typeface="Poppins Light" panose="00000400000000000000" pitchFamily="2" charset="0"/>
              </a:rPr>
              <a:t>Proactis</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 "no PO no pay". Small works order prepared by URM and emailed to contractor</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493612" y="3212528"/>
            <a:ext cx="2055667"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URM will often update Qube/ via email and Property Managers/ Lettings will update SF</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Complete handover form (word doc) with contractors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638519" y="1763877"/>
            <a:ext cx="1910760"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Use TFT as third party who deliver refurb process on Grainger's behalf, in the North property managers conduct themselves</a:t>
            </a: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endParaRPr kumimoji="0" lang="en-GB"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896181" y="4563281"/>
            <a:ext cx="1857905" cy="1330593"/>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A lot of information is manually input to Qube, copying information from refurb reports to the refurb diary</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 ability to track payments as PO's are not linked</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1179795" cy="1069593"/>
          </a:xfrm>
          <a:prstGeom prst="wedgeRoundRectCallout">
            <a:avLst>
              <a:gd name="adj1" fmla="val -220463"/>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Tenancy availability for visits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11744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Metrics – Refurbishment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aphicFrame>
        <p:nvGraphicFramePr>
          <p:cNvPr id="6" name="Table 5">
            <a:extLst>
              <a:ext uri="{FF2B5EF4-FFF2-40B4-BE49-F238E27FC236}">
                <a16:creationId xmlns:a16="http://schemas.microsoft.com/office/drawing/2014/main" id="{C1ECBA38-C41C-8C8B-BFE6-2230DC05A473}"/>
              </a:ext>
            </a:extLst>
          </p:cNvPr>
          <p:cNvGraphicFramePr>
            <a:graphicFrameLocks noGrp="1"/>
          </p:cNvGraphicFramePr>
          <p:nvPr>
            <p:extLst>
              <p:ext uri="{D42A27DB-BD31-4B8C-83A1-F6EECF244321}">
                <p14:modId xmlns:p14="http://schemas.microsoft.com/office/powerpoint/2010/main" val="1651621587"/>
              </p:ext>
            </p:extLst>
          </p:nvPr>
        </p:nvGraphicFramePr>
        <p:xfrm>
          <a:off x="1506244" y="1926475"/>
          <a:ext cx="8247926" cy="3984467"/>
        </p:xfrm>
        <a:graphic>
          <a:graphicData uri="http://schemas.openxmlformats.org/drawingml/2006/table">
            <a:tbl>
              <a:tblPr firstRow="1" firstCol="1" bandRow="1">
                <a:tableStyleId>{9DCAF9ED-07DC-4A11-8D7F-57B35C25682E}</a:tableStyleId>
              </a:tblPr>
              <a:tblGrid>
                <a:gridCol w="4123963">
                  <a:extLst>
                    <a:ext uri="{9D8B030D-6E8A-4147-A177-3AD203B41FA5}">
                      <a16:colId xmlns:a16="http://schemas.microsoft.com/office/drawing/2014/main" val="793311393"/>
                    </a:ext>
                  </a:extLst>
                </a:gridCol>
                <a:gridCol w="454907">
                  <a:extLst>
                    <a:ext uri="{9D8B030D-6E8A-4147-A177-3AD203B41FA5}">
                      <a16:colId xmlns:a16="http://schemas.microsoft.com/office/drawing/2014/main" val="2444448288"/>
                    </a:ext>
                  </a:extLst>
                </a:gridCol>
                <a:gridCol w="3669056">
                  <a:extLst>
                    <a:ext uri="{9D8B030D-6E8A-4147-A177-3AD203B41FA5}">
                      <a16:colId xmlns:a16="http://schemas.microsoft.com/office/drawing/2014/main" val="3562519106"/>
                    </a:ext>
                  </a:extLst>
                </a:gridCol>
              </a:tblGrid>
              <a:tr h="226170">
                <a:tc gridSpan="2">
                  <a:txBody>
                    <a:bodyPr/>
                    <a:lstStyle/>
                    <a:p>
                      <a:pPr algn="ctr"/>
                      <a:r>
                        <a:rPr lang="en-US" sz="1200">
                          <a:solidFill>
                            <a:schemeClr val="bg1"/>
                          </a:solidFill>
                          <a:effectLst/>
                          <a:latin typeface="Poppins Light" panose="00000400000000000000" pitchFamily="2" charset="0"/>
                          <a:cs typeface="Poppins Light" panose="00000400000000000000" pitchFamily="2" charset="0"/>
                        </a:rPr>
                        <a:t>Description</a:t>
                      </a:r>
                      <a:endParaRPr lang="en-GB" sz="1200">
                        <a:solidFill>
                          <a:schemeClr val="bg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hMerge="1">
                  <a:txBody>
                    <a:bodyPr/>
                    <a:lstStyle/>
                    <a:p>
                      <a:pPr algn="ctr"/>
                      <a:r>
                        <a:rPr lang="en-US" sz="1400">
                          <a:solidFill>
                            <a:srgbClr val="002060"/>
                          </a:solidFill>
                          <a:effectLst/>
                          <a:latin typeface="Poppins Light" panose="00000400000000000000" pitchFamily="2" charset="0"/>
                          <a:cs typeface="Poppins Light" panose="00000400000000000000" pitchFamily="2" charset="0"/>
                        </a:rPr>
                        <a:t>Metric*</a:t>
                      </a:r>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tc>
                  <a:txBody>
                    <a:bodyPr/>
                    <a:lstStyle/>
                    <a:p>
                      <a:pPr algn="ctr"/>
                      <a:r>
                        <a:rPr lang="en-US" sz="1200">
                          <a:solidFill>
                            <a:schemeClr val="bg1"/>
                          </a:solidFill>
                          <a:effectLst/>
                          <a:latin typeface="Poppins Light" panose="00000400000000000000" pitchFamily="2" charset="0"/>
                          <a:cs typeface="Poppins Light" panose="00000400000000000000" pitchFamily="2" charset="0"/>
                        </a:rPr>
                        <a:t>Metric*</a:t>
                      </a:r>
                      <a:endParaRPr lang="en-GB" sz="1200">
                        <a:solidFill>
                          <a:schemeClr val="bg1"/>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nchor="ctr"/>
                </a:tc>
                <a:extLst>
                  <a:ext uri="{0D108BD9-81ED-4DB2-BD59-A6C34878D82A}">
                    <a16:rowId xmlns:a16="http://schemas.microsoft.com/office/drawing/2014/main" val="3888475917"/>
                  </a:ext>
                </a:extLst>
              </a:tr>
              <a:tr h="274982">
                <a:tc>
                  <a:txBody>
                    <a:bodyPr/>
                    <a:lstStyle/>
                    <a:p>
                      <a:pPr algn="ctr"/>
                      <a:r>
                        <a:rPr lang="en-GB" sz="1200" dirty="0">
                          <a:effectLst/>
                          <a:latin typeface="Poppins Light" panose="00000400000000000000" pitchFamily="2" charset="0"/>
                          <a:ea typeface="Calibri" panose="020F0502020204030204" pitchFamily="34" charset="0"/>
                          <a:cs typeface="Poppins Light" panose="00000400000000000000" pitchFamily="2" charset="0"/>
                        </a:rPr>
                        <a:t>Average Volume of Refurbs (Annual)</a:t>
                      </a:r>
                    </a:p>
                  </a:txBody>
                  <a:tcPr marL="68580" marR="68580" marT="0" marB="0" anchor="ctr"/>
                </a:tc>
                <a:tc>
                  <a:txBody>
                    <a:bodyPr/>
                    <a:lstStyle/>
                    <a:p>
                      <a:pPr algn="ctr"/>
                      <a:endParaRPr lang="en-GB" sz="1200" dirty="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0" marR="0" marT="0" marB="0" anchor="ctr"/>
                </a:tc>
                <a:tc>
                  <a:txBody>
                    <a:bodyPr/>
                    <a:lstStyle/>
                    <a:p>
                      <a:pPr algn="ctr"/>
                      <a:r>
                        <a:rPr lang="en-GB" sz="1200" dirty="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50-80</a:t>
                      </a:r>
                    </a:p>
                  </a:txBody>
                  <a:tcPr marL="0" marR="0" marT="0" marB="0" anchor="ctr"/>
                </a:tc>
                <a:extLst>
                  <a:ext uri="{0D108BD9-81ED-4DB2-BD59-A6C34878D82A}">
                    <a16:rowId xmlns:a16="http://schemas.microsoft.com/office/drawing/2014/main" val="530845915"/>
                  </a:ext>
                </a:extLst>
              </a:tr>
              <a:tr h="371683">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Task Time to create package (JA Form etc)</a:t>
                      </a:r>
                    </a:p>
                  </a:txBody>
                  <a:tcPr marL="68580" marR="68580" marT="0" marB="0" anchor="ctr"/>
                </a:tc>
                <a:tc>
                  <a:txBody>
                    <a:bodyPr/>
                    <a:lstStyle/>
                    <a:p>
                      <a:pPr algn="ctr"/>
                      <a:endParaRPr lang="en-GB" sz="1200">
                        <a:latin typeface="Poppins Light" panose="00000400000000000000" pitchFamily="2" charset="0"/>
                        <a:cs typeface="Poppins Light" panose="00000400000000000000" pitchFamily="2" charset="0"/>
                      </a:endParaRPr>
                    </a:p>
                  </a:txBody>
                  <a:tcPr anchor="ctr"/>
                </a:tc>
                <a:tc>
                  <a:txBody>
                    <a:bodyPr/>
                    <a:lstStyle/>
                    <a:p>
                      <a:pPr algn="ctr"/>
                      <a:r>
                        <a:rPr lang="en-GB" sz="1200">
                          <a:latin typeface="Poppins Light" panose="00000400000000000000" pitchFamily="2" charset="0"/>
                          <a:cs typeface="Poppins Light" panose="00000400000000000000" pitchFamily="2" charset="0"/>
                        </a:rPr>
                        <a:t>1-2 days</a:t>
                      </a:r>
                    </a:p>
                  </a:txBody>
                  <a:tcPr anchor="ctr"/>
                </a:tc>
                <a:extLst>
                  <a:ext uri="{0D108BD9-81ED-4DB2-BD59-A6C34878D82A}">
                    <a16:rowId xmlns:a16="http://schemas.microsoft.com/office/drawing/2014/main" val="772582305"/>
                  </a:ext>
                </a:extLst>
              </a:tr>
              <a:tr h="371683">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TAT on Quotes from contractors</a:t>
                      </a:r>
                    </a:p>
                  </a:txBody>
                  <a:tcPr marL="68580" marR="68580" marT="0" marB="0" anchor="ctr"/>
                </a:tc>
                <a:tc>
                  <a:txBody>
                    <a:bodyPr/>
                    <a:lstStyle/>
                    <a:p>
                      <a:pPr algn="ctr"/>
                      <a:endParaRPr lang="en-GB" sz="1200">
                        <a:latin typeface="Poppins Light" panose="00000400000000000000" pitchFamily="2" charset="0"/>
                        <a:cs typeface="Poppins Light" panose="00000400000000000000" pitchFamily="2" charset="0"/>
                      </a:endParaRPr>
                    </a:p>
                  </a:txBody>
                  <a:tcPr anchor="ctr"/>
                </a:tc>
                <a:tc>
                  <a:txBody>
                    <a:bodyPr/>
                    <a:lstStyle/>
                    <a:p>
                      <a:pPr algn="ctr"/>
                      <a:r>
                        <a:rPr lang="en-GB" sz="1200">
                          <a:latin typeface="Poppins Light" panose="00000400000000000000" pitchFamily="2" charset="0"/>
                          <a:cs typeface="Poppins Light" panose="00000400000000000000" pitchFamily="2" charset="0"/>
                        </a:rPr>
                        <a:t>5-7 days</a:t>
                      </a:r>
                    </a:p>
                  </a:txBody>
                  <a:tcPr anchor="ctr"/>
                </a:tc>
                <a:extLst>
                  <a:ext uri="{0D108BD9-81ED-4DB2-BD59-A6C34878D82A}">
                    <a16:rowId xmlns:a16="http://schemas.microsoft.com/office/drawing/2014/main" val="1135595547"/>
                  </a:ext>
                </a:extLst>
              </a:tr>
              <a:tr h="371683">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TAT on refurb works (start to completion)</a:t>
                      </a:r>
                    </a:p>
                  </a:txBody>
                  <a:tcPr marL="68580" marR="68580" marT="0" marB="0" anchor="ctr"/>
                </a:tc>
                <a:tc>
                  <a:txBody>
                    <a:bodyPr/>
                    <a:lstStyle/>
                    <a:p>
                      <a:pPr algn="ctr"/>
                      <a:endParaRPr lang="en-GB" sz="1200">
                        <a:latin typeface="Poppins Light" panose="00000400000000000000" pitchFamily="2" charset="0"/>
                        <a:cs typeface="Poppins Light" panose="00000400000000000000" pitchFamily="2" charset="0"/>
                      </a:endParaRPr>
                    </a:p>
                  </a:txBody>
                  <a:tcPr anchor="ctr"/>
                </a:tc>
                <a:tc>
                  <a:txBody>
                    <a:bodyPr/>
                    <a:lstStyle/>
                    <a:p>
                      <a:pPr algn="ctr"/>
                      <a:r>
                        <a:rPr lang="en-GB" sz="1200">
                          <a:latin typeface="Poppins Light" panose="00000400000000000000" pitchFamily="2" charset="0"/>
                          <a:cs typeface="Poppins Light" panose="00000400000000000000" pitchFamily="2" charset="0"/>
                        </a:rPr>
                        <a:t>8-10 weeks</a:t>
                      </a:r>
                    </a:p>
                  </a:txBody>
                  <a:tcPr anchor="ctr"/>
                </a:tc>
                <a:extLst>
                  <a:ext uri="{0D108BD9-81ED-4DB2-BD59-A6C34878D82A}">
                    <a16:rowId xmlns:a16="http://schemas.microsoft.com/office/drawing/2014/main" val="3817377987"/>
                  </a:ext>
                </a:extLst>
              </a:tr>
              <a:tr h="452339">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that do not gain approval from asset mgt/ need to be reworked</a:t>
                      </a:r>
                    </a:p>
                  </a:txBody>
                  <a:tcPr marL="68580" marR="68580" marT="0" marB="0" anchor="ctr"/>
                </a:tc>
                <a:tc>
                  <a:txBody>
                    <a:bodyPr/>
                    <a:lstStyle/>
                    <a:p>
                      <a:pPr algn="ctr"/>
                      <a:endParaRPr lang="en-GB" sz="1200">
                        <a:latin typeface="Poppins Light" panose="00000400000000000000" pitchFamily="2" charset="0"/>
                        <a:cs typeface="Poppins Light" panose="00000400000000000000" pitchFamily="2" charset="0"/>
                      </a:endParaRPr>
                    </a:p>
                  </a:txBody>
                  <a:tcPr anchor="ctr"/>
                </a:tc>
                <a:tc>
                  <a:txBody>
                    <a:bodyPr/>
                    <a:lstStyle/>
                    <a:p>
                      <a:pPr algn="ctr"/>
                      <a:r>
                        <a:rPr lang="en-GB" sz="1200">
                          <a:latin typeface="Poppins Light" panose="00000400000000000000" pitchFamily="2" charset="0"/>
                          <a:cs typeface="Poppins Light" panose="00000400000000000000" pitchFamily="2" charset="0"/>
                        </a:rPr>
                        <a:t>20%</a:t>
                      </a:r>
                    </a:p>
                  </a:txBody>
                  <a:tcPr anchor="ctr"/>
                </a:tc>
                <a:extLst>
                  <a:ext uri="{0D108BD9-81ED-4DB2-BD59-A6C34878D82A}">
                    <a16:rowId xmlns:a16="http://schemas.microsoft.com/office/drawing/2014/main" val="3364809394"/>
                  </a:ext>
                </a:extLst>
              </a:tr>
              <a:tr h="412472">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of units that do not have floorplans</a:t>
                      </a:r>
                    </a:p>
                  </a:txBody>
                  <a:tcPr marL="68580" marR="68580" marT="0" marB="0" anchor="ctr"/>
                </a:tc>
                <a:tc>
                  <a:txBody>
                    <a:bodyPr/>
                    <a:lstStyle/>
                    <a:p>
                      <a:pPr algn="ctr"/>
                      <a:endPar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0" marR="0" marT="0" marB="0" anchor="ctr"/>
                </a:tc>
                <a:tc>
                  <a:txBody>
                    <a:bodyPr/>
                    <a:lstStyle/>
                    <a:p>
                      <a:pPr algn="ctr"/>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30%</a:t>
                      </a:r>
                    </a:p>
                  </a:txBody>
                  <a:tcPr marL="0" marR="0" marT="0" marB="0" anchor="ctr"/>
                </a:tc>
                <a:extLst>
                  <a:ext uri="{0D108BD9-81ED-4DB2-BD59-A6C34878D82A}">
                    <a16:rowId xmlns:a16="http://schemas.microsoft.com/office/drawing/2014/main" val="3610581424"/>
                  </a:ext>
                </a:extLst>
              </a:tr>
              <a:tr h="824946">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of tenders with 2-3 contractors (more than 1)</a:t>
                      </a:r>
                    </a:p>
                  </a:txBody>
                  <a:tcPr marL="68580" marR="68580" marT="0" marB="0" anchor="ctr"/>
                </a:tc>
                <a:tc>
                  <a:txBody>
                    <a:bodyPr/>
                    <a:lstStyle/>
                    <a:p>
                      <a:pPr algn="ctr"/>
                      <a:endPar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0" marR="0" marT="0" marB="0" anchor="ctr"/>
                </a:tc>
                <a:tc>
                  <a:txBody>
                    <a:bodyPr/>
                    <a:lstStyle/>
                    <a:p>
                      <a:pPr algn="ctr"/>
                      <a:r>
                        <a:rPr lang="en-GB" sz="120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90%</a:t>
                      </a:r>
                    </a:p>
                  </a:txBody>
                  <a:tcPr marL="0" marR="0" marT="0" marB="0" anchor="ctr"/>
                </a:tc>
                <a:extLst>
                  <a:ext uri="{0D108BD9-81ED-4DB2-BD59-A6C34878D82A}">
                    <a16:rowId xmlns:a16="http://schemas.microsoft.com/office/drawing/2014/main" val="3205030062"/>
                  </a:ext>
                </a:extLst>
              </a:tr>
              <a:tr h="452339">
                <a:tc>
                  <a:txBody>
                    <a:bodyPr/>
                    <a:lstStyle/>
                    <a:p>
                      <a:pPr algn="ctr"/>
                      <a:r>
                        <a:rPr lang="en-GB" sz="1200" dirty="0">
                          <a:effectLst/>
                          <a:latin typeface="Poppins Light" panose="00000400000000000000" pitchFamily="2" charset="0"/>
                          <a:ea typeface="Calibri" panose="020F0502020204030204" pitchFamily="34" charset="0"/>
                          <a:cs typeface="Poppins Light" panose="00000400000000000000" pitchFamily="2" charset="0"/>
                        </a:rPr>
                        <a:t>Average % of refurbs that start on Day 0 (move out day)</a:t>
                      </a:r>
                    </a:p>
                  </a:txBody>
                  <a:tcPr marL="68580" marR="68580" marT="0" marB="0" anchor="ctr"/>
                </a:tc>
                <a:tc gridSpan="2">
                  <a:txBody>
                    <a:bodyPr/>
                    <a:lstStyle/>
                    <a:p>
                      <a:pPr algn="ctr"/>
                      <a:r>
                        <a:rPr lang="en-GB" sz="1200" dirty="0">
                          <a:latin typeface="Poppins Light" panose="00000400000000000000" pitchFamily="2" charset="0"/>
                          <a:cs typeface="Poppins Light" panose="00000400000000000000" pitchFamily="2" charset="0"/>
                        </a:rPr>
                        <a:t>           40%</a:t>
                      </a:r>
                    </a:p>
                  </a:txBody>
                  <a:tcPr anchor="ctr"/>
                </a:tc>
                <a:tc hMerge="1">
                  <a:txBody>
                    <a:bodyPr/>
                    <a:lstStyle/>
                    <a:p>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68580" marR="68580" marT="0" marB="0"/>
                </a:tc>
                <a:extLst>
                  <a:ext uri="{0D108BD9-81ED-4DB2-BD59-A6C34878D82A}">
                    <a16:rowId xmlns:a16="http://schemas.microsoft.com/office/drawing/2014/main" val="1694891779"/>
                  </a:ext>
                </a:extLst>
              </a:tr>
              <a:tr h="226170">
                <a:tc>
                  <a:txBody>
                    <a:bodyPr/>
                    <a:lstStyle/>
                    <a:p>
                      <a:pPr algn="ctr"/>
                      <a:r>
                        <a:rPr lang="en-GB" sz="1200">
                          <a:effectLst/>
                          <a:latin typeface="Poppins Light" panose="00000400000000000000" pitchFamily="2" charset="0"/>
                          <a:ea typeface="Calibri" panose="020F0502020204030204" pitchFamily="34" charset="0"/>
                          <a:cs typeface="Poppins Light" panose="00000400000000000000" pitchFamily="2" charset="0"/>
                        </a:rPr>
                        <a:t>Average % of refurbs that require multiple POs</a:t>
                      </a:r>
                    </a:p>
                  </a:txBody>
                  <a:tcPr marL="68580" marR="68580" marT="0" marB="0" anchor="ctr"/>
                </a:tc>
                <a:tc gridSpan="2">
                  <a:txBody>
                    <a:bodyPr/>
                    <a:lstStyle/>
                    <a:p>
                      <a:pPr algn="ctr"/>
                      <a:r>
                        <a:rPr lang="en-GB" sz="1200" dirty="0">
                          <a:solidFill>
                            <a:srgbClr val="002060"/>
                          </a:solidFill>
                          <a:effectLst/>
                          <a:latin typeface="Poppins Light" panose="00000400000000000000" pitchFamily="2" charset="0"/>
                          <a:ea typeface="Calibri" panose="020F0502020204030204" pitchFamily="34" charset="0"/>
                          <a:cs typeface="Poppins Light" panose="00000400000000000000" pitchFamily="2" charset="0"/>
                        </a:rPr>
                        <a:t>             100%</a:t>
                      </a:r>
                    </a:p>
                  </a:txBody>
                  <a:tcPr marL="0" marR="0" marT="0" marB="0" anchor="ctr"/>
                </a:tc>
                <a:tc hMerge="1">
                  <a:txBody>
                    <a:bodyPr/>
                    <a:lstStyle/>
                    <a:p>
                      <a:endParaRPr lang="en-GB" sz="1400">
                        <a:solidFill>
                          <a:srgbClr val="002060"/>
                        </a:solidFill>
                        <a:effectLst/>
                        <a:latin typeface="Poppins Light" panose="00000400000000000000" pitchFamily="2" charset="0"/>
                        <a:ea typeface="Calibri" panose="020F0502020204030204" pitchFamily="34" charset="0"/>
                        <a:cs typeface="Poppins Light" panose="00000400000000000000" pitchFamily="2" charset="0"/>
                      </a:endParaRPr>
                    </a:p>
                  </a:txBody>
                  <a:tcPr marL="0" marR="0" marT="0" marB="0" anchor="ctr"/>
                </a:tc>
                <a:extLst>
                  <a:ext uri="{0D108BD9-81ED-4DB2-BD59-A6C34878D82A}">
                    <a16:rowId xmlns:a16="http://schemas.microsoft.com/office/drawing/2014/main" val="1614000068"/>
                  </a:ext>
                </a:extLst>
              </a:tr>
            </a:tbl>
          </a:graphicData>
        </a:graphic>
      </p:graphicFrame>
      <p:sp>
        <p:nvSpPr>
          <p:cNvPr id="7" name="TextBox 6">
            <a:extLst>
              <a:ext uri="{FF2B5EF4-FFF2-40B4-BE49-F238E27FC236}">
                <a16:creationId xmlns:a16="http://schemas.microsoft.com/office/drawing/2014/main" id="{8CBED353-1929-7069-A1A9-70E26845530D}"/>
              </a:ext>
            </a:extLst>
          </p:cNvPr>
          <p:cNvSpPr txBox="1"/>
          <p:nvPr/>
        </p:nvSpPr>
        <p:spPr>
          <a:xfrm>
            <a:off x="1506244" y="4437222"/>
            <a:ext cx="6977743" cy="246221"/>
          </a:xfrm>
          <a:prstGeom prst="rect">
            <a:avLst/>
          </a:prstGeom>
          <a:noFill/>
        </p:spPr>
        <p:txBody>
          <a:bodyPr wrap="square" rtlCol="0">
            <a:spAutoFit/>
          </a:bodyPr>
          <a:lstStyle/>
          <a:p>
            <a:r>
              <a:rPr lang="en-US" sz="1000">
                <a:solidFill>
                  <a:schemeClr val="bg1"/>
                </a:solidFill>
                <a:latin typeface="Poppins Light" panose="00000400000000000000" pitchFamily="2" charset="0"/>
                <a:cs typeface="Poppins Light" panose="00000400000000000000" pitchFamily="2" charset="0"/>
              </a:rPr>
              <a:t>* Metrics collected from stakeholders following interviews</a:t>
            </a:r>
            <a:endParaRPr lang="en-GB" sz="1000">
              <a:solidFill>
                <a:schemeClr val="bg1"/>
              </a:solidFill>
              <a:latin typeface="Poppins Light" panose="00000400000000000000" pitchFamily="2" charset="0"/>
              <a:cs typeface="Poppins Light" panose="00000400000000000000" pitchFamily="2" charset="0"/>
            </a:endParaRPr>
          </a:p>
        </p:txBody>
      </p:sp>
      <p:sp>
        <p:nvSpPr>
          <p:cNvPr id="3" name="TextBox 2">
            <a:extLst>
              <a:ext uri="{FF2B5EF4-FFF2-40B4-BE49-F238E27FC236}">
                <a16:creationId xmlns:a16="http://schemas.microsoft.com/office/drawing/2014/main" id="{E0A3953F-5E20-6055-8F84-3FB95C2A353F}"/>
              </a:ext>
            </a:extLst>
          </p:cNvPr>
          <p:cNvSpPr txBox="1"/>
          <p:nvPr/>
        </p:nvSpPr>
        <p:spPr>
          <a:xfrm>
            <a:off x="364526" y="1540451"/>
            <a:ext cx="6977743" cy="307777"/>
          </a:xfrm>
          <a:prstGeom prst="rect">
            <a:avLst/>
          </a:prstGeom>
          <a:noFill/>
        </p:spPr>
        <p:txBody>
          <a:bodyPr wrap="square" rtlCol="0">
            <a:spAutoFit/>
          </a:bodyPr>
          <a:lstStyle/>
          <a:p>
            <a:r>
              <a:rPr lang="en-US" sz="1400">
                <a:solidFill>
                  <a:schemeClr val="bg1"/>
                </a:solidFill>
                <a:latin typeface="Poppins Light" panose="00000400000000000000" pitchFamily="2" charset="0"/>
                <a:cs typeface="Poppins Light" panose="00000400000000000000" pitchFamily="2" charset="0"/>
              </a:rPr>
              <a:t>Metrics provided for South only, North uses Property/Portfolio Managers:</a:t>
            </a:r>
            <a:endParaRPr lang="en-GB" sz="14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FC4DE0B7-353F-6D88-2E00-C72BBCE71212}"/>
              </a:ext>
            </a:extLst>
          </p:cNvPr>
          <p:cNvSpPr txBox="1"/>
          <p:nvPr/>
        </p:nvSpPr>
        <p:spPr>
          <a:xfrm>
            <a:off x="1342958" y="6155360"/>
            <a:ext cx="6977743" cy="246221"/>
          </a:xfrm>
          <a:prstGeom prst="rect">
            <a:avLst/>
          </a:prstGeom>
          <a:noFill/>
        </p:spPr>
        <p:txBody>
          <a:bodyPr wrap="square" rtlCol="0">
            <a:spAutoFit/>
          </a:bodyPr>
          <a:lstStyle/>
          <a:p>
            <a:r>
              <a:rPr lang="en-US" sz="1000">
                <a:solidFill>
                  <a:schemeClr val="bg1"/>
                </a:solidFill>
                <a:latin typeface="Poppins Light" panose="00000400000000000000" pitchFamily="2" charset="0"/>
                <a:cs typeface="Poppins Light" panose="00000400000000000000" pitchFamily="2" charset="0"/>
              </a:rPr>
              <a:t>* Metrics collected from stakeholders following interviews</a:t>
            </a:r>
            <a:endParaRPr lang="en-GB" sz="10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949371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Lettings</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Noting - must copy and paste emails/WhatsApp conversations to SF</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3620149"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Use MRI for all other processes, only use SF/outlook within the voids process and MRI for invoicing.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Information often not updated on Qube by Property Managers, currently a lot of property's are not marked as furnished</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change of letting due date on the void note, and updates SF status to "on the market"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896182" y="3212528"/>
            <a:ext cx="2653098" cy="1197724"/>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Teams have different access to systems and most comms are sent out of system due to this. Lettings/ TPT on SF and Customer Services on Qube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Sometimes must create the void note in Qube even though it should already be there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908523" y="1763877"/>
            <a:ext cx="1640756"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Not all information provided on customer services email - need to often go back to property managers</a:t>
            </a: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endParaRPr kumimoji="0" lang="en-GB"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1901041" y="4619837"/>
            <a:ext cx="900272" cy="1835392"/>
          </a:xfrm>
          <a:prstGeom prst="wedgeRoundRectCallout">
            <a:avLst>
              <a:gd name="adj1" fmla="val 186448"/>
              <a:gd name="adj2" fmla="val -6089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There is a lot of double keying from Salesforce to MRI</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2338"/>
              <a:gd name="adj2" fmla="val -107016"/>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update in SF - unit status to "future vacant" and available date - should be auto updated but doesn’t seem to work and the data is always the old date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2388376" cy="1069593"/>
          </a:xfrm>
          <a:prstGeom prst="wedgeRoundRectCallout">
            <a:avLst>
              <a:gd name="adj1" fmla="val -134321"/>
              <a:gd name="adj2" fmla="val 9863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Live works often can't hold to date - move in delay comms come from P Mgr. to Lettings who communicate with customer. Comms sent via outlook, logged in SF</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3" name="Rectangle: Rounded Corners 2">
            <a:extLst>
              <a:ext uri="{FF2B5EF4-FFF2-40B4-BE49-F238E27FC236}">
                <a16:creationId xmlns:a16="http://schemas.microsoft.com/office/drawing/2014/main" id="{7FCF129F-F4BC-0420-91BD-344C9A0DE3C2}"/>
              </a:ext>
            </a:extLst>
          </p:cNvPr>
          <p:cNvSpPr/>
          <p:nvPr/>
        </p:nvSpPr>
        <p:spPr>
          <a:xfrm>
            <a:off x="9729123" y="5213498"/>
            <a:ext cx="2013888" cy="14263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a:latin typeface="Poppins Light" panose="00000400000000000000" pitchFamily="2" charset="0"/>
                <a:cs typeface="Poppins Light" panose="00000400000000000000" pitchFamily="2" charset="0"/>
              </a:rPr>
              <a:t>“Variation between north and south, including documents used and relet times and the way we market units”</a:t>
            </a:r>
            <a:endParaRPr lang="en-GB" sz="1100">
              <a:latin typeface="Poppins Light" panose="00000400000000000000" pitchFamily="2" charset="0"/>
              <a:cs typeface="Poppins Light" panose="00000400000000000000" pitchFamily="2" charset="0"/>
            </a:endParaRPr>
          </a:p>
        </p:txBody>
      </p:sp>
      <p:sp>
        <p:nvSpPr>
          <p:cNvPr id="4" name="Rectangle: Rounded Corners 3">
            <a:extLst>
              <a:ext uri="{FF2B5EF4-FFF2-40B4-BE49-F238E27FC236}">
                <a16:creationId xmlns:a16="http://schemas.microsoft.com/office/drawing/2014/main" id="{BB47E760-1539-38B6-E85F-8217C6E477FB}"/>
              </a:ext>
            </a:extLst>
          </p:cNvPr>
          <p:cNvSpPr/>
          <p:nvPr/>
        </p:nvSpPr>
        <p:spPr>
          <a:xfrm>
            <a:off x="141513" y="1560207"/>
            <a:ext cx="1497005" cy="14263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a:latin typeface="Poppins Light" panose="00000400000000000000" pitchFamily="2" charset="0"/>
                <a:cs typeface="Poppins Light" panose="00000400000000000000" pitchFamily="2" charset="0"/>
              </a:rPr>
              <a:t>“In the south we have weekly void meetings to determine relet dates whereas in the North it is typically 5 days TAT”</a:t>
            </a:r>
            <a:endParaRPr lang="en-GB" sz="1100">
              <a:latin typeface="Poppins Light" panose="00000400000000000000" pitchFamily="2" charset="0"/>
              <a:cs typeface="Poppins Light" panose="00000400000000000000" pitchFamily="2" charset="0"/>
            </a:endParaRPr>
          </a:p>
        </p:txBody>
      </p:sp>
      <p:sp>
        <p:nvSpPr>
          <p:cNvPr id="19" name="Rectangle: Rounded Corners 18">
            <a:extLst>
              <a:ext uri="{FF2B5EF4-FFF2-40B4-BE49-F238E27FC236}">
                <a16:creationId xmlns:a16="http://schemas.microsoft.com/office/drawing/2014/main" id="{69495686-8FF3-113E-A008-D3A0B375C032}"/>
              </a:ext>
            </a:extLst>
          </p:cNvPr>
          <p:cNvSpPr/>
          <p:nvPr/>
        </p:nvSpPr>
        <p:spPr>
          <a:xfrm>
            <a:off x="9917187" y="3871387"/>
            <a:ext cx="2013888" cy="114868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a:latin typeface="Poppins Light" panose="00000400000000000000" pitchFamily="2" charset="0"/>
                <a:cs typeface="Poppins Light" panose="00000400000000000000" pitchFamily="2" charset="0"/>
              </a:rPr>
              <a:t>“In the north the Service desk is more involved, handling inbound lead calls and logging information in Salesforce”</a:t>
            </a:r>
            <a:endParaRPr lang="en-GB" sz="1100">
              <a:latin typeface="Poppins Light" panose="00000400000000000000" pitchFamily="2" charset="0"/>
              <a:cs typeface="Poppins Light" panose="00000400000000000000" pitchFamily="2" charset="0"/>
            </a:endParaRPr>
          </a:p>
        </p:txBody>
      </p:sp>
      <p:sp>
        <p:nvSpPr>
          <p:cNvPr id="20" name="Rectangle: Rounded Corners 19">
            <a:extLst>
              <a:ext uri="{FF2B5EF4-FFF2-40B4-BE49-F238E27FC236}">
                <a16:creationId xmlns:a16="http://schemas.microsoft.com/office/drawing/2014/main" id="{484C004B-FF43-F673-F8BF-9437C2775CEE}"/>
              </a:ext>
            </a:extLst>
          </p:cNvPr>
          <p:cNvSpPr/>
          <p:nvPr/>
        </p:nvSpPr>
        <p:spPr>
          <a:xfrm>
            <a:off x="145253" y="4687605"/>
            <a:ext cx="1497005" cy="18944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a:latin typeface="Poppins Light" panose="00000400000000000000" pitchFamily="2" charset="0"/>
                <a:cs typeface="Poppins Light" panose="00000400000000000000" pitchFamily="2" charset="0"/>
              </a:rPr>
              <a:t>“Differences between north and south on who completes tasks; North is TPT and South should be TPT but Negotiators are updating SF”</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03239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TPT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If a let is closed down/lost - refund button auto changes in SF to "hold in basket", should change to "on the market"</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Audit checklist is currently not being used due to being "too longwinded"</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Welcome emails - automation not currently used as systems not up to date with all documentation</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Outlook/SF not integrated meaning manual rework between the two, to correspond meetings &amp; appointments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493612" y="3212528"/>
            <a:ext cx="2055667"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Huge difference in the way people log data upfront in MRI which really impacts TPT leading to a lot of chasing</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We must update everything in Qube once completed in Salesforce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175657" y="1763877"/>
            <a:ext cx="2373622"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Tenants are given a month to rescind, vacancy sometimes closed by other business areas and don't notify TPT, leading to failure of their KPIs </a:t>
            </a: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endParaRPr kumimoji="0" lang="en-GB"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896181" y="4563281"/>
            <a:ext cx="1857905" cy="1330593"/>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Often double keying information between Salesforce, Qube to align with MRI (especially year end) "stuck in the middle</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Parking licenses are completed differently north to south. North does not interact with Qube, South uses Qube and a template for SF</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1647881" cy="1069593"/>
          </a:xfrm>
          <a:prstGeom prst="wedgeRoundRectCallout">
            <a:avLst>
              <a:gd name="adj1" fmla="val -220463"/>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External agents do not say where keys are kept leading to issues on move in days</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307295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8E9-D685-EF5E-CD2A-46FBEAF50B05}"/>
              </a:ext>
            </a:extLst>
          </p:cNvPr>
          <p:cNvSpPr>
            <a:spLocks noGrp="1"/>
          </p:cNvSpPr>
          <p:nvPr>
            <p:ph type="title"/>
          </p:nvPr>
        </p:nvSpPr>
        <p:spPr/>
        <p:txBody>
          <a:bodyPr/>
          <a:lstStyle/>
          <a:p>
            <a:r>
              <a:rPr lang="en-US"/>
              <a:t>Verbatim – Procurement</a:t>
            </a:r>
            <a:endParaRPr lang="en-GB"/>
          </a:p>
        </p:txBody>
      </p:sp>
      <p:sp>
        <p:nvSpPr>
          <p:cNvPr id="5" name="TextBox 4">
            <a:extLst>
              <a:ext uri="{FF2B5EF4-FFF2-40B4-BE49-F238E27FC236}">
                <a16:creationId xmlns:a16="http://schemas.microsoft.com/office/drawing/2014/main" id="{A4E3076D-1089-C362-AF44-F8AD762FEEA5}"/>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33E63D5A-8F2D-31D1-2021-87961B3D26EF}"/>
              </a:ext>
            </a:extLst>
          </p:cNvPr>
          <p:cNvSpPr txBox="1"/>
          <p:nvPr/>
        </p:nvSpPr>
        <p:spPr>
          <a:xfrm>
            <a:off x="956132" y="6617026"/>
            <a:ext cx="87015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rPr>
              <a:t>embracent | IT Review – emerging thoughts #2</a:t>
            </a:r>
            <a:endParaRPr kumimoji="0" lang="en-US" sz="1000" b="1" i="0" u="none" strike="noStrike" kern="1200" cap="none" spc="0" normalizeH="0" baseline="0" noProof="0">
              <a:ln>
                <a:noFill/>
              </a:ln>
              <a:solidFill>
                <a:srgbClr val="0F0C32"/>
              </a:solidFill>
              <a:effectLst/>
              <a:uLnTx/>
              <a:uFillTx/>
              <a:latin typeface="Century Gothic" panose="020B0502020202020204" pitchFamily="34" charset="0"/>
              <a:ea typeface="+mn-ea"/>
              <a:cs typeface="+mn-cs"/>
            </a:endParaRPr>
          </a:p>
        </p:txBody>
      </p:sp>
      <p:sp>
        <p:nvSpPr>
          <p:cNvPr id="7" name="Speech Bubble: Rectangle with Corners Rounded 20">
            <a:extLst>
              <a:ext uri="{FF2B5EF4-FFF2-40B4-BE49-F238E27FC236}">
                <a16:creationId xmlns:a16="http://schemas.microsoft.com/office/drawing/2014/main" id="{9D84D215-2CED-FD6E-CB2C-FACED77FCAAA}"/>
              </a:ext>
            </a:extLst>
          </p:cNvPr>
          <p:cNvSpPr/>
          <p:nvPr/>
        </p:nvSpPr>
        <p:spPr>
          <a:xfrm>
            <a:off x="5750720" y="1473474"/>
            <a:ext cx="2534724" cy="873948"/>
          </a:xfrm>
          <a:prstGeom prst="wedgeRoundRectCallout">
            <a:avLst>
              <a:gd name="adj1" fmla="val -41711"/>
              <a:gd name="adj2" fmla="val 139348"/>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Manual check on quotes via email </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8" name="Speech Bubble: Rectangle with Corners Rounded 21">
            <a:extLst>
              <a:ext uri="{FF2B5EF4-FFF2-40B4-BE49-F238E27FC236}">
                <a16:creationId xmlns:a16="http://schemas.microsoft.com/office/drawing/2014/main" id="{82E106F8-E850-275B-1ECF-3C3E94E40F10}"/>
              </a:ext>
            </a:extLst>
          </p:cNvPr>
          <p:cNvSpPr/>
          <p:nvPr/>
        </p:nvSpPr>
        <p:spPr>
          <a:xfrm>
            <a:off x="7592137" y="3037397"/>
            <a:ext cx="2624653" cy="657415"/>
          </a:xfrm>
          <a:prstGeom prst="wedgeRoundRectCallout">
            <a:avLst>
              <a:gd name="adj1" fmla="val -88972"/>
              <a:gd name="adj2" fmla="val 4489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“contractors go to PM rather than via MRI - should they go via Customer Services? ”</a:t>
            </a:r>
            <a:endParaRPr lang="en-GB" sz="1100" kern="0">
              <a:solidFill>
                <a:schemeClr val="bg1"/>
              </a:solidFill>
              <a:latin typeface="Poppins" panose="00000500000000000000" pitchFamily="2" charset="0"/>
              <a:cs typeface="Poppins" panose="00000500000000000000" pitchFamily="2" charset="0"/>
            </a:endParaRPr>
          </a:p>
        </p:txBody>
      </p:sp>
      <p:sp>
        <p:nvSpPr>
          <p:cNvPr id="9" name="Speech Bubble: Rectangle with Corners Rounded 22">
            <a:extLst>
              <a:ext uri="{FF2B5EF4-FFF2-40B4-BE49-F238E27FC236}">
                <a16:creationId xmlns:a16="http://schemas.microsoft.com/office/drawing/2014/main" id="{AE2592E8-1E1C-D5B5-510D-062144C5C7B3}"/>
              </a:ext>
            </a:extLst>
          </p:cNvPr>
          <p:cNvSpPr/>
          <p:nvPr/>
        </p:nvSpPr>
        <p:spPr>
          <a:xfrm>
            <a:off x="7490079" y="3905866"/>
            <a:ext cx="2167602" cy="1309766"/>
          </a:xfrm>
          <a:prstGeom prst="wedgeRoundRectCallout">
            <a:avLst>
              <a:gd name="adj1" fmla="val -84062"/>
              <a:gd name="adj2" fmla="val -4364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Chasing contractors for quotes - 3 teams doing the same thing - 10-day TAT. Often too late and miss 10-day KPI</a:t>
            </a:r>
            <a:r>
              <a:rPr lang="en-US" sz="1100" kern="0">
                <a:solidFill>
                  <a:schemeClr val="bg1"/>
                </a:solidFill>
                <a:latin typeface="Poppins Light" panose="00000400000000000000" pitchFamily="2" charset="0"/>
                <a:cs typeface="Poppins Light" panose="00000400000000000000" pitchFamily="2" charset="0"/>
              </a:rPr>
              <a:t>”</a:t>
            </a:r>
          </a:p>
        </p:txBody>
      </p:sp>
      <p:sp>
        <p:nvSpPr>
          <p:cNvPr id="10" name="Speech Bubble: Rectangle with Corners Rounded 23">
            <a:extLst>
              <a:ext uri="{FF2B5EF4-FFF2-40B4-BE49-F238E27FC236}">
                <a16:creationId xmlns:a16="http://schemas.microsoft.com/office/drawing/2014/main" id="{B8AEE531-7DEE-ABFC-70AD-F38B325DF912}"/>
              </a:ext>
            </a:extLst>
          </p:cNvPr>
          <p:cNvSpPr/>
          <p:nvPr/>
        </p:nvSpPr>
        <p:spPr>
          <a:xfrm>
            <a:off x="6165909" y="5400795"/>
            <a:ext cx="2852456" cy="1147776"/>
          </a:xfrm>
          <a:prstGeom prst="wedgeRoundRectCallout">
            <a:avLst>
              <a:gd name="adj1" fmla="val -70454"/>
              <a:gd name="adj2" fmla="val -145420"/>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Contractors go straight to PM rather than using MRI</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1" name="Speech Bubble: Rectangle with Corners Rounded 24">
            <a:extLst>
              <a:ext uri="{FF2B5EF4-FFF2-40B4-BE49-F238E27FC236}">
                <a16:creationId xmlns:a16="http://schemas.microsoft.com/office/drawing/2014/main" id="{D6E512FA-37DE-F729-A623-519CEA256E82}"/>
              </a:ext>
            </a:extLst>
          </p:cNvPr>
          <p:cNvSpPr/>
          <p:nvPr/>
        </p:nvSpPr>
        <p:spPr>
          <a:xfrm>
            <a:off x="1493612" y="3212528"/>
            <a:ext cx="2055667" cy="1004708"/>
          </a:xfrm>
          <a:prstGeom prst="wedgeRoundRectCallout">
            <a:avLst>
              <a:gd name="adj1" fmla="val 101365"/>
              <a:gd name="adj2" fmla="val -1965"/>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Standardise Specification for BTR &amp; PRS with tick boxes/ standardised pricing“</a:t>
            </a:r>
            <a:endParaRPr lang="en-GB" sz="1100" kern="0">
              <a:solidFill>
                <a:schemeClr val="bg1"/>
              </a:solidFill>
              <a:latin typeface="Poppins" panose="00000500000000000000" pitchFamily="2" charset="0"/>
              <a:cs typeface="Poppins" panose="00000500000000000000" pitchFamily="2" charset="0"/>
            </a:endParaRPr>
          </a:p>
        </p:txBody>
      </p:sp>
      <p:sp>
        <p:nvSpPr>
          <p:cNvPr id="12" name="Speech Bubble: Rectangle with Corners Rounded 25">
            <a:extLst>
              <a:ext uri="{FF2B5EF4-FFF2-40B4-BE49-F238E27FC236}">
                <a16:creationId xmlns:a16="http://schemas.microsoft.com/office/drawing/2014/main" id="{D9074FFB-FB38-B678-2789-3E62AAA0DF0B}"/>
              </a:ext>
            </a:extLst>
          </p:cNvPr>
          <p:cNvSpPr/>
          <p:nvPr/>
        </p:nvSpPr>
        <p:spPr>
          <a:xfrm>
            <a:off x="3678064" y="1473474"/>
            <a:ext cx="1802651" cy="968645"/>
          </a:xfrm>
          <a:prstGeom prst="wedgeRoundRectCallout">
            <a:avLst>
              <a:gd name="adj1" fmla="val 32679"/>
              <a:gd name="adj2" fmla="val 11290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Sometimes quotes cannot be found in the system</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3" name="Speech Bubble: Rectangle with Corners Rounded 26">
            <a:extLst>
              <a:ext uri="{FF2B5EF4-FFF2-40B4-BE49-F238E27FC236}">
                <a16:creationId xmlns:a16="http://schemas.microsoft.com/office/drawing/2014/main" id="{16D834CE-D125-0A0F-2E87-E323F7E4A0B4}"/>
              </a:ext>
            </a:extLst>
          </p:cNvPr>
          <p:cNvSpPr/>
          <p:nvPr/>
        </p:nvSpPr>
        <p:spPr>
          <a:xfrm>
            <a:off x="1638519" y="1763877"/>
            <a:ext cx="1910760" cy="1244981"/>
          </a:xfrm>
          <a:prstGeom prst="wedgeRoundRectCallout">
            <a:avLst>
              <a:gd name="adj1" fmla="val 90441"/>
              <a:gd name="adj2" fmla="val 8577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r>
              <a:rPr kumimoji="0" lang="en-GB"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People tend to work off systems leading to data not being in the system - circular </a:t>
            </a:r>
            <a:r>
              <a:rPr kumimoji="0" lang="en-US"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rPr>
              <a:t>”</a:t>
            </a:r>
            <a:endParaRPr kumimoji="0" lang="en-GB" sz="1100" b="0" i="0" u="none" strike="noStrike" kern="0" cap="none" spc="0" normalizeH="0" baseline="0" noProof="0">
              <a:ln>
                <a:noFill/>
              </a:ln>
              <a:solidFill>
                <a:schemeClr val="bg1"/>
              </a:solidFill>
              <a:effectLst/>
              <a:uLnTx/>
              <a:uFillTx/>
              <a:latin typeface="Poppins Light" panose="00000400000000000000" pitchFamily="2" charset="0"/>
              <a:cs typeface="Poppins Light" panose="00000400000000000000" pitchFamily="2" charset="0"/>
            </a:endParaRPr>
          </a:p>
        </p:txBody>
      </p:sp>
      <p:sp>
        <p:nvSpPr>
          <p:cNvPr id="14" name="Speech Bubble: Rectangle with Corners Rounded 27">
            <a:extLst>
              <a:ext uri="{FF2B5EF4-FFF2-40B4-BE49-F238E27FC236}">
                <a16:creationId xmlns:a16="http://schemas.microsoft.com/office/drawing/2014/main" id="{71C03E40-1739-C82C-0D2C-739CE2FC2A64}"/>
              </a:ext>
            </a:extLst>
          </p:cNvPr>
          <p:cNvSpPr/>
          <p:nvPr/>
        </p:nvSpPr>
        <p:spPr>
          <a:xfrm>
            <a:off x="489857" y="4563281"/>
            <a:ext cx="2264229" cy="1543605"/>
          </a:xfrm>
          <a:prstGeom prst="wedgeRoundRectCallout">
            <a:avLst>
              <a:gd name="adj1" fmla="val 136873"/>
              <a:gd name="adj2" fmla="val -75722"/>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“Biggest challenge is variance between contracting  north/south, PRS/BTR leading to hugely different ways of working/processing/documentation/third parties”</a:t>
            </a:r>
            <a:endParaRPr lang="en-GB" sz="1100" kern="0">
              <a:solidFill>
                <a:schemeClr val="bg1"/>
              </a:solidFill>
              <a:latin typeface="Poppins" panose="00000500000000000000" pitchFamily="2" charset="0"/>
              <a:cs typeface="Poppins" panose="00000500000000000000" pitchFamily="2" charset="0"/>
            </a:endParaRPr>
          </a:p>
        </p:txBody>
      </p:sp>
      <p:pic>
        <p:nvPicPr>
          <p:cNvPr id="15" name="Graphic 14" descr="Users with solid fill">
            <a:extLst>
              <a:ext uri="{FF2B5EF4-FFF2-40B4-BE49-F238E27FC236}">
                <a16:creationId xmlns:a16="http://schemas.microsoft.com/office/drawing/2014/main" id="{072841E7-DAF9-AD3C-21AE-DBD3A1B0A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620" y="3025811"/>
            <a:ext cx="1408176" cy="1408176"/>
          </a:xfrm>
          <a:prstGeom prst="rect">
            <a:avLst/>
          </a:prstGeom>
        </p:spPr>
      </p:pic>
      <p:sp>
        <p:nvSpPr>
          <p:cNvPr id="16" name="Speech Bubble: Rectangle with Corners Rounded 29">
            <a:extLst>
              <a:ext uri="{FF2B5EF4-FFF2-40B4-BE49-F238E27FC236}">
                <a16:creationId xmlns:a16="http://schemas.microsoft.com/office/drawing/2014/main" id="{15600B61-2589-706F-2F38-B0101621D1EE}"/>
              </a:ext>
            </a:extLst>
          </p:cNvPr>
          <p:cNvSpPr/>
          <p:nvPr/>
        </p:nvSpPr>
        <p:spPr>
          <a:xfrm>
            <a:off x="2931066" y="5122191"/>
            <a:ext cx="2935618" cy="1426380"/>
          </a:xfrm>
          <a:prstGeom prst="wedgeRoundRectCallout">
            <a:avLst>
              <a:gd name="adj1" fmla="val 27900"/>
              <a:gd name="adj2" fmla="val -147464"/>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solidFill>
                  <a:schemeClr val="bg1"/>
                </a:solidFill>
                <a:latin typeface="Poppins Light" panose="00000400000000000000" pitchFamily="2" charset="0"/>
                <a:cs typeface="Poppins Light" panose="00000400000000000000" pitchFamily="2" charset="0"/>
              </a:rPr>
              <a:t>“</a:t>
            </a:r>
            <a:r>
              <a:rPr kumimoji="0" lang="en-US" sz="1100" b="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No standard specifications/quantities/measures for tenders leading to  bespoke and varying quoting</a:t>
            </a:r>
            <a:r>
              <a:rPr lang="en-US" sz="1100" kern="0">
                <a:solidFill>
                  <a:schemeClr val="bg1"/>
                </a:solidFill>
                <a:latin typeface="Poppins Light" panose="00000400000000000000" pitchFamily="2" charset="0"/>
                <a:cs typeface="Poppins Light" panose="00000400000000000000" pitchFamily="2" charset="0"/>
              </a:rPr>
              <a:t>”</a:t>
            </a:r>
            <a:endParaRPr lang="en-GB" sz="1100" kern="0">
              <a:solidFill>
                <a:schemeClr val="bg1"/>
              </a:solidFill>
              <a:latin typeface="Poppins Light" panose="00000400000000000000" pitchFamily="2" charset="0"/>
              <a:cs typeface="Poppins Light" panose="00000400000000000000" pitchFamily="2" charset="0"/>
            </a:endParaRPr>
          </a:p>
        </p:txBody>
      </p:sp>
      <p:sp>
        <p:nvSpPr>
          <p:cNvPr id="17" name="Speech Bubble: Rectangle with Corners Rounded 21">
            <a:extLst>
              <a:ext uri="{FF2B5EF4-FFF2-40B4-BE49-F238E27FC236}">
                <a16:creationId xmlns:a16="http://schemas.microsoft.com/office/drawing/2014/main" id="{AE055853-F7AC-3758-A5CF-C64D694E7FBC}"/>
              </a:ext>
            </a:extLst>
          </p:cNvPr>
          <p:cNvSpPr/>
          <p:nvPr/>
        </p:nvSpPr>
        <p:spPr>
          <a:xfrm>
            <a:off x="8715319" y="1642368"/>
            <a:ext cx="1179795" cy="1069593"/>
          </a:xfrm>
          <a:prstGeom prst="wedgeRoundRectCallout">
            <a:avLst>
              <a:gd name="adj1" fmla="val -220463"/>
              <a:gd name="adj2" fmla="val 96599"/>
              <a:gd name="adj3" fmla="val 16667"/>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kern="0">
                <a:solidFill>
                  <a:schemeClr val="bg1"/>
                </a:solidFill>
                <a:latin typeface="Poppins" panose="00000500000000000000" pitchFamily="2" charset="0"/>
                <a:cs typeface="Poppins" panose="00000500000000000000" pitchFamily="2" charset="0"/>
              </a:rPr>
              <a:t>“NO SLAs with contractors”</a:t>
            </a:r>
            <a:endParaRPr lang="en-GB" sz="1100" kern="0">
              <a:solidFill>
                <a:schemeClr val="bg1"/>
              </a:solidFill>
              <a:latin typeface="Poppins" panose="00000500000000000000" pitchFamily="2" charset="0"/>
              <a:cs typeface="Poppins" panose="00000500000000000000" pitchFamily="2" charset="0"/>
            </a:endParaRPr>
          </a:p>
        </p:txBody>
      </p:sp>
      <p:sp>
        <p:nvSpPr>
          <p:cNvPr id="18" name="Rectangle: Rounded Corners 17">
            <a:extLst>
              <a:ext uri="{FF2B5EF4-FFF2-40B4-BE49-F238E27FC236}">
                <a16:creationId xmlns:a16="http://schemas.microsoft.com/office/drawing/2014/main" id="{73134B22-F47C-0FFF-3ED6-BDE9594DDAA1}"/>
              </a:ext>
            </a:extLst>
          </p:cNvPr>
          <p:cNvSpPr/>
          <p:nvPr/>
        </p:nvSpPr>
        <p:spPr>
          <a:xfrm>
            <a:off x="9729628" y="4815771"/>
            <a:ext cx="1994553" cy="147294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“PM giving tech spec and aren’t trained leading to cost increasing later as haven't allowed for something. ”</a:t>
            </a:r>
            <a:endParaRPr lang="en-GB" sz="1100">
              <a:latin typeface="Poppins Light" panose="00000400000000000000" pitchFamily="2" charset="0"/>
              <a:cs typeface="Poppins Light" panose="00000400000000000000" pitchFamily="2" charset="0"/>
            </a:endParaRPr>
          </a:p>
        </p:txBody>
      </p:sp>
      <p:sp>
        <p:nvSpPr>
          <p:cNvPr id="3" name="Rectangle: Rounded Corners 2">
            <a:extLst>
              <a:ext uri="{FF2B5EF4-FFF2-40B4-BE49-F238E27FC236}">
                <a16:creationId xmlns:a16="http://schemas.microsoft.com/office/drawing/2014/main" id="{897F91AF-039C-8F0F-1F96-42AE7644A01C}"/>
              </a:ext>
            </a:extLst>
          </p:cNvPr>
          <p:cNvSpPr/>
          <p:nvPr/>
        </p:nvSpPr>
        <p:spPr>
          <a:xfrm>
            <a:off x="10488433" y="2085260"/>
            <a:ext cx="1545335" cy="197511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Poppins Light" panose="00000400000000000000" pitchFamily="2" charset="0"/>
                <a:cs typeface="Poppins Light" panose="00000400000000000000" pitchFamily="2" charset="0"/>
              </a:rPr>
              <a:t>“Contractors often contacted out of system due to restrictions on MRI if insurance </a:t>
            </a:r>
            <a:r>
              <a:rPr lang="en-US" sz="1100" err="1">
                <a:latin typeface="Poppins Light" panose="00000400000000000000" pitchFamily="2" charset="0"/>
                <a:cs typeface="Poppins Light" panose="00000400000000000000" pitchFamily="2" charset="0"/>
              </a:rPr>
              <a:t>etc</a:t>
            </a:r>
            <a:r>
              <a:rPr lang="en-US" sz="1100">
                <a:latin typeface="Poppins Light" panose="00000400000000000000" pitchFamily="2" charset="0"/>
                <a:cs typeface="Poppins Light" panose="00000400000000000000" pitchFamily="2" charset="0"/>
              </a:rPr>
              <a:t> has expired. Leads to using proactis to raise Pos. ”</a:t>
            </a:r>
            <a:endParaRPr lang="en-GB" sz="11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231330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3DD2DDC-0358-2F4D-89FF-9528DA59D9F4}"/>
              </a:ext>
            </a:extLst>
          </p:cNvPr>
          <p:cNvSpPr txBox="1"/>
          <p:nvPr/>
        </p:nvSpPr>
        <p:spPr>
          <a:xfrm>
            <a:off x="10741956"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6" name="Text Placeholder 11">
            <a:extLst>
              <a:ext uri="{FF2B5EF4-FFF2-40B4-BE49-F238E27FC236}">
                <a16:creationId xmlns:a16="http://schemas.microsoft.com/office/drawing/2014/main" id="{629ADD4E-D07E-96E2-FCC3-F442D3F23DED}"/>
              </a:ext>
            </a:extLst>
          </p:cNvPr>
          <p:cNvSpPr>
            <a:spLocks noGrp="1"/>
          </p:cNvSpPr>
          <p:nvPr>
            <p:ph type="body" sz="quarter" idx="4294967295"/>
          </p:nvPr>
        </p:nvSpPr>
        <p:spPr>
          <a:xfrm>
            <a:off x="753626" y="549994"/>
            <a:ext cx="11061700" cy="792163"/>
          </a:xfrm>
          <a:prstGeom prst="rect">
            <a:avLst/>
          </a:prstGeom>
        </p:spPr>
        <p:txBody>
          <a:bodyPr/>
          <a:lstStyle/>
          <a:p>
            <a:pPr marL="0" indent="0">
              <a:buNone/>
            </a:pPr>
            <a:r>
              <a:rPr lang="en-US" sz="4400" b="1">
                <a:solidFill>
                  <a:schemeClr val="bg1"/>
                </a:solidFill>
                <a:latin typeface="Poppins Semi bold"/>
              </a:rPr>
              <a:t>High-level briefing</a:t>
            </a:r>
            <a:endParaRPr lang="en-GB" sz="4400" b="1">
              <a:solidFill>
                <a:schemeClr val="bg1"/>
              </a:solidFill>
              <a:latin typeface="Poppins Semi bold"/>
            </a:endParaRPr>
          </a:p>
          <a:p>
            <a:endParaRPr lang="en-GB">
              <a:solidFill>
                <a:schemeClr val="bg1"/>
              </a:solidFill>
            </a:endParaRPr>
          </a:p>
        </p:txBody>
      </p:sp>
      <p:sp>
        <p:nvSpPr>
          <p:cNvPr id="11" name="Freeform: Shape 6">
            <a:extLst>
              <a:ext uri="{FF2B5EF4-FFF2-40B4-BE49-F238E27FC236}">
                <a16:creationId xmlns:a16="http://schemas.microsoft.com/office/drawing/2014/main" id="{7FB0305F-9BC4-9E72-E0CA-B2D79B227137}"/>
              </a:ext>
            </a:extLst>
          </p:cNvPr>
          <p:cNvSpPr/>
          <p:nvPr/>
        </p:nvSpPr>
        <p:spPr>
          <a:xfrm>
            <a:off x="4097262" y="1449473"/>
            <a:ext cx="3797300" cy="388119"/>
          </a:xfrm>
          <a:custGeom>
            <a:avLst/>
            <a:gdLst>
              <a:gd name="connsiteX0" fmla="*/ 0 w 3797300"/>
              <a:gd name="connsiteY0" fmla="*/ 0 h 403200"/>
              <a:gd name="connsiteX1" fmla="*/ 3797300 w 3797300"/>
              <a:gd name="connsiteY1" fmla="*/ 0 h 403200"/>
              <a:gd name="connsiteX2" fmla="*/ 3797300 w 3797300"/>
              <a:gd name="connsiteY2" fmla="*/ 403200 h 403200"/>
              <a:gd name="connsiteX3" fmla="*/ 0 w 3797300"/>
              <a:gd name="connsiteY3" fmla="*/ 403200 h 403200"/>
              <a:gd name="connsiteX4" fmla="*/ 0 w 3797300"/>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403200">
                <a:moveTo>
                  <a:pt x="0" y="0"/>
                </a:moveTo>
                <a:lnTo>
                  <a:pt x="3797300" y="0"/>
                </a:lnTo>
                <a:lnTo>
                  <a:pt x="3797300" y="403200"/>
                </a:lnTo>
                <a:lnTo>
                  <a:pt x="0" y="4032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a:ln>
                  <a:noFill/>
                </a:ln>
                <a:solidFill>
                  <a:srgbClr val="FFFFFF"/>
                </a:solidFill>
                <a:effectLst/>
                <a:uLnTx/>
                <a:uFillTx/>
                <a:latin typeface="Poppins Light" pitchFamily="2" charset="77"/>
                <a:ea typeface="+mn-ea"/>
                <a:cs typeface="Poppins Light" pitchFamily="2" charset="77"/>
              </a:rPr>
              <a:t>Root Cause</a:t>
            </a:r>
          </a:p>
        </p:txBody>
      </p:sp>
      <p:sp>
        <p:nvSpPr>
          <p:cNvPr id="45" name="Freeform: Shape 3">
            <a:extLst>
              <a:ext uri="{FF2B5EF4-FFF2-40B4-BE49-F238E27FC236}">
                <a16:creationId xmlns:a16="http://schemas.microsoft.com/office/drawing/2014/main" id="{07B4777F-8604-7C00-E905-E38F71FB032C}"/>
              </a:ext>
            </a:extLst>
          </p:cNvPr>
          <p:cNvSpPr/>
          <p:nvPr/>
        </p:nvSpPr>
        <p:spPr>
          <a:xfrm>
            <a:off x="-323318" y="1473426"/>
            <a:ext cx="3797300" cy="380662"/>
          </a:xfrm>
          <a:custGeom>
            <a:avLst/>
            <a:gdLst>
              <a:gd name="connsiteX0" fmla="*/ 0 w 3797300"/>
              <a:gd name="connsiteY0" fmla="*/ 0 h 403200"/>
              <a:gd name="connsiteX1" fmla="*/ 3797300 w 3797300"/>
              <a:gd name="connsiteY1" fmla="*/ 0 h 403200"/>
              <a:gd name="connsiteX2" fmla="*/ 3797300 w 3797300"/>
              <a:gd name="connsiteY2" fmla="*/ 403200 h 403200"/>
              <a:gd name="connsiteX3" fmla="*/ 0 w 3797300"/>
              <a:gd name="connsiteY3" fmla="*/ 403200 h 403200"/>
              <a:gd name="connsiteX4" fmla="*/ 0 w 3797300"/>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403200">
                <a:moveTo>
                  <a:pt x="0" y="0"/>
                </a:moveTo>
                <a:lnTo>
                  <a:pt x="3797300" y="0"/>
                </a:lnTo>
                <a:lnTo>
                  <a:pt x="3797300" y="403200"/>
                </a:lnTo>
                <a:lnTo>
                  <a:pt x="0" y="4032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Poppins Light" pitchFamily="2" charset="77"/>
                <a:ea typeface="+mn-ea"/>
                <a:cs typeface="Poppins Light" pitchFamily="2" charset="77"/>
              </a:rPr>
              <a:t>Value Stream per MIMO (~)</a:t>
            </a:r>
            <a:endParaRPr kumimoji="0" lang="en-GB" sz="1400" b="0" i="0" u="none" strike="noStrike" kern="1200" cap="none" spc="0" normalizeH="0" baseline="0" noProof="0">
              <a:ln>
                <a:noFill/>
              </a:ln>
              <a:solidFill>
                <a:srgbClr val="FFFFFF"/>
              </a:solidFill>
              <a:effectLst/>
              <a:uLnTx/>
              <a:uFillTx/>
              <a:latin typeface="Poppins Light" pitchFamily="2" charset="77"/>
              <a:ea typeface="+mn-ea"/>
              <a:cs typeface="Poppins Light" pitchFamily="2" charset="77"/>
            </a:endParaRPr>
          </a:p>
        </p:txBody>
      </p:sp>
      <p:sp>
        <p:nvSpPr>
          <p:cNvPr id="96" name="Freeform: Shape 6">
            <a:extLst>
              <a:ext uri="{FF2B5EF4-FFF2-40B4-BE49-F238E27FC236}">
                <a16:creationId xmlns:a16="http://schemas.microsoft.com/office/drawing/2014/main" id="{AAA3FD8F-A922-802D-50FB-36E4AC65EC2A}"/>
              </a:ext>
            </a:extLst>
          </p:cNvPr>
          <p:cNvSpPr/>
          <p:nvPr/>
        </p:nvSpPr>
        <p:spPr>
          <a:xfrm>
            <a:off x="8418161" y="1342157"/>
            <a:ext cx="3797300" cy="388119"/>
          </a:xfrm>
          <a:custGeom>
            <a:avLst/>
            <a:gdLst>
              <a:gd name="connsiteX0" fmla="*/ 0 w 3797300"/>
              <a:gd name="connsiteY0" fmla="*/ 0 h 403200"/>
              <a:gd name="connsiteX1" fmla="*/ 3797300 w 3797300"/>
              <a:gd name="connsiteY1" fmla="*/ 0 h 403200"/>
              <a:gd name="connsiteX2" fmla="*/ 3797300 w 3797300"/>
              <a:gd name="connsiteY2" fmla="*/ 403200 h 403200"/>
              <a:gd name="connsiteX3" fmla="*/ 0 w 3797300"/>
              <a:gd name="connsiteY3" fmla="*/ 403200 h 403200"/>
              <a:gd name="connsiteX4" fmla="*/ 0 w 3797300"/>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403200">
                <a:moveTo>
                  <a:pt x="0" y="0"/>
                </a:moveTo>
                <a:lnTo>
                  <a:pt x="3797300" y="0"/>
                </a:lnTo>
                <a:lnTo>
                  <a:pt x="3797300" y="403200"/>
                </a:lnTo>
                <a:lnTo>
                  <a:pt x="0" y="40320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a:ln>
                  <a:noFill/>
                </a:ln>
                <a:solidFill>
                  <a:srgbClr val="FFFFFF"/>
                </a:solidFill>
                <a:effectLst/>
                <a:uLnTx/>
                <a:uFillTx/>
                <a:latin typeface="Poppins Light" pitchFamily="2" charset="77"/>
                <a:ea typeface="+mn-ea"/>
                <a:cs typeface="Poppins Light" pitchFamily="2" charset="77"/>
              </a:rPr>
              <a:t>Opportunity</a:t>
            </a:r>
          </a:p>
        </p:txBody>
      </p:sp>
      <p:sp>
        <p:nvSpPr>
          <p:cNvPr id="2" name="Freeform: Shape 7">
            <a:extLst>
              <a:ext uri="{FF2B5EF4-FFF2-40B4-BE49-F238E27FC236}">
                <a16:creationId xmlns:a16="http://schemas.microsoft.com/office/drawing/2014/main" id="{DDE1C84B-908E-75EF-4E08-7F61DF945099}"/>
              </a:ext>
            </a:extLst>
          </p:cNvPr>
          <p:cNvSpPr/>
          <p:nvPr/>
        </p:nvSpPr>
        <p:spPr>
          <a:xfrm>
            <a:off x="4488748" y="1864800"/>
            <a:ext cx="3202016" cy="4500000"/>
          </a:xfrm>
          <a:prstGeom prst="roundRect">
            <a:avLst>
              <a:gd name="adj" fmla="val 8354"/>
            </a:avLst>
          </a:prstGeom>
          <a:solidFill>
            <a:srgbClr val="0000E1">
              <a:lumMod val="60000"/>
              <a:lumOff val="40000"/>
            </a:srgbClr>
          </a:solidFill>
          <a:ln w="12700" cap="flat" cmpd="sng" algn="ctr">
            <a:solidFill>
              <a:schemeClr val="bg1"/>
            </a:solidFill>
            <a:prstDash val="solid"/>
            <a:miter lim="800000"/>
          </a:ln>
          <a:effectLst/>
        </p:spPr>
        <p:txBody>
          <a:bodyPr spcFirstLastPara="0" vert="horz" wrap="square" lIns="74676" tIns="74676" rIns="0" bIns="112014" numCol="1" spcCol="127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Process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Complex processes with different ways of working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Too many handover points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Data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Required information is often not available within systems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No visibility of the end-to-end process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No single version of the truth</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No true picture of the voids cost or performance</a:t>
            </a:r>
            <a:endPar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People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Different resourcing between north and south</a:t>
            </a:r>
            <a:endPar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Lack of accountability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Technology</a:t>
            </a:r>
          </a:p>
          <a:p>
            <a:pPr marL="171450" marR="0" lvl="1" indent="-171450" defTabSz="6223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System limitations</a:t>
            </a:r>
          </a:p>
          <a:p>
            <a:pPr marL="171450" marR="0" lvl="1" indent="-171450" defTabSz="62230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200" b="0" i="0" u="none" strike="noStrike" kern="0" cap="none" spc="0" normalizeH="0" baseline="0" noProof="0">
                <a:ln>
                  <a:noFill/>
                </a:ln>
                <a:solidFill>
                  <a:srgbClr val="FFFFFF"/>
                </a:solidFill>
                <a:effectLst/>
                <a:uLnTx/>
                <a:uFillTx/>
                <a:latin typeface="Poppins Light" pitchFamily="2" charset="77"/>
                <a:ea typeface="+mn-ea"/>
                <a:cs typeface="Poppins Light" pitchFamily="2" charset="77"/>
              </a:rPr>
              <a:t>Lack of integration/ automation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171450" marR="0" lvl="1" indent="-171450" defTabSz="62230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0" marR="0" lvl="1" indent="0" defTabSz="622300" eaLnBrk="1" fontAlgn="auto" latinLnBrk="0" hangingPunct="1">
              <a:lnSpc>
                <a:spcPct val="90000"/>
              </a:lnSpc>
              <a:spcBef>
                <a:spcPct val="0"/>
              </a:spcBef>
              <a:spcAft>
                <a:spcPct val="15000"/>
              </a:spcAft>
              <a:buClrTx/>
              <a:buSzTx/>
              <a:buFontTx/>
              <a:buNone/>
              <a:tabLst/>
              <a:defRPr/>
            </a:pPr>
            <a:endPar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0" marR="0" lvl="1" indent="0" defTabSz="622300" eaLnBrk="1" fontAlgn="auto" latinLnBrk="0" hangingPunct="1">
              <a:lnSpc>
                <a:spcPct val="90000"/>
              </a:lnSpc>
              <a:spcBef>
                <a:spcPct val="0"/>
              </a:spcBef>
              <a:spcAft>
                <a:spcPct val="15000"/>
              </a:spcAft>
              <a:buClrTx/>
              <a:buSzTx/>
              <a:buFontTx/>
              <a:buNone/>
              <a:tabLst/>
              <a:defRPr/>
            </a:pPr>
            <a:endPar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114300" marR="0" lvl="1" indent="-114300" defTabSz="622300" eaLnBrk="1" fontAlgn="auto" latinLnBrk="0" hangingPunct="1">
              <a:lnSpc>
                <a:spcPct val="90000"/>
              </a:lnSpc>
              <a:spcBef>
                <a:spcPct val="0"/>
              </a:spcBef>
              <a:spcAft>
                <a:spcPct val="15000"/>
              </a:spcAft>
              <a:buClrTx/>
              <a:buSzTx/>
              <a:buFontTx/>
              <a:buChar char="•"/>
              <a:tabLst/>
              <a:defRPr/>
            </a:pPr>
            <a:endPar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endParaRPr>
          </a:p>
          <a:p>
            <a:pPr marL="0" marR="0" lvl="1" indent="0" defTabSz="622300" eaLnBrk="1" fontAlgn="auto" latinLnBrk="0" hangingPunct="1">
              <a:lnSpc>
                <a:spcPct val="90000"/>
              </a:lnSpc>
              <a:spcBef>
                <a:spcPct val="0"/>
              </a:spcBef>
              <a:spcAft>
                <a:spcPct val="15000"/>
              </a:spcAft>
              <a:buClrTx/>
              <a:buSzTx/>
              <a:buFontTx/>
              <a:buNone/>
              <a:tabLst/>
              <a:defRPr/>
            </a:pPr>
            <a:endParaRPr kumimoji="0" lang="en-GB" sz="12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4" name="Freeform: Shape 4">
            <a:extLst>
              <a:ext uri="{FF2B5EF4-FFF2-40B4-BE49-F238E27FC236}">
                <a16:creationId xmlns:a16="http://schemas.microsoft.com/office/drawing/2014/main" id="{D756EE48-20C6-5538-284B-74259552977B}"/>
              </a:ext>
            </a:extLst>
          </p:cNvPr>
          <p:cNvSpPr/>
          <p:nvPr/>
        </p:nvSpPr>
        <p:spPr>
          <a:xfrm>
            <a:off x="160734" y="1866258"/>
            <a:ext cx="3200400" cy="4498952"/>
          </a:xfrm>
          <a:prstGeom prst="roundRect">
            <a:avLst>
              <a:gd name="adj" fmla="val 7207"/>
            </a:avLst>
          </a:prstGeom>
          <a:solidFill>
            <a:srgbClr val="0000E1"/>
          </a:solidFill>
          <a:ln w="12700" cap="flat" cmpd="sng" algn="ctr">
            <a:solidFill>
              <a:srgbClr val="7D2CDC">
                <a:alpha val="90000"/>
                <a:tint val="40000"/>
                <a:hueOff val="0"/>
                <a:satOff val="0"/>
                <a:lumOff val="0"/>
                <a:alphaOff val="0"/>
              </a:srgbClr>
            </a:solidFill>
            <a:prstDash val="solid"/>
            <a:miter lim="800000"/>
          </a:ln>
          <a:effectLst/>
        </p:spPr>
        <p:txBody>
          <a:bodyPr spcFirstLastPara="0" vert="horz" wrap="square" lIns="74676" tIns="74676" rIns="99568" bIns="112014" numCol="1" spcCol="1270" anchor="t" anchorCtr="0">
            <a:noAutofit/>
          </a:bodyPr>
          <a:lstStyle/>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6 </a:t>
            </a:r>
            <a:r>
              <a:rPr kumimoji="0" lang="en-GB" sz="1200" b="0" i="1"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internal</a:t>
            </a: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 functions involved from future vacant to move in</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35 emails are sent</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 25 handover points</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0" dirty="0">
                <a:solidFill>
                  <a:srgbClr val="FFFFFF"/>
                </a:solidFill>
                <a:latin typeface="Poppins Light" pitchFamily="2" charset="77"/>
                <a:cs typeface="Poppins Light" pitchFamily="2" charset="77"/>
              </a:rPr>
              <a:t>35 - 45</a:t>
            </a: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 documents created/ handled (BTR-PRS)</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0" dirty="0">
                <a:solidFill>
                  <a:srgbClr val="FFFFFF"/>
                </a:solidFill>
                <a:latin typeface="Poppins Light" pitchFamily="2" charset="77"/>
                <a:cs typeface="Poppins Light" pitchFamily="2" charset="77"/>
              </a:rPr>
              <a:t>5-10</a:t>
            </a: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 different documents from north to south (BTR-PRS)</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North complete 10% more steps than the South (</a:t>
            </a:r>
            <a:r>
              <a:rPr lang="en-GB" sz="1200" i="1" kern="0" dirty="0">
                <a:solidFill>
                  <a:srgbClr val="FFFFFF"/>
                </a:solidFill>
                <a:latin typeface="Poppins Light" pitchFamily="2" charset="77"/>
                <a:cs typeface="Poppins Light" pitchFamily="2" charset="77"/>
              </a:rPr>
              <a:t>non-contracted</a:t>
            </a:r>
            <a:r>
              <a:rPr lang="en-GB" sz="1200" kern="0" dirty="0">
                <a:solidFill>
                  <a:srgbClr val="FFFFFF"/>
                </a:solidFill>
                <a:latin typeface="Poppins Light" pitchFamily="2" charset="77"/>
                <a:cs typeface="Poppins Light" pitchFamily="2" charset="77"/>
              </a:rPr>
              <a:t>)</a:t>
            </a: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Perceptions of employee to property differences between locations</a:t>
            </a:r>
            <a:endParaRPr lang="en-GB" sz="1100" kern="0" dirty="0">
              <a:solidFill>
                <a:srgbClr val="FFFFFF"/>
              </a:solidFill>
              <a:latin typeface="Poppins Light" pitchFamily="2" charset="77"/>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1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5+ Tracking sheets maintained</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Up to 8 x double keying of information between systems</a:t>
            </a: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rPr>
              <a:t> </a:t>
            </a:r>
            <a:endParaRPr kumimoji="0" lang="en-GB" sz="1200" b="0" i="0" u="none" strike="noStrike" kern="0" cap="none" spc="0" normalizeH="0" baseline="0" noProof="0" dirty="0">
              <a:ln>
                <a:noFill/>
              </a:ln>
              <a:solidFill>
                <a:srgbClr val="FFFFFF"/>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0F0C32"/>
              </a:solidFill>
              <a:effectLst/>
              <a:uLnTx/>
              <a:uFillTx/>
              <a:latin typeface="Poppins Light" pitchFamily="2" charset="77"/>
              <a:ea typeface="+mn-ea"/>
              <a:cs typeface="Poppins Light" pitchFamily="2" charset="77"/>
            </a:endParaRPr>
          </a:p>
          <a:p>
            <a:pPr marL="171450" marR="0" lvl="0" indent="-171450" algn="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0F0C32"/>
              </a:solidFill>
              <a:effectLst/>
              <a:uLnTx/>
              <a:uFillTx/>
              <a:latin typeface="Poppins Light" pitchFamily="2" charset="77"/>
              <a:ea typeface="+mn-ea"/>
              <a:cs typeface="Poppins Light" pitchFamily="2" charset="77"/>
            </a:endParaRPr>
          </a:p>
          <a:p>
            <a:pPr marL="114300" marR="0" lvl="1" indent="-114300" algn="r" defTabSz="622300" eaLnBrk="1" fontAlgn="auto" latinLnBrk="0" hangingPunct="1">
              <a:lnSpc>
                <a:spcPct val="90000"/>
              </a:lnSpc>
              <a:spcBef>
                <a:spcPct val="0"/>
              </a:spcBef>
              <a:spcAft>
                <a:spcPct val="15000"/>
              </a:spcAft>
              <a:buClrTx/>
              <a:buSzTx/>
              <a:buFontTx/>
              <a:buChar char="•"/>
              <a:tabLst/>
              <a:defRPr/>
            </a:pPr>
            <a:endParaRPr kumimoji="0" lang="en-GB" sz="1200" b="0" i="0" u="none" strike="noStrike" kern="0" cap="none" spc="0" normalizeH="0" baseline="0" noProof="0" dirty="0">
              <a:ln>
                <a:noFill/>
              </a:ln>
              <a:solidFill>
                <a:srgbClr val="0F0C32"/>
              </a:solidFill>
              <a:effectLst/>
              <a:uLnTx/>
              <a:uFillTx/>
              <a:latin typeface="Poppins Light" pitchFamily="2" charset="77"/>
              <a:ea typeface="+mn-ea"/>
              <a:cs typeface="Poppins Light" pitchFamily="2" charset="77"/>
            </a:endParaRPr>
          </a:p>
          <a:p>
            <a:pPr marL="114300" marR="0" lvl="1" indent="-114300" algn="r" defTabSz="622300" eaLnBrk="1" fontAlgn="auto" latinLnBrk="0" hangingPunct="1">
              <a:lnSpc>
                <a:spcPct val="90000"/>
              </a:lnSpc>
              <a:spcBef>
                <a:spcPct val="0"/>
              </a:spcBef>
              <a:spcAft>
                <a:spcPct val="15000"/>
              </a:spcAft>
              <a:buClrTx/>
              <a:buSzTx/>
              <a:buFontTx/>
              <a:buChar char="•"/>
              <a:tabLst/>
              <a:defRPr/>
            </a:pPr>
            <a:endParaRPr kumimoji="0" lang="en-GB" sz="1200" b="0" i="0" u="none" strike="noStrike" kern="0" cap="none" spc="0" normalizeH="0" baseline="0" noProof="0" dirty="0">
              <a:ln>
                <a:noFill/>
              </a:ln>
              <a:solidFill>
                <a:srgbClr val="0F0C32"/>
              </a:solidFill>
              <a:effectLst/>
              <a:uLnTx/>
              <a:uFillTx/>
              <a:latin typeface="Poppins Light" pitchFamily="2" charset="77"/>
              <a:ea typeface="+mn-ea"/>
              <a:cs typeface="Poppins Light" pitchFamily="2" charset="77"/>
            </a:endParaRPr>
          </a:p>
        </p:txBody>
      </p:sp>
      <p:sp>
        <p:nvSpPr>
          <p:cNvPr id="5" name="Oval 4">
            <a:extLst>
              <a:ext uri="{FF2B5EF4-FFF2-40B4-BE49-F238E27FC236}">
                <a16:creationId xmlns:a16="http://schemas.microsoft.com/office/drawing/2014/main" id="{6A17F39F-A037-A302-B1AA-61B1C8932EF6}"/>
              </a:ext>
            </a:extLst>
          </p:cNvPr>
          <p:cNvSpPr/>
          <p:nvPr/>
        </p:nvSpPr>
        <p:spPr>
          <a:xfrm>
            <a:off x="4276937" y="4556987"/>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8" name="Oval 7">
            <a:extLst>
              <a:ext uri="{FF2B5EF4-FFF2-40B4-BE49-F238E27FC236}">
                <a16:creationId xmlns:a16="http://schemas.microsoft.com/office/drawing/2014/main" id="{5127D3E8-35CE-AEF1-EBDB-743481FFFD2B}"/>
              </a:ext>
            </a:extLst>
          </p:cNvPr>
          <p:cNvSpPr/>
          <p:nvPr/>
        </p:nvSpPr>
        <p:spPr>
          <a:xfrm>
            <a:off x="3279690" y="1959944"/>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9" name="Oval 8">
            <a:extLst>
              <a:ext uri="{FF2B5EF4-FFF2-40B4-BE49-F238E27FC236}">
                <a16:creationId xmlns:a16="http://schemas.microsoft.com/office/drawing/2014/main" id="{E6738F18-9136-F556-9BDA-120FC1F1D72A}"/>
              </a:ext>
            </a:extLst>
          </p:cNvPr>
          <p:cNvSpPr/>
          <p:nvPr/>
        </p:nvSpPr>
        <p:spPr>
          <a:xfrm>
            <a:off x="4280690" y="2892618"/>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10" name="Oval 9">
            <a:extLst>
              <a:ext uri="{FF2B5EF4-FFF2-40B4-BE49-F238E27FC236}">
                <a16:creationId xmlns:a16="http://schemas.microsoft.com/office/drawing/2014/main" id="{65CFA472-CDF0-1365-1424-6A1AF4D8DB31}"/>
              </a:ext>
            </a:extLst>
          </p:cNvPr>
          <p:cNvSpPr/>
          <p:nvPr/>
        </p:nvSpPr>
        <p:spPr>
          <a:xfrm>
            <a:off x="4284670" y="1959944"/>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12" name="Oval 11">
            <a:extLst>
              <a:ext uri="{FF2B5EF4-FFF2-40B4-BE49-F238E27FC236}">
                <a16:creationId xmlns:a16="http://schemas.microsoft.com/office/drawing/2014/main" id="{28E9155D-D709-8619-05D1-5606685CE122}"/>
              </a:ext>
            </a:extLst>
          </p:cNvPr>
          <p:cNvSpPr/>
          <p:nvPr/>
        </p:nvSpPr>
        <p:spPr>
          <a:xfrm>
            <a:off x="4276937" y="5461245"/>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13" name="Freeform: Shape 7">
            <a:extLst>
              <a:ext uri="{FF2B5EF4-FFF2-40B4-BE49-F238E27FC236}">
                <a16:creationId xmlns:a16="http://schemas.microsoft.com/office/drawing/2014/main" id="{CF1069D2-A0E6-D8A3-67B3-17FB3A244E0F}"/>
              </a:ext>
            </a:extLst>
          </p:cNvPr>
          <p:cNvSpPr/>
          <p:nvPr/>
        </p:nvSpPr>
        <p:spPr>
          <a:xfrm>
            <a:off x="8802000" y="1864800"/>
            <a:ext cx="3202016" cy="4500000"/>
          </a:xfrm>
          <a:prstGeom prst="roundRect">
            <a:avLst>
              <a:gd name="adj" fmla="val 8354"/>
            </a:avLst>
          </a:prstGeom>
          <a:solidFill>
            <a:srgbClr val="28BEF0"/>
          </a:solidFill>
          <a:ln w="12700" cap="flat" cmpd="sng" algn="ctr">
            <a:solidFill>
              <a:schemeClr val="bg1">
                <a:alpha val="90000"/>
              </a:schemeClr>
            </a:solidFill>
            <a:prstDash val="solid"/>
            <a:miter lim="800000"/>
          </a:ln>
          <a:effectLst/>
        </p:spPr>
        <p:txBody>
          <a:bodyPr spcFirstLastPara="0" vert="horz" wrap="square" lIns="74676" tIns="74676" rIns="0" bIns="112014" numCol="1" spcCol="1270" anchor="t" anchorCtr="0">
            <a:noAutofit/>
          </a:bodyPr>
          <a:lstStyle/>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r>
              <a:rPr kumimoji="0" lang="en-GB"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rPr>
              <a:t>In order to optimise Voids, we recommend a collaborative redesign of the process which focuses on the below 3 design principles:</a:t>
            </a:r>
          </a:p>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endParaRPr kumimoji="0" lang="en-GB"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endParaRPr>
          </a:p>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r>
              <a:rPr kumimoji="0" lang="en-GB" sz="1200" b="1"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rPr>
              <a:t>1. standardisation</a:t>
            </a:r>
            <a:r>
              <a:rPr kumimoji="0" lang="en-GB"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rPr>
              <a:t> of how the process is completed, regardless of the property type or business area</a:t>
            </a:r>
            <a:endParaRPr kumimoji="0" lang="en-US"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endParaRPr>
          </a:p>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endParaRPr>
          </a:p>
          <a:p>
            <a:pPr marL="72000" marR="0" lvl="0" indent="0" defTabSz="914400" eaLnBrk="1" fontAlgn="auto" latinLnBrk="0" hangingPunct="1">
              <a:lnSpc>
                <a:spcPts val="1380"/>
              </a:lnSpc>
              <a:spcBef>
                <a:spcPts val="0"/>
              </a:spcBef>
              <a:spcAft>
                <a:spcPts val="0"/>
              </a:spcAft>
              <a:buClrTx/>
              <a:buSzTx/>
              <a:buFontTx/>
              <a:buNone/>
              <a:tabLst/>
              <a:defRPr/>
            </a:pPr>
            <a:r>
              <a:rPr kumimoji="0" lang="en-US" sz="1200" b="1"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rPr>
              <a:t>2. </a:t>
            </a:r>
            <a:r>
              <a:rPr kumimoji="0" lang="en-GB" sz="1200" b="1"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structuring inputs </a:t>
            </a:r>
            <a:r>
              <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and creating </a:t>
            </a:r>
            <a:r>
              <a:rPr kumimoji="0" lang="en-GB" sz="1200" b="1"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rules-based logic </a:t>
            </a:r>
            <a:r>
              <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that can be automated</a:t>
            </a:r>
          </a:p>
          <a:p>
            <a:pPr marL="243450" marR="0" lvl="0" indent="-171450" defTabSz="914400" eaLnBrk="1" fontAlgn="auto" latinLnBrk="0" hangingPunct="1">
              <a:lnSpc>
                <a:spcPts val="1380"/>
              </a:lnSpc>
              <a:spcBef>
                <a:spcPts val="0"/>
              </a:spcBef>
              <a:spcAft>
                <a:spcPts val="0"/>
              </a:spcAft>
              <a:buClrTx/>
              <a:buSzTx/>
              <a:buFont typeface="Arial" panose="020B0604020202020204" pitchFamily="34" charset="0"/>
              <a:buChar char="•"/>
              <a:tabLst/>
              <a:defRPr/>
            </a:pPr>
            <a:r>
              <a:rPr lang="en-GB" sz="1200" i="1" kern="0">
                <a:solidFill>
                  <a:srgbClr val="0F0C32"/>
                </a:solidFill>
                <a:latin typeface="Poppins Light" pitchFamily="2" charset="77"/>
                <a:cs typeface="Poppins Light" pitchFamily="2" charset="77"/>
              </a:rPr>
              <a:t>Includes tactical RPA opportunities to improve data challenges</a:t>
            </a:r>
          </a:p>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endParaRPr>
          </a:p>
          <a:p>
            <a:pPr marL="72000" marR="0" lvl="0" indent="0" defTabSz="914400" eaLnBrk="1" fontAlgn="auto" latinLnBrk="0" hangingPunct="1">
              <a:lnSpc>
                <a:spcPts val="138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a:ln>
                  <a:noFill/>
                </a:ln>
                <a:solidFill>
                  <a:srgbClr val="0F0C32"/>
                </a:solidFill>
                <a:effectLst/>
                <a:uLnTx/>
                <a:uFillTx/>
                <a:latin typeface="Poppins Light" panose="00000400000000000000" pitchFamily="2" charset="0"/>
                <a:ea typeface="+mn-ea"/>
                <a:cs typeface="Poppins Light" panose="00000400000000000000" pitchFamily="2" charset="0"/>
              </a:rPr>
              <a:t>3. </a:t>
            </a:r>
            <a:r>
              <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ensuring the </a:t>
            </a:r>
            <a:r>
              <a:rPr kumimoji="0" lang="en-GB" sz="1200" b="1"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process is accessible</a:t>
            </a:r>
            <a:r>
              <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 </a:t>
            </a:r>
            <a:r>
              <a:rPr kumimoji="0" lang="en-GB" sz="1200" b="1"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accurate and visible </a:t>
            </a:r>
            <a:r>
              <a:rPr kumimoji="0" lang="en-GB" sz="1200" b="0" i="0" u="none" strike="noStrike" kern="0" cap="none" spc="0" normalizeH="0" baseline="0" noProof="0">
                <a:ln>
                  <a:noFill/>
                </a:ln>
                <a:solidFill>
                  <a:srgbClr val="0F0C32"/>
                </a:solidFill>
                <a:effectLst/>
                <a:uLnTx/>
                <a:uFillTx/>
                <a:latin typeface="Poppins Light" pitchFamily="2" charset="77"/>
                <a:ea typeface="+mn-ea"/>
                <a:cs typeface="Poppins Light" pitchFamily="2" charset="77"/>
              </a:rPr>
              <a:t>end to end, across the business</a:t>
            </a:r>
          </a:p>
        </p:txBody>
      </p:sp>
      <p:sp>
        <p:nvSpPr>
          <p:cNvPr id="15" name="Oval 14">
            <a:extLst>
              <a:ext uri="{FF2B5EF4-FFF2-40B4-BE49-F238E27FC236}">
                <a16:creationId xmlns:a16="http://schemas.microsoft.com/office/drawing/2014/main" id="{06AFB6D7-5A03-EFF9-823D-4EEE2652B177}"/>
              </a:ext>
            </a:extLst>
          </p:cNvPr>
          <p:cNvSpPr/>
          <p:nvPr/>
        </p:nvSpPr>
        <p:spPr>
          <a:xfrm>
            <a:off x="8675113" y="4156782"/>
            <a:ext cx="288000" cy="288000"/>
          </a:xfrm>
          <a:prstGeom prst="ellipse">
            <a:avLst/>
          </a:prstGeom>
          <a:solidFill>
            <a:srgbClr val="28BEF0"/>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7" name="Oval 16">
            <a:extLst>
              <a:ext uri="{FF2B5EF4-FFF2-40B4-BE49-F238E27FC236}">
                <a16:creationId xmlns:a16="http://schemas.microsoft.com/office/drawing/2014/main" id="{23E5F9B0-8CAC-560F-2AE4-C95EF667D0B7}"/>
              </a:ext>
            </a:extLst>
          </p:cNvPr>
          <p:cNvSpPr/>
          <p:nvPr/>
        </p:nvSpPr>
        <p:spPr>
          <a:xfrm>
            <a:off x="7542774" y="1973682"/>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18" name="Oval 17">
            <a:extLst>
              <a:ext uri="{FF2B5EF4-FFF2-40B4-BE49-F238E27FC236}">
                <a16:creationId xmlns:a16="http://schemas.microsoft.com/office/drawing/2014/main" id="{4946AADA-9E55-035F-51C1-12477150F8B6}"/>
              </a:ext>
            </a:extLst>
          </p:cNvPr>
          <p:cNvSpPr/>
          <p:nvPr/>
        </p:nvSpPr>
        <p:spPr>
          <a:xfrm>
            <a:off x="8694854" y="3439786"/>
            <a:ext cx="288000" cy="288000"/>
          </a:xfrm>
          <a:prstGeom prst="ellipse">
            <a:avLst/>
          </a:prstGeom>
          <a:solidFill>
            <a:srgbClr val="28BEF0"/>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20" name="Oval 19">
            <a:extLst>
              <a:ext uri="{FF2B5EF4-FFF2-40B4-BE49-F238E27FC236}">
                <a16:creationId xmlns:a16="http://schemas.microsoft.com/office/drawing/2014/main" id="{77EC167D-E96D-B21E-2F55-A8A064ADC76A}"/>
              </a:ext>
            </a:extLst>
          </p:cNvPr>
          <p:cNvSpPr/>
          <p:nvPr/>
        </p:nvSpPr>
        <p:spPr>
          <a:xfrm>
            <a:off x="8643786" y="2720487"/>
            <a:ext cx="288000" cy="288000"/>
          </a:xfrm>
          <a:prstGeom prst="ellipse">
            <a:avLst/>
          </a:prstGeom>
          <a:solidFill>
            <a:srgbClr val="28BEF0"/>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cxnSp>
        <p:nvCxnSpPr>
          <p:cNvPr id="21" name="Straight Connector 20">
            <a:extLst>
              <a:ext uri="{FF2B5EF4-FFF2-40B4-BE49-F238E27FC236}">
                <a16:creationId xmlns:a16="http://schemas.microsoft.com/office/drawing/2014/main" id="{86D9B532-09D4-8A2F-9C3F-883ADEE67147}"/>
              </a:ext>
            </a:extLst>
          </p:cNvPr>
          <p:cNvCxnSpPr>
            <a:cxnSpLocks/>
            <a:stCxn id="17" idx="6"/>
            <a:endCxn id="20" idx="2"/>
          </p:cNvCxnSpPr>
          <p:nvPr/>
        </p:nvCxnSpPr>
        <p:spPr>
          <a:xfrm>
            <a:off x="7830774" y="2117682"/>
            <a:ext cx="813012" cy="746805"/>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sp>
        <p:nvSpPr>
          <p:cNvPr id="22" name="Oval 21">
            <a:extLst>
              <a:ext uri="{FF2B5EF4-FFF2-40B4-BE49-F238E27FC236}">
                <a16:creationId xmlns:a16="http://schemas.microsoft.com/office/drawing/2014/main" id="{461DF81E-D91C-ACF5-BD8F-783515813183}"/>
              </a:ext>
            </a:extLst>
          </p:cNvPr>
          <p:cNvSpPr/>
          <p:nvPr/>
        </p:nvSpPr>
        <p:spPr>
          <a:xfrm>
            <a:off x="7542774" y="2885712"/>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23" name="Oval 22">
            <a:extLst>
              <a:ext uri="{FF2B5EF4-FFF2-40B4-BE49-F238E27FC236}">
                <a16:creationId xmlns:a16="http://schemas.microsoft.com/office/drawing/2014/main" id="{653E28AA-1E5E-A3D3-B99F-47BC8CA5D8A0}"/>
              </a:ext>
            </a:extLst>
          </p:cNvPr>
          <p:cNvSpPr/>
          <p:nvPr/>
        </p:nvSpPr>
        <p:spPr>
          <a:xfrm>
            <a:off x="7566200" y="4547771"/>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sp>
        <p:nvSpPr>
          <p:cNvPr id="24" name="Oval 23">
            <a:extLst>
              <a:ext uri="{FF2B5EF4-FFF2-40B4-BE49-F238E27FC236}">
                <a16:creationId xmlns:a16="http://schemas.microsoft.com/office/drawing/2014/main" id="{17D359DE-4D63-D332-2EE1-37B4D505B256}"/>
              </a:ext>
            </a:extLst>
          </p:cNvPr>
          <p:cNvSpPr/>
          <p:nvPr/>
        </p:nvSpPr>
        <p:spPr>
          <a:xfrm>
            <a:off x="7637851" y="5449198"/>
            <a:ext cx="288000" cy="288000"/>
          </a:xfrm>
          <a:prstGeom prst="ellipse">
            <a:avLst/>
          </a:prstGeom>
          <a:solidFill>
            <a:srgbClr val="0000E1">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F0C32"/>
              </a:solidFill>
              <a:effectLst/>
              <a:uLnTx/>
              <a:uFillTx/>
              <a:latin typeface="Century Gothic" panose="020F0302020204030204"/>
              <a:ea typeface="+mn-ea"/>
              <a:cs typeface="+mn-cs"/>
            </a:endParaRPr>
          </a:p>
        </p:txBody>
      </p:sp>
      <p:cxnSp>
        <p:nvCxnSpPr>
          <p:cNvPr id="25" name="Straight Connector 24">
            <a:extLst>
              <a:ext uri="{FF2B5EF4-FFF2-40B4-BE49-F238E27FC236}">
                <a16:creationId xmlns:a16="http://schemas.microsoft.com/office/drawing/2014/main" id="{B5C09BB6-A5F8-2887-6C1F-F0F4FAA88481}"/>
              </a:ext>
            </a:extLst>
          </p:cNvPr>
          <p:cNvCxnSpPr>
            <a:cxnSpLocks/>
            <a:stCxn id="17" idx="5"/>
            <a:endCxn id="18" idx="1"/>
          </p:cNvCxnSpPr>
          <p:nvPr/>
        </p:nvCxnSpPr>
        <p:spPr>
          <a:xfrm>
            <a:off x="7788597" y="2219505"/>
            <a:ext cx="948434" cy="1262458"/>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26" name="Straight Connector 25">
            <a:extLst>
              <a:ext uri="{FF2B5EF4-FFF2-40B4-BE49-F238E27FC236}">
                <a16:creationId xmlns:a16="http://schemas.microsoft.com/office/drawing/2014/main" id="{6D7C9600-FE9C-BAE0-5FA2-CE9976289B45}"/>
              </a:ext>
            </a:extLst>
          </p:cNvPr>
          <p:cNvCxnSpPr>
            <a:cxnSpLocks/>
            <a:endCxn id="15" idx="3"/>
          </p:cNvCxnSpPr>
          <p:nvPr/>
        </p:nvCxnSpPr>
        <p:spPr>
          <a:xfrm flipV="1">
            <a:off x="7697387" y="4402605"/>
            <a:ext cx="1019903" cy="1252242"/>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27" name="Straight Connector 26">
            <a:extLst>
              <a:ext uri="{FF2B5EF4-FFF2-40B4-BE49-F238E27FC236}">
                <a16:creationId xmlns:a16="http://schemas.microsoft.com/office/drawing/2014/main" id="{2AC04FBB-D94B-EE0D-011C-7826B0EB8836}"/>
              </a:ext>
            </a:extLst>
          </p:cNvPr>
          <p:cNvCxnSpPr>
            <a:cxnSpLocks/>
          </p:cNvCxnSpPr>
          <p:nvPr/>
        </p:nvCxnSpPr>
        <p:spPr>
          <a:xfrm>
            <a:off x="7605921" y="3005249"/>
            <a:ext cx="1213192" cy="585575"/>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28" name="Straight Connector 27">
            <a:extLst>
              <a:ext uri="{FF2B5EF4-FFF2-40B4-BE49-F238E27FC236}">
                <a16:creationId xmlns:a16="http://schemas.microsoft.com/office/drawing/2014/main" id="{2AC393B6-F167-C087-C235-74096B38481E}"/>
              </a:ext>
            </a:extLst>
          </p:cNvPr>
          <p:cNvCxnSpPr>
            <a:cxnSpLocks/>
          </p:cNvCxnSpPr>
          <p:nvPr/>
        </p:nvCxnSpPr>
        <p:spPr>
          <a:xfrm>
            <a:off x="7547091" y="3036618"/>
            <a:ext cx="1272022" cy="1271202"/>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29" name="Straight Connector 28">
            <a:extLst>
              <a:ext uri="{FF2B5EF4-FFF2-40B4-BE49-F238E27FC236}">
                <a16:creationId xmlns:a16="http://schemas.microsoft.com/office/drawing/2014/main" id="{9FDA4B42-5526-1AC2-BEEA-DC4EA01AE78D}"/>
              </a:ext>
            </a:extLst>
          </p:cNvPr>
          <p:cNvCxnSpPr>
            <a:cxnSpLocks/>
            <a:endCxn id="18" idx="3"/>
          </p:cNvCxnSpPr>
          <p:nvPr/>
        </p:nvCxnSpPr>
        <p:spPr>
          <a:xfrm flipV="1">
            <a:off x="7665906" y="3685609"/>
            <a:ext cx="1071125" cy="1879618"/>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30" name="Straight Connector 29">
            <a:extLst>
              <a:ext uri="{FF2B5EF4-FFF2-40B4-BE49-F238E27FC236}">
                <a16:creationId xmlns:a16="http://schemas.microsoft.com/office/drawing/2014/main" id="{2CDD5DA1-970E-BEAF-9306-426264238680}"/>
              </a:ext>
            </a:extLst>
          </p:cNvPr>
          <p:cNvCxnSpPr>
            <a:cxnSpLocks/>
            <a:endCxn id="20" idx="3"/>
          </p:cNvCxnSpPr>
          <p:nvPr/>
        </p:nvCxnSpPr>
        <p:spPr>
          <a:xfrm flipV="1">
            <a:off x="7654487" y="2966310"/>
            <a:ext cx="1031476" cy="1767470"/>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sp>
        <p:nvSpPr>
          <p:cNvPr id="31" name="Oval 30">
            <a:extLst>
              <a:ext uri="{FF2B5EF4-FFF2-40B4-BE49-F238E27FC236}">
                <a16:creationId xmlns:a16="http://schemas.microsoft.com/office/drawing/2014/main" id="{2C7778C8-6DC0-B0D4-19DC-3536B3F40778}"/>
              </a:ext>
            </a:extLst>
          </p:cNvPr>
          <p:cNvSpPr/>
          <p:nvPr/>
        </p:nvSpPr>
        <p:spPr>
          <a:xfrm>
            <a:off x="3309322" y="2491084"/>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cxnSp>
        <p:nvCxnSpPr>
          <p:cNvPr id="32" name="Straight Connector 31">
            <a:extLst>
              <a:ext uri="{FF2B5EF4-FFF2-40B4-BE49-F238E27FC236}">
                <a16:creationId xmlns:a16="http://schemas.microsoft.com/office/drawing/2014/main" id="{A0CC56A7-84AF-31D7-29FF-814F332C1C64}"/>
              </a:ext>
            </a:extLst>
          </p:cNvPr>
          <p:cNvCxnSpPr>
            <a:cxnSpLocks/>
            <a:stCxn id="8" idx="6"/>
            <a:endCxn id="10" idx="2"/>
          </p:cNvCxnSpPr>
          <p:nvPr/>
        </p:nvCxnSpPr>
        <p:spPr>
          <a:xfrm>
            <a:off x="3567690" y="2103944"/>
            <a:ext cx="716980" cy="0"/>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sp>
        <p:nvSpPr>
          <p:cNvPr id="33" name="Oval 32">
            <a:extLst>
              <a:ext uri="{FF2B5EF4-FFF2-40B4-BE49-F238E27FC236}">
                <a16:creationId xmlns:a16="http://schemas.microsoft.com/office/drawing/2014/main" id="{C21EFAB6-E685-1613-E1E5-C0485DB40CE1}"/>
              </a:ext>
            </a:extLst>
          </p:cNvPr>
          <p:cNvSpPr/>
          <p:nvPr/>
        </p:nvSpPr>
        <p:spPr>
          <a:xfrm>
            <a:off x="3300355" y="2856960"/>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4" name="Oval 33">
            <a:extLst>
              <a:ext uri="{FF2B5EF4-FFF2-40B4-BE49-F238E27FC236}">
                <a16:creationId xmlns:a16="http://schemas.microsoft.com/office/drawing/2014/main" id="{C167410A-9A29-4FFE-2E0E-373BDC902770}"/>
              </a:ext>
            </a:extLst>
          </p:cNvPr>
          <p:cNvSpPr/>
          <p:nvPr/>
        </p:nvSpPr>
        <p:spPr>
          <a:xfrm>
            <a:off x="3252666" y="3221437"/>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5" name="Oval 34">
            <a:extLst>
              <a:ext uri="{FF2B5EF4-FFF2-40B4-BE49-F238E27FC236}">
                <a16:creationId xmlns:a16="http://schemas.microsoft.com/office/drawing/2014/main" id="{8FE550C5-05F3-B849-D03A-EA36BA4D57A0}"/>
              </a:ext>
            </a:extLst>
          </p:cNvPr>
          <p:cNvSpPr/>
          <p:nvPr/>
        </p:nvSpPr>
        <p:spPr>
          <a:xfrm>
            <a:off x="3244455" y="3767482"/>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6" name="Oval 35">
            <a:extLst>
              <a:ext uri="{FF2B5EF4-FFF2-40B4-BE49-F238E27FC236}">
                <a16:creationId xmlns:a16="http://schemas.microsoft.com/office/drawing/2014/main" id="{694F8C19-5956-5A3D-BEFF-732B51678C48}"/>
              </a:ext>
            </a:extLst>
          </p:cNvPr>
          <p:cNvSpPr/>
          <p:nvPr/>
        </p:nvSpPr>
        <p:spPr>
          <a:xfrm>
            <a:off x="3211489" y="4426555"/>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7" name="Oval 36">
            <a:extLst>
              <a:ext uri="{FF2B5EF4-FFF2-40B4-BE49-F238E27FC236}">
                <a16:creationId xmlns:a16="http://schemas.microsoft.com/office/drawing/2014/main" id="{84910255-D41D-74E3-244B-08184B2A0C8D}"/>
              </a:ext>
            </a:extLst>
          </p:cNvPr>
          <p:cNvSpPr/>
          <p:nvPr/>
        </p:nvSpPr>
        <p:spPr>
          <a:xfrm>
            <a:off x="3271957" y="4884726"/>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8" name="Oval 37">
            <a:extLst>
              <a:ext uri="{FF2B5EF4-FFF2-40B4-BE49-F238E27FC236}">
                <a16:creationId xmlns:a16="http://schemas.microsoft.com/office/drawing/2014/main" id="{477B5D09-F3BD-671A-87B7-05E00E2259C8}"/>
              </a:ext>
            </a:extLst>
          </p:cNvPr>
          <p:cNvSpPr/>
          <p:nvPr/>
        </p:nvSpPr>
        <p:spPr>
          <a:xfrm>
            <a:off x="3282081" y="5587726"/>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39" name="Oval 38">
            <a:extLst>
              <a:ext uri="{FF2B5EF4-FFF2-40B4-BE49-F238E27FC236}">
                <a16:creationId xmlns:a16="http://schemas.microsoft.com/office/drawing/2014/main" id="{D0E3358A-FA61-9485-00CE-A268D53D05FE}"/>
              </a:ext>
            </a:extLst>
          </p:cNvPr>
          <p:cNvSpPr/>
          <p:nvPr/>
        </p:nvSpPr>
        <p:spPr>
          <a:xfrm>
            <a:off x="3289063" y="5949243"/>
            <a:ext cx="288000" cy="288000"/>
          </a:xfrm>
          <a:prstGeom prst="ellipse">
            <a:avLst/>
          </a:prstGeom>
          <a:solidFill>
            <a:srgbClr val="0000E1"/>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cxnSp>
        <p:nvCxnSpPr>
          <p:cNvPr id="40" name="Straight Connector 39">
            <a:extLst>
              <a:ext uri="{FF2B5EF4-FFF2-40B4-BE49-F238E27FC236}">
                <a16:creationId xmlns:a16="http://schemas.microsoft.com/office/drawing/2014/main" id="{8D24BE2E-098D-16D1-6C0F-634999F6C148}"/>
              </a:ext>
            </a:extLst>
          </p:cNvPr>
          <p:cNvCxnSpPr>
            <a:cxnSpLocks/>
            <a:stCxn id="31" idx="6"/>
            <a:endCxn id="9" idx="2"/>
          </p:cNvCxnSpPr>
          <p:nvPr/>
        </p:nvCxnSpPr>
        <p:spPr>
          <a:xfrm>
            <a:off x="3597322" y="2635084"/>
            <a:ext cx="683368" cy="401534"/>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1" name="Straight Connector 40">
            <a:extLst>
              <a:ext uri="{FF2B5EF4-FFF2-40B4-BE49-F238E27FC236}">
                <a16:creationId xmlns:a16="http://schemas.microsoft.com/office/drawing/2014/main" id="{99D94A30-056D-F9F2-A726-EEE8747796C7}"/>
              </a:ext>
            </a:extLst>
          </p:cNvPr>
          <p:cNvCxnSpPr>
            <a:cxnSpLocks/>
          </p:cNvCxnSpPr>
          <p:nvPr/>
        </p:nvCxnSpPr>
        <p:spPr>
          <a:xfrm>
            <a:off x="3682165" y="2635084"/>
            <a:ext cx="748077" cy="2868338"/>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2" name="Straight Connector 41">
            <a:extLst>
              <a:ext uri="{FF2B5EF4-FFF2-40B4-BE49-F238E27FC236}">
                <a16:creationId xmlns:a16="http://schemas.microsoft.com/office/drawing/2014/main" id="{F7118E4A-8E12-A68C-AB5F-14150BE52C23}"/>
              </a:ext>
            </a:extLst>
          </p:cNvPr>
          <p:cNvCxnSpPr>
            <a:cxnSpLocks/>
            <a:stCxn id="8" idx="6"/>
            <a:endCxn id="5" idx="2"/>
          </p:cNvCxnSpPr>
          <p:nvPr/>
        </p:nvCxnSpPr>
        <p:spPr>
          <a:xfrm>
            <a:off x="3567690" y="2103944"/>
            <a:ext cx="709247" cy="2597043"/>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3" name="Straight Connector 42">
            <a:extLst>
              <a:ext uri="{FF2B5EF4-FFF2-40B4-BE49-F238E27FC236}">
                <a16:creationId xmlns:a16="http://schemas.microsoft.com/office/drawing/2014/main" id="{0A4B00A5-6E71-00B0-F6A2-EE0BAE431EEB}"/>
              </a:ext>
            </a:extLst>
          </p:cNvPr>
          <p:cNvCxnSpPr>
            <a:cxnSpLocks/>
            <a:stCxn id="33" idx="6"/>
            <a:endCxn id="10" idx="2"/>
          </p:cNvCxnSpPr>
          <p:nvPr/>
        </p:nvCxnSpPr>
        <p:spPr>
          <a:xfrm flipV="1">
            <a:off x="3588355" y="2103944"/>
            <a:ext cx="696315" cy="897016"/>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4" name="Straight Connector 43">
            <a:extLst>
              <a:ext uri="{FF2B5EF4-FFF2-40B4-BE49-F238E27FC236}">
                <a16:creationId xmlns:a16="http://schemas.microsoft.com/office/drawing/2014/main" id="{084DC352-7783-2DEA-EB2A-F2A14B80DF61}"/>
              </a:ext>
            </a:extLst>
          </p:cNvPr>
          <p:cNvCxnSpPr>
            <a:cxnSpLocks/>
            <a:stCxn id="33" idx="6"/>
            <a:endCxn id="12" idx="2"/>
          </p:cNvCxnSpPr>
          <p:nvPr/>
        </p:nvCxnSpPr>
        <p:spPr>
          <a:xfrm>
            <a:off x="3588355" y="3000960"/>
            <a:ext cx="688582" cy="2604285"/>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7" name="Straight Connector 46">
            <a:extLst>
              <a:ext uri="{FF2B5EF4-FFF2-40B4-BE49-F238E27FC236}">
                <a16:creationId xmlns:a16="http://schemas.microsoft.com/office/drawing/2014/main" id="{A5F4928D-42E8-7038-DE65-354942D62A2A}"/>
              </a:ext>
            </a:extLst>
          </p:cNvPr>
          <p:cNvCxnSpPr>
            <a:cxnSpLocks/>
            <a:stCxn id="34" idx="6"/>
            <a:endCxn id="10" idx="2"/>
          </p:cNvCxnSpPr>
          <p:nvPr/>
        </p:nvCxnSpPr>
        <p:spPr>
          <a:xfrm flipV="1">
            <a:off x="3540666" y="2103944"/>
            <a:ext cx="744004" cy="1261493"/>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8" name="Straight Connector 47">
            <a:extLst>
              <a:ext uri="{FF2B5EF4-FFF2-40B4-BE49-F238E27FC236}">
                <a16:creationId xmlns:a16="http://schemas.microsoft.com/office/drawing/2014/main" id="{AA954962-09FC-E0A9-B342-79357B79EB14}"/>
              </a:ext>
            </a:extLst>
          </p:cNvPr>
          <p:cNvCxnSpPr>
            <a:cxnSpLocks/>
            <a:endCxn id="9" idx="2"/>
          </p:cNvCxnSpPr>
          <p:nvPr/>
        </p:nvCxnSpPr>
        <p:spPr>
          <a:xfrm flipV="1">
            <a:off x="3443850" y="3036618"/>
            <a:ext cx="836840" cy="346536"/>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49" name="Straight Connector 48">
            <a:extLst>
              <a:ext uri="{FF2B5EF4-FFF2-40B4-BE49-F238E27FC236}">
                <a16:creationId xmlns:a16="http://schemas.microsoft.com/office/drawing/2014/main" id="{20E01A72-A9A1-FE33-7F65-4C467ED03604}"/>
              </a:ext>
            </a:extLst>
          </p:cNvPr>
          <p:cNvCxnSpPr>
            <a:cxnSpLocks/>
            <a:stCxn id="35" idx="6"/>
            <a:endCxn id="10" idx="2"/>
          </p:cNvCxnSpPr>
          <p:nvPr/>
        </p:nvCxnSpPr>
        <p:spPr>
          <a:xfrm flipV="1">
            <a:off x="3532455" y="2103944"/>
            <a:ext cx="752215" cy="1807538"/>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0" name="Straight Connector 49">
            <a:extLst>
              <a:ext uri="{FF2B5EF4-FFF2-40B4-BE49-F238E27FC236}">
                <a16:creationId xmlns:a16="http://schemas.microsoft.com/office/drawing/2014/main" id="{A2E7CB36-5C34-5979-AAF1-BBC6D20BF2C3}"/>
              </a:ext>
            </a:extLst>
          </p:cNvPr>
          <p:cNvCxnSpPr>
            <a:cxnSpLocks/>
            <a:stCxn id="35" idx="6"/>
            <a:endCxn id="5" idx="2"/>
          </p:cNvCxnSpPr>
          <p:nvPr/>
        </p:nvCxnSpPr>
        <p:spPr>
          <a:xfrm>
            <a:off x="3532455" y="3911482"/>
            <a:ext cx="744482" cy="789505"/>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1" name="Straight Connector 50">
            <a:extLst>
              <a:ext uri="{FF2B5EF4-FFF2-40B4-BE49-F238E27FC236}">
                <a16:creationId xmlns:a16="http://schemas.microsoft.com/office/drawing/2014/main" id="{3BF5B4BC-1953-A8C6-2B8E-90F66D96BE6A}"/>
              </a:ext>
            </a:extLst>
          </p:cNvPr>
          <p:cNvCxnSpPr>
            <a:cxnSpLocks/>
            <a:stCxn id="35" idx="6"/>
          </p:cNvCxnSpPr>
          <p:nvPr/>
        </p:nvCxnSpPr>
        <p:spPr>
          <a:xfrm flipV="1">
            <a:off x="3532455" y="3036618"/>
            <a:ext cx="936775" cy="874864"/>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2" name="Straight Connector 51">
            <a:extLst>
              <a:ext uri="{FF2B5EF4-FFF2-40B4-BE49-F238E27FC236}">
                <a16:creationId xmlns:a16="http://schemas.microsoft.com/office/drawing/2014/main" id="{95C4EE4A-2B27-BE7A-9762-5EC073B5F40C}"/>
              </a:ext>
            </a:extLst>
          </p:cNvPr>
          <p:cNvCxnSpPr>
            <a:cxnSpLocks/>
            <a:stCxn id="36" idx="6"/>
            <a:endCxn id="5" idx="2"/>
          </p:cNvCxnSpPr>
          <p:nvPr/>
        </p:nvCxnSpPr>
        <p:spPr>
          <a:xfrm>
            <a:off x="3499489" y="4570555"/>
            <a:ext cx="777448" cy="130432"/>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3" name="Straight Connector 52">
            <a:extLst>
              <a:ext uri="{FF2B5EF4-FFF2-40B4-BE49-F238E27FC236}">
                <a16:creationId xmlns:a16="http://schemas.microsoft.com/office/drawing/2014/main" id="{4A3AE1E9-C147-D019-BC3F-FBBACFEF69F0}"/>
              </a:ext>
            </a:extLst>
          </p:cNvPr>
          <p:cNvCxnSpPr>
            <a:cxnSpLocks/>
            <a:stCxn id="36" idx="6"/>
            <a:endCxn id="10" idx="2"/>
          </p:cNvCxnSpPr>
          <p:nvPr/>
        </p:nvCxnSpPr>
        <p:spPr>
          <a:xfrm flipV="1">
            <a:off x="3499489" y="2103944"/>
            <a:ext cx="785181" cy="2466611"/>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4" name="Straight Connector 53">
            <a:extLst>
              <a:ext uri="{FF2B5EF4-FFF2-40B4-BE49-F238E27FC236}">
                <a16:creationId xmlns:a16="http://schemas.microsoft.com/office/drawing/2014/main" id="{622A941C-376A-34A7-2ADB-F2841E1CD404}"/>
              </a:ext>
            </a:extLst>
          </p:cNvPr>
          <p:cNvCxnSpPr>
            <a:cxnSpLocks/>
            <a:stCxn id="23" idx="7"/>
            <a:endCxn id="15" idx="2"/>
          </p:cNvCxnSpPr>
          <p:nvPr/>
        </p:nvCxnSpPr>
        <p:spPr>
          <a:xfrm flipV="1">
            <a:off x="7812023" y="4300782"/>
            <a:ext cx="863090" cy="289166"/>
          </a:xfrm>
          <a:prstGeom prst="line">
            <a:avLst/>
          </a:prstGeom>
          <a:noFill/>
          <a:ln w="25400" cap="flat" cmpd="sng" algn="ctr">
            <a:gradFill>
              <a:gsLst>
                <a:gs pos="39000">
                  <a:srgbClr val="0000E1">
                    <a:lumMod val="60000"/>
                    <a:lumOff val="40000"/>
                  </a:srgbClr>
                </a:gs>
                <a:gs pos="100000">
                  <a:srgbClr val="28BEF0"/>
                </a:gs>
              </a:gsLst>
              <a:lin ang="5400000" scaled="1"/>
            </a:gradFill>
            <a:prstDash val="solid"/>
            <a:miter lim="800000"/>
          </a:ln>
          <a:effectLst/>
        </p:spPr>
      </p:cxnSp>
      <p:cxnSp>
        <p:nvCxnSpPr>
          <p:cNvPr id="55" name="Straight Connector 54">
            <a:extLst>
              <a:ext uri="{FF2B5EF4-FFF2-40B4-BE49-F238E27FC236}">
                <a16:creationId xmlns:a16="http://schemas.microsoft.com/office/drawing/2014/main" id="{C21329E0-7F82-E3AF-0AD6-04C3BDDFA279}"/>
              </a:ext>
            </a:extLst>
          </p:cNvPr>
          <p:cNvCxnSpPr>
            <a:cxnSpLocks/>
            <a:stCxn id="37" idx="6"/>
            <a:endCxn id="5" idx="2"/>
          </p:cNvCxnSpPr>
          <p:nvPr/>
        </p:nvCxnSpPr>
        <p:spPr>
          <a:xfrm flipV="1">
            <a:off x="3559957" y="4700987"/>
            <a:ext cx="716980" cy="327739"/>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7" name="Straight Connector 56">
            <a:extLst>
              <a:ext uri="{FF2B5EF4-FFF2-40B4-BE49-F238E27FC236}">
                <a16:creationId xmlns:a16="http://schemas.microsoft.com/office/drawing/2014/main" id="{4D4D1736-EAD4-6F84-E366-75A8774807EC}"/>
              </a:ext>
            </a:extLst>
          </p:cNvPr>
          <p:cNvCxnSpPr>
            <a:cxnSpLocks/>
            <a:stCxn id="37" idx="6"/>
            <a:endCxn id="9" idx="2"/>
          </p:cNvCxnSpPr>
          <p:nvPr/>
        </p:nvCxnSpPr>
        <p:spPr>
          <a:xfrm flipV="1">
            <a:off x="3559957" y="3036618"/>
            <a:ext cx="720733" cy="1992108"/>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8" name="Straight Connector 57">
            <a:extLst>
              <a:ext uri="{FF2B5EF4-FFF2-40B4-BE49-F238E27FC236}">
                <a16:creationId xmlns:a16="http://schemas.microsoft.com/office/drawing/2014/main" id="{E1280571-2F0D-2412-F5F0-F7F6E6CC93A1}"/>
              </a:ext>
            </a:extLst>
          </p:cNvPr>
          <p:cNvCxnSpPr>
            <a:cxnSpLocks/>
            <a:stCxn id="38" idx="6"/>
            <a:endCxn id="9" idx="2"/>
          </p:cNvCxnSpPr>
          <p:nvPr/>
        </p:nvCxnSpPr>
        <p:spPr>
          <a:xfrm flipV="1">
            <a:off x="3570081" y="3036618"/>
            <a:ext cx="710609" cy="2695108"/>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59" name="Straight Connector 58">
            <a:extLst>
              <a:ext uri="{FF2B5EF4-FFF2-40B4-BE49-F238E27FC236}">
                <a16:creationId xmlns:a16="http://schemas.microsoft.com/office/drawing/2014/main" id="{ECCBB24C-F71A-406F-ADBA-15BF6716DADE}"/>
              </a:ext>
            </a:extLst>
          </p:cNvPr>
          <p:cNvCxnSpPr>
            <a:cxnSpLocks/>
            <a:endCxn id="12" idx="2"/>
          </p:cNvCxnSpPr>
          <p:nvPr/>
        </p:nvCxnSpPr>
        <p:spPr>
          <a:xfrm flipV="1">
            <a:off x="3437916" y="5605245"/>
            <a:ext cx="839021" cy="487998"/>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cxnSp>
        <p:nvCxnSpPr>
          <p:cNvPr id="60" name="Straight Connector 59">
            <a:extLst>
              <a:ext uri="{FF2B5EF4-FFF2-40B4-BE49-F238E27FC236}">
                <a16:creationId xmlns:a16="http://schemas.microsoft.com/office/drawing/2014/main" id="{B571CFC3-8053-011D-2483-76F69F33381A}"/>
              </a:ext>
            </a:extLst>
          </p:cNvPr>
          <p:cNvCxnSpPr>
            <a:cxnSpLocks/>
            <a:stCxn id="39" idx="6"/>
            <a:endCxn id="10" idx="2"/>
          </p:cNvCxnSpPr>
          <p:nvPr/>
        </p:nvCxnSpPr>
        <p:spPr>
          <a:xfrm flipV="1">
            <a:off x="3577063" y="2103944"/>
            <a:ext cx="707607" cy="3989299"/>
          </a:xfrm>
          <a:prstGeom prst="line">
            <a:avLst/>
          </a:prstGeom>
          <a:noFill/>
          <a:ln w="25400" cap="flat" cmpd="sng" algn="ctr">
            <a:gradFill>
              <a:gsLst>
                <a:gs pos="39000">
                  <a:srgbClr val="0000E1"/>
                </a:gs>
                <a:gs pos="96000">
                  <a:srgbClr val="0000E1">
                    <a:lumMod val="60000"/>
                    <a:lumOff val="40000"/>
                  </a:srgbClr>
                </a:gs>
              </a:gsLst>
              <a:lin ang="5400000" scaled="1"/>
            </a:gradFill>
            <a:prstDash val="solid"/>
            <a:miter lim="800000"/>
          </a:ln>
          <a:effectLst/>
        </p:spPr>
      </p:cxnSp>
      <p:pic>
        <p:nvPicPr>
          <p:cNvPr id="61" name="Graphic 60">
            <a:extLst>
              <a:ext uri="{FF2B5EF4-FFF2-40B4-BE49-F238E27FC236}">
                <a16:creationId xmlns:a16="http://schemas.microsoft.com/office/drawing/2014/main" id="{B16534F3-DE28-3332-C0B2-45628A5A1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Tree>
    <p:extLst>
      <p:ext uri="{BB962C8B-B14F-4D97-AF65-F5344CB8AC3E}">
        <p14:creationId xmlns:p14="http://schemas.microsoft.com/office/powerpoint/2010/main" val="4247500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Excellence Assessment (1 of 3)</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307777"/>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Overview of process excellence maturity framework:</a:t>
            </a:r>
            <a:endParaRPr lang="en-GB" sz="1400">
              <a:solidFill>
                <a:schemeClr val="bg1"/>
              </a:solidFill>
              <a:latin typeface="Poppins Light" panose="00000400000000000000" pitchFamily="2" charset="0"/>
              <a:cs typeface="Poppins Light" panose="00000400000000000000" pitchFamily="2" charset="0"/>
            </a:endParaRPr>
          </a:p>
        </p:txBody>
      </p:sp>
      <p:pic>
        <p:nvPicPr>
          <p:cNvPr id="2" name="Picture 4" descr="Lean Six Sigma Training Courses by Catalyst Consulting">
            <a:extLst>
              <a:ext uri="{FF2B5EF4-FFF2-40B4-BE49-F238E27FC236}">
                <a16:creationId xmlns:a16="http://schemas.microsoft.com/office/drawing/2014/main" id="{C9A3CE96-559F-0440-1BF3-3965FABBA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447" y="294041"/>
            <a:ext cx="769954" cy="76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EE1449-E789-ADED-15CA-718625B5E5F6}"/>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C6F4E37E-DC61-08CE-40C5-6A736ECEE216}"/>
              </a:ext>
            </a:extLst>
          </p:cNvPr>
          <p:cNvSpPr txBox="1"/>
          <p:nvPr/>
        </p:nvSpPr>
        <p:spPr>
          <a:xfrm>
            <a:off x="3047301" y="3959496"/>
            <a:ext cx="6094602" cy="369332"/>
          </a:xfrm>
          <a:prstGeom prst="rect">
            <a:avLst/>
          </a:prstGeom>
          <a:noFill/>
        </p:spPr>
        <p:txBody>
          <a:bodyPr wrap="square">
            <a:spAutoFit/>
          </a:bodyPr>
          <a:lstStyle/>
          <a:p>
            <a:r>
              <a:rPr lang="en-GB" b="0" i="0">
                <a:solidFill>
                  <a:srgbClr val="000000"/>
                </a:solidFill>
                <a:effectLst/>
                <a:latin typeface="Poppins Light" panose="00000400000000000000" pitchFamily="2" charset="0"/>
                <a:cs typeface="Poppins Light" panose="00000400000000000000" pitchFamily="2" charset="0"/>
              </a:rPr>
              <a:t> </a:t>
            </a:r>
            <a:endParaRPr lang="en-GB">
              <a:latin typeface="Poppins Light" panose="00000400000000000000" pitchFamily="2" charset="0"/>
              <a:cs typeface="Poppins Light" panose="00000400000000000000" pitchFamily="2" charset="0"/>
            </a:endParaRPr>
          </a:p>
        </p:txBody>
      </p:sp>
      <p:graphicFrame>
        <p:nvGraphicFramePr>
          <p:cNvPr id="9" name="Table 7">
            <a:extLst>
              <a:ext uri="{FF2B5EF4-FFF2-40B4-BE49-F238E27FC236}">
                <a16:creationId xmlns:a16="http://schemas.microsoft.com/office/drawing/2014/main" id="{5B391085-68A2-F9FE-4AA2-6E0597417875}"/>
              </a:ext>
            </a:extLst>
          </p:cNvPr>
          <p:cNvGraphicFramePr>
            <a:graphicFrameLocks noGrp="1"/>
          </p:cNvGraphicFramePr>
          <p:nvPr/>
        </p:nvGraphicFramePr>
        <p:xfrm>
          <a:off x="1191606" y="2068644"/>
          <a:ext cx="10393590" cy="4273433"/>
        </p:xfrm>
        <a:graphic>
          <a:graphicData uri="http://schemas.openxmlformats.org/drawingml/2006/table">
            <a:tbl>
              <a:tblPr firstRow="1" bandRow="1">
                <a:tableStyleId>{793D81CF-94F2-401A-BA57-92F5A7B2D0C5}</a:tableStyleId>
              </a:tblPr>
              <a:tblGrid>
                <a:gridCol w="2078718">
                  <a:extLst>
                    <a:ext uri="{9D8B030D-6E8A-4147-A177-3AD203B41FA5}">
                      <a16:colId xmlns:a16="http://schemas.microsoft.com/office/drawing/2014/main" val="3941986520"/>
                    </a:ext>
                  </a:extLst>
                </a:gridCol>
                <a:gridCol w="2078718">
                  <a:extLst>
                    <a:ext uri="{9D8B030D-6E8A-4147-A177-3AD203B41FA5}">
                      <a16:colId xmlns:a16="http://schemas.microsoft.com/office/drawing/2014/main" val="2213105178"/>
                    </a:ext>
                  </a:extLst>
                </a:gridCol>
                <a:gridCol w="2078718">
                  <a:extLst>
                    <a:ext uri="{9D8B030D-6E8A-4147-A177-3AD203B41FA5}">
                      <a16:colId xmlns:a16="http://schemas.microsoft.com/office/drawing/2014/main" val="1097299777"/>
                    </a:ext>
                  </a:extLst>
                </a:gridCol>
                <a:gridCol w="2078718">
                  <a:extLst>
                    <a:ext uri="{9D8B030D-6E8A-4147-A177-3AD203B41FA5}">
                      <a16:colId xmlns:a16="http://schemas.microsoft.com/office/drawing/2014/main" val="2810416974"/>
                    </a:ext>
                  </a:extLst>
                </a:gridCol>
                <a:gridCol w="2078718">
                  <a:extLst>
                    <a:ext uri="{9D8B030D-6E8A-4147-A177-3AD203B41FA5}">
                      <a16:colId xmlns:a16="http://schemas.microsoft.com/office/drawing/2014/main" val="2936337820"/>
                    </a:ext>
                  </a:extLst>
                </a:gridCol>
              </a:tblGrid>
              <a:tr h="309097">
                <a:tc>
                  <a:txBody>
                    <a:bodyPr/>
                    <a:lstStyle/>
                    <a:p>
                      <a:pPr algn="ctr"/>
                      <a:r>
                        <a:rPr lang="en-GB" sz="1200">
                          <a:solidFill>
                            <a:schemeClr val="tx1"/>
                          </a:solidFill>
                        </a:rPr>
                        <a:t>Base</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Evolving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Performing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Optimised</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Next Gen</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extLst>
                  <a:ext uri="{0D108BD9-81ED-4DB2-BD59-A6C34878D82A}">
                    <a16:rowId xmlns:a16="http://schemas.microsoft.com/office/drawing/2014/main" val="4099593339"/>
                  </a:ext>
                </a:extLst>
              </a:tr>
              <a:tr h="777183">
                <a:tc>
                  <a:txBody>
                    <a:bodyPr/>
                    <a:lstStyle/>
                    <a:p>
                      <a:pPr algn="ctr"/>
                      <a:r>
                        <a:rPr lang="en-GB" sz="800" b="0">
                          <a:solidFill>
                            <a:schemeClr val="bg1"/>
                          </a:solidFill>
                          <a:latin typeface="Poppins" panose="00000500000000000000" pitchFamily="2" charset="0"/>
                          <a:cs typeface="Poppins" panose="00000500000000000000" pitchFamily="2" charset="0"/>
                        </a:rPr>
                        <a:t>Decentralised and non standardised documentation of processes. Knowledge of regulations and SLAs.</a:t>
                      </a: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800" b="0">
                          <a:solidFill>
                            <a:schemeClr val="bg1"/>
                          </a:solidFill>
                          <a:latin typeface="Poppins" panose="00000500000000000000" pitchFamily="2" charset="0"/>
                          <a:cs typeface="Poppins" panose="00000500000000000000" pitchFamily="2" charset="0"/>
                        </a:rPr>
                        <a:t>Framework for documentation </a:t>
                      </a:r>
                      <a:r>
                        <a:rPr lang="en-US" sz="800" b="0" u="none" strike="noStrike">
                          <a:solidFill>
                            <a:schemeClr val="bg1"/>
                          </a:solidFill>
                          <a:effectLst/>
                          <a:latin typeface="Poppins" panose="00000500000000000000" pitchFamily="2" charset="0"/>
                          <a:cs typeface="Poppins" panose="00000500000000000000" pitchFamily="2" charset="0"/>
                        </a:rPr>
                        <a:t>active and aligning on future Vision and Strategy</a:t>
                      </a: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800" b="0">
                          <a:solidFill>
                            <a:schemeClr val="bg1"/>
                          </a:solidFill>
                          <a:latin typeface="Poppins" panose="00000500000000000000" pitchFamily="2" charset="0"/>
                          <a:cs typeface="Poppins" panose="00000500000000000000" pitchFamily="2" charset="0"/>
                        </a:rPr>
                        <a:t>Standardised documentation of processes, centralised visibility with all people and customers clear on consistent actions</a:t>
                      </a: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800" b="0">
                          <a:solidFill>
                            <a:schemeClr val="bg1"/>
                          </a:solidFill>
                          <a:latin typeface="Poppins" panose="00000500000000000000" pitchFamily="2" charset="0"/>
                          <a:cs typeface="Poppins" panose="00000500000000000000" pitchFamily="2" charset="0"/>
                        </a:rPr>
                        <a:t>Documentation model in line with QMS ISO 9001. Action documents embedded to track regulation processes and SLAs</a:t>
                      </a: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800" b="0">
                          <a:solidFill>
                            <a:schemeClr val="bg1"/>
                          </a:solidFill>
                          <a:latin typeface="Poppins" panose="00000500000000000000" pitchFamily="2" charset="0"/>
                          <a:cs typeface="Poppins" panose="00000500000000000000" pitchFamily="2" charset="0"/>
                        </a:rPr>
                        <a:t>Continuous visibility through digital process mining. Processes tracked, reviewed and amended to reflect evolution</a:t>
                      </a: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25030019"/>
                  </a:ext>
                </a:extLst>
              </a:tr>
              <a:tr h="855604">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Traditional channels operating well, reactive to individual requests</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Having a systematic approach to solving user and customer problems, engaging frequently, SLAs for processes in place</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A clear and easy to digest customer service delivery model in place that is aligned to the business strategy </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Proactive and strategic support to customers and their decision making, seat at the table</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Customer and user led services, minimal/zero contact, real time delivery, predictive, customer experience is key driver of services</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163928"/>
                  </a:ext>
                </a:extLst>
              </a:tr>
              <a:tr h="777183">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Non-standardised, fragmented, disparate processes.  Manual effort.  Around lower quartile in performance.</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Global Process Owners for core processes. Driving standardisation and consolidation.  Plans to automate/stop non-value adding tasks through the roadmap</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Standardised processes throughout, Process governance driving continuous improvements.  Automation successful at eliminating manual effort</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Processes fully automated, exception reporting.  Cycle times optimised.  Benchmarks around top quartile</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AI and Machine Learning, digitised Business Process Intelligence on core processes and metrics</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extLst>
                  <a:ext uri="{0D108BD9-81ED-4DB2-BD59-A6C34878D82A}">
                    <a16:rowId xmlns:a16="http://schemas.microsoft.com/office/drawing/2014/main" val="2614309553"/>
                  </a:ext>
                </a:extLst>
              </a:tr>
              <a:tr h="777183">
                <a:tc>
                  <a:txBody>
                    <a:bodyPr/>
                    <a:lstStyle/>
                    <a:p>
                      <a:pPr algn="ctr"/>
                      <a:r>
                        <a:rPr lang="en-GB" sz="800" b="0">
                          <a:solidFill>
                            <a:schemeClr val="bg1"/>
                          </a:solidFill>
                          <a:latin typeface="Poppins" panose="00000500000000000000" pitchFamily="2" charset="0"/>
                          <a:cs typeface="Poppins" panose="00000500000000000000" pitchFamily="2" charset="0"/>
                        </a:rPr>
                        <a:t>Processes performed  with little training, governance or bottom-up challenges “because we have always done it this way” mentality</a:t>
                      </a: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800" b="0">
                          <a:solidFill>
                            <a:schemeClr val="bg1"/>
                          </a:solidFill>
                          <a:latin typeface="Poppins" panose="00000500000000000000" pitchFamily="2" charset="0"/>
                          <a:cs typeface="Poppins" panose="00000500000000000000" pitchFamily="2" charset="0"/>
                        </a:rPr>
                        <a:t>Process Excellence vision communicated to Global Process Owners, aligned on future vision and strategy</a:t>
                      </a: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a:solidFill>
                            <a:schemeClr val="bg1"/>
                          </a:solidFill>
                          <a:latin typeface="Poppins" panose="00000500000000000000" pitchFamily="2" charset="0"/>
                          <a:cs typeface="Poppins" panose="00000500000000000000" pitchFamily="2" charset="0"/>
                        </a:rPr>
                        <a:t>Culture and training introduced, starting to bring people along the improvement journey through the Centre of Excellence</a:t>
                      </a: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a:solidFill>
                            <a:schemeClr val="bg1"/>
                          </a:solidFill>
                          <a:latin typeface="Poppins" panose="00000500000000000000" pitchFamily="2" charset="0"/>
                          <a:cs typeface="Poppins" panose="00000500000000000000" pitchFamily="2" charset="0"/>
                        </a:rPr>
                        <a:t>Change champions embedded within teams, challenging processes and making minor improvements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0">
                          <a:solidFill>
                            <a:schemeClr val="bg1"/>
                          </a:solidFill>
                          <a:latin typeface="Poppins" panose="00000500000000000000" pitchFamily="2" charset="0"/>
                          <a:cs typeface="Poppins" panose="00000500000000000000" pitchFamily="2" charset="0"/>
                        </a:rPr>
                        <a:t>Introduce global technologies to empower colleagues to continuously nominate, prioritise and action changes for themselves and customers</a:t>
                      </a: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15625153"/>
                  </a:ext>
                </a:extLst>
              </a:tr>
              <a:tr h="777183">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Lack of Process Excellence Vision or Strategy, a recognised need to realign core processes with the organisation’s direction</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Process Excellence team formed, active and aligning on future Vision and Strategy</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u="none" strike="noStrike">
                          <a:solidFill>
                            <a:schemeClr val="bg1"/>
                          </a:solidFill>
                          <a:effectLst/>
                          <a:latin typeface="Poppins" panose="00000500000000000000" pitchFamily="2" charset="0"/>
                          <a:cs typeface="Poppins" panose="00000500000000000000" pitchFamily="2" charset="0"/>
                        </a:rPr>
                        <a:t>Centre of Excellence created, and a Continuous Improvement Programme enabled</a:t>
                      </a: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u="none" strike="noStrike">
                          <a:solidFill>
                            <a:schemeClr val="bg1"/>
                          </a:solidFill>
                          <a:effectLst/>
                          <a:latin typeface="Poppins" panose="00000500000000000000" pitchFamily="2" charset="0"/>
                          <a:cs typeface="Poppins" panose="00000500000000000000" pitchFamily="2" charset="0"/>
                        </a:rPr>
                        <a:t>Roadmap of change delivering tangible benefits in line with strategy, positive customer feedback</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r>
                        <a:rPr lang="en-US" sz="800" b="0" u="none" strike="noStrike">
                          <a:solidFill>
                            <a:schemeClr val="bg1"/>
                          </a:solidFill>
                          <a:effectLst/>
                          <a:latin typeface="Poppins" panose="00000500000000000000" pitchFamily="2" charset="0"/>
                          <a:cs typeface="Poppins" panose="00000500000000000000" pitchFamily="2" charset="0"/>
                        </a:rPr>
                        <a:t>Continuous refinement of existing processes, utilising the PEX framework, toolkit and technologies</a:t>
                      </a: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extLst>
                  <a:ext uri="{0D108BD9-81ED-4DB2-BD59-A6C34878D82A}">
                    <a16:rowId xmlns:a16="http://schemas.microsoft.com/office/drawing/2014/main" val="931923873"/>
                  </a:ext>
                </a:extLst>
              </a:tr>
            </a:tbl>
          </a:graphicData>
        </a:graphic>
      </p:graphicFrame>
      <p:sp>
        <p:nvSpPr>
          <p:cNvPr id="11" name="Rectangle 10">
            <a:extLst>
              <a:ext uri="{FF2B5EF4-FFF2-40B4-BE49-F238E27FC236}">
                <a16:creationId xmlns:a16="http://schemas.microsoft.com/office/drawing/2014/main" id="{E0B1B829-81B5-49F5-86C0-732A39D07634}"/>
              </a:ext>
            </a:extLst>
          </p:cNvPr>
          <p:cNvSpPr/>
          <p:nvPr/>
        </p:nvSpPr>
        <p:spPr>
          <a:xfrm>
            <a:off x="151002" y="2390863"/>
            <a:ext cx="1006170" cy="746620"/>
          </a:xfrm>
          <a:prstGeom prst="rect">
            <a:avLst/>
          </a:prstGeom>
          <a:solidFill>
            <a:srgbClr val="7D2CDC">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a:t>
            </a:r>
          </a:p>
          <a:p>
            <a:pPr algn="ctr" fontAlgn="b"/>
            <a:r>
              <a:rPr lang="en-GB" sz="1000">
                <a:solidFill>
                  <a:schemeClr val="bg1"/>
                </a:solidFill>
                <a:latin typeface="Poppins SemiBold" panose="00000700000000000000" pitchFamily="2" charset="0"/>
                <a:cs typeface="Poppins SemiBold" panose="00000700000000000000" pitchFamily="2" charset="0"/>
              </a:rPr>
              <a:t>Understanding</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2" name="Rectangle 11">
            <a:extLst>
              <a:ext uri="{FF2B5EF4-FFF2-40B4-BE49-F238E27FC236}">
                <a16:creationId xmlns:a16="http://schemas.microsoft.com/office/drawing/2014/main" id="{8BE7843F-A7A2-0304-1CAD-CF554EA895AF}"/>
              </a:ext>
            </a:extLst>
          </p:cNvPr>
          <p:cNvSpPr/>
          <p:nvPr/>
        </p:nvSpPr>
        <p:spPr>
          <a:xfrm>
            <a:off x="142614" y="3154261"/>
            <a:ext cx="1015068" cy="855677"/>
          </a:xfrm>
          <a:prstGeom prst="rect">
            <a:avLst/>
          </a:prstGeom>
          <a:solidFill>
            <a:srgbClr val="FFC000">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Customer Experience</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3" name="Rectangle 12">
            <a:extLst>
              <a:ext uri="{FF2B5EF4-FFF2-40B4-BE49-F238E27FC236}">
                <a16:creationId xmlns:a16="http://schemas.microsoft.com/office/drawing/2014/main" id="{8187721E-B65F-F7B2-927E-79F21B874A95}"/>
              </a:ext>
            </a:extLst>
          </p:cNvPr>
          <p:cNvSpPr/>
          <p:nvPr/>
        </p:nvSpPr>
        <p:spPr>
          <a:xfrm>
            <a:off x="150919" y="4022637"/>
            <a:ext cx="1006762" cy="775866"/>
          </a:xfrm>
          <a:prstGeom prst="rect">
            <a:avLst/>
          </a:prstGeom>
          <a:solidFill>
            <a:srgbClr val="EB5096">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Efficiency</a:t>
            </a:r>
          </a:p>
        </p:txBody>
      </p:sp>
      <p:sp>
        <p:nvSpPr>
          <p:cNvPr id="16" name="Rectangle 15">
            <a:extLst>
              <a:ext uri="{FF2B5EF4-FFF2-40B4-BE49-F238E27FC236}">
                <a16:creationId xmlns:a16="http://schemas.microsoft.com/office/drawing/2014/main" id="{93448B5A-05AF-0DCB-F579-6AEDD4EEBA0B}"/>
              </a:ext>
            </a:extLst>
          </p:cNvPr>
          <p:cNvSpPr/>
          <p:nvPr/>
        </p:nvSpPr>
        <p:spPr>
          <a:xfrm>
            <a:off x="130309" y="4807429"/>
            <a:ext cx="1018983" cy="762861"/>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People &amp; </a:t>
            </a:r>
          </a:p>
          <a:p>
            <a:pPr algn="ctr" fontAlgn="b"/>
            <a:r>
              <a:rPr lang="en-GB" sz="1000">
                <a:solidFill>
                  <a:schemeClr val="bg1"/>
                </a:solidFill>
                <a:latin typeface="Poppins SemiBold" panose="00000700000000000000" pitchFamily="2" charset="0"/>
                <a:cs typeface="Poppins SemiBold" panose="00000700000000000000" pitchFamily="2" charset="0"/>
              </a:rPr>
              <a:t>Culture</a:t>
            </a:r>
          </a:p>
        </p:txBody>
      </p:sp>
      <p:sp>
        <p:nvSpPr>
          <p:cNvPr id="17" name="Rectangle 16">
            <a:extLst>
              <a:ext uri="{FF2B5EF4-FFF2-40B4-BE49-F238E27FC236}">
                <a16:creationId xmlns:a16="http://schemas.microsoft.com/office/drawing/2014/main" id="{D33EE9E5-B6A1-1357-2AA6-83B5E877083F}"/>
              </a:ext>
            </a:extLst>
          </p:cNvPr>
          <p:cNvSpPr/>
          <p:nvPr/>
        </p:nvSpPr>
        <p:spPr>
          <a:xfrm>
            <a:off x="139834" y="5585288"/>
            <a:ext cx="1017847" cy="756789"/>
          </a:xfrm>
          <a:prstGeom prst="rect">
            <a:avLst/>
          </a:prstGeom>
          <a:solidFill>
            <a:schemeClr val="accent4"/>
          </a:solidFill>
          <a:ln w="25400">
            <a:solidFill>
              <a:schemeClr val="tx1"/>
            </a:solidFill>
          </a:ln>
        </p:spPr>
        <p:style>
          <a:lnRef idx="1">
            <a:schemeClr val="accent2"/>
          </a:lnRef>
          <a:fillRef idx="2">
            <a:schemeClr val="accent2"/>
          </a:fillRef>
          <a:effectRef idx="1">
            <a:schemeClr val="accent2"/>
          </a:effectRef>
          <a:fontRef idx="minor">
            <a:schemeClr val="dk1"/>
          </a:fontRef>
        </p:style>
        <p:txBody>
          <a:bodyPr wrap="square" lIns="0" tIns="45720" rIns="0" bIns="45720" rtlCol="0" anchor="ctr" anchorCtr="0"/>
          <a:lstStyle/>
          <a:p>
            <a:pPr algn="ctr" fontAlgn="b"/>
            <a:r>
              <a:rPr lang="en-GB" sz="1000" b="1">
                <a:solidFill>
                  <a:schemeClr val="bg1"/>
                </a:solidFill>
                <a:latin typeface="Poppins SemiBold" panose="00000700000000000000" pitchFamily="2" charset="0"/>
                <a:cs typeface="Poppins SemiBold" panose="00000700000000000000" pitchFamily="2" charset="0"/>
              </a:rPr>
              <a:t>Continuous Improvement</a:t>
            </a:r>
          </a:p>
        </p:txBody>
      </p:sp>
      <p:pic>
        <p:nvPicPr>
          <p:cNvPr id="3" name="Picture 2">
            <a:extLst>
              <a:ext uri="{FF2B5EF4-FFF2-40B4-BE49-F238E27FC236}">
                <a16:creationId xmlns:a16="http://schemas.microsoft.com/office/drawing/2014/main" id="{6503BCB2-D62F-7D26-CF1A-AACFA4C47A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608685" y="219655"/>
            <a:ext cx="928126" cy="928126"/>
          </a:xfrm>
          <a:prstGeom prst="rect">
            <a:avLst/>
          </a:prstGeom>
        </p:spPr>
      </p:pic>
    </p:spTree>
    <p:extLst>
      <p:ext uri="{BB962C8B-B14F-4D97-AF65-F5344CB8AC3E}">
        <p14:creationId xmlns:p14="http://schemas.microsoft.com/office/powerpoint/2010/main" val="507233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Excellence Assessment (2 of 3)</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307777"/>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Assessment of Grainger plc against the maturity framework:</a:t>
            </a:r>
            <a:endParaRPr lang="en-GB" sz="1400">
              <a:solidFill>
                <a:schemeClr val="bg1"/>
              </a:solidFill>
              <a:latin typeface="Poppins Light" panose="00000400000000000000" pitchFamily="2" charset="0"/>
              <a:cs typeface="Poppins Light" panose="00000400000000000000" pitchFamily="2" charset="0"/>
            </a:endParaRPr>
          </a:p>
        </p:txBody>
      </p:sp>
      <p:pic>
        <p:nvPicPr>
          <p:cNvPr id="2" name="Picture 4" descr="Lean Six Sigma Training Courses by Catalyst Consulting">
            <a:extLst>
              <a:ext uri="{FF2B5EF4-FFF2-40B4-BE49-F238E27FC236}">
                <a16:creationId xmlns:a16="http://schemas.microsoft.com/office/drawing/2014/main" id="{C9A3CE96-559F-0440-1BF3-3965FABBA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447" y="294041"/>
            <a:ext cx="769954" cy="76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EE1449-E789-ADED-15CA-718625B5E5F6}"/>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C6F4E37E-DC61-08CE-40C5-6A736ECEE216}"/>
              </a:ext>
            </a:extLst>
          </p:cNvPr>
          <p:cNvSpPr txBox="1"/>
          <p:nvPr/>
        </p:nvSpPr>
        <p:spPr>
          <a:xfrm>
            <a:off x="3047301" y="3959496"/>
            <a:ext cx="6094602" cy="369332"/>
          </a:xfrm>
          <a:prstGeom prst="rect">
            <a:avLst/>
          </a:prstGeom>
          <a:noFill/>
        </p:spPr>
        <p:txBody>
          <a:bodyPr wrap="square">
            <a:spAutoFit/>
          </a:bodyPr>
          <a:lstStyle/>
          <a:p>
            <a:r>
              <a:rPr lang="en-GB" b="0" i="0">
                <a:solidFill>
                  <a:srgbClr val="000000"/>
                </a:solidFill>
                <a:effectLst/>
                <a:latin typeface="Poppins Light" panose="00000400000000000000" pitchFamily="2" charset="0"/>
                <a:cs typeface="Poppins Light" panose="00000400000000000000" pitchFamily="2" charset="0"/>
              </a:rPr>
              <a:t> </a:t>
            </a:r>
            <a:endParaRPr lang="en-GB">
              <a:latin typeface="Poppins Light" panose="00000400000000000000" pitchFamily="2" charset="0"/>
              <a:cs typeface="Poppins Light" panose="00000400000000000000" pitchFamily="2" charset="0"/>
            </a:endParaRPr>
          </a:p>
        </p:txBody>
      </p:sp>
      <p:graphicFrame>
        <p:nvGraphicFramePr>
          <p:cNvPr id="9" name="Table 7">
            <a:extLst>
              <a:ext uri="{FF2B5EF4-FFF2-40B4-BE49-F238E27FC236}">
                <a16:creationId xmlns:a16="http://schemas.microsoft.com/office/drawing/2014/main" id="{5B391085-68A2-F9FE-4AA2-6E0597417875}"/>
              </a:ext>
            </a:extLst>
          </p:cNvPr>
          <p:cNvGraphicFramePr>
            <a:graphicFrameLocks noGrp="1"/>
          </p:cNvGraphicFramePr>
          <p:nvPr/>
        </p:nvGraphicFramePr>
        <p:xfrm>
          <a:off x="1191606" y="2068644"/>
          <a:ext cx="10393590" cy="4273433"/>
        </p:xfrm>
        <a:graphic>
          <a:graphicData uri="http://schemas.openxmlformats.org/drawingml/2006/table">
            <a:tbl>
              <a:tblPr firstRow="1" bandRow="1">
                <a:tableStyleId>{793D81CF-94F2-401A-BA57-92F5A7B2D0C5}</a:tableStyleId>
              </a:tblPr>
              <a:tblGrid>
                <a:gridCol w="2078718">
                  <a:extLst>
                    <a:ext uri="{9D8B030D-6E8A-4147-A177-3AD203B41FA5}">
                      <a16:colId xmlns:a16="http://schemas.microsoft.com/office/drawing/2014/main" val="3941986520"/>
                    </a:ext>
                  </a:extLst>
                </a:gridCol>
                <a:gridCol w="2078718">
                  <a:extLst>
                    <a:ext uri="{9D8B030D-6E8A-4147-A177-3AD203B41FA5}">
                      <a16:colId xmlns:a16="http://schemas.microsoft.com/office/drawing/2014/main" val="2213105178"/>
                    </a:ext>
                  </a:extLst>
                </a:gridCol>
                <a:gridCol w="2078718">
                  <a:extLst>
                    <a:ext uri="{9D8B030D-6E8A-4147-A177-3AD203B41FA5}">
                      <a16:colId xmlns:a16="http://schemas.microsoft.com/office/drawing/2014/main" val="1097299777"/>
                    </a:ext>
                  </a:extLst>
                </a:gridCol>
                <a:gridCol w="2078718">
                  <a:extLst>
                    <a:ext uri="{9D8B030D-6E8A-4147-A177-3AD203B41FA5}">
                      <a16:colId xmlns:a16="http://schemas.microsoft.com/office/drawing/2014/main" val="2810416974"/>
                    </a:ext>
                  </a:extLst>
                </a:gridCol>
                <a:gridCol w="2078718">
                  <a:extLst>
                    <a:ext uri="{9D8B030D-6E8A-4147-A177-3AD203B41FA5}">
                      <a16:colId xmlns:a16="http://schemas.microsoft.com/office/drawing/2014/main" val="2936337820"/>
                    </a:ext>
                  </a:extLst>
                </a:gridCol>
              </a:tblGrid>
              <a:tr h="309097">
                <a:tc>
                  <a:txBody>
                    <a:bodyPr/>
                    <a:lstStyle/>
                    <a:p>
                      <a:pPr algn="ctr"/>
                      <a:r>
                        <a:rPr lang="en-GB" sz="1200">
                          <a:solidFill>
                            <a:schemeClr val="tx1"/>
                          </a:solidFill>
                        </a:rPr>
                        <a:t>Base</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Evolving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Performing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Optimised</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Next Gen</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extLst>
                  <a:ext uri="{0D108BD9-81ED-4DB2-BD59-A6C34878D82A}">
                    <a16:rowId xmlns:a16="http://schemas.microsoft.com/office/drawing/2014/main" val="4099593339"/>
                  </a:ext>
                </a:extLst>
              </a:tr>
              <a:tr h="777183">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25030019"/>
                  </a:ext>
                </a:extLst>
              </a:tr>
              <a:tr h="855604">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163928"/>
                  </a:ext>
                </a:extLst>
              </a:tr>
              <a:tr h="777183">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extLst>
                  <a:ext uri="{0D108BD9-81ED-4DB2-BD59-A6C34878D82A}">
                    <a16:rowId xmlns:a16="http://schemas.microsoft.com/office/drawing/2014/main" val="2614309553"/>
                  </a:ext>
                </a:extLst>
              </a:tr>
              <a:tr h="777183">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15625153"/>
                  </a:ext>
                </a:extLst>
              </a:tr>
              <a:tr h="777183">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extLst>
                  <a:ext uri="{0D108BD9-81ED-4DB2-BD59-A6C34878D82A}">
                    <a16:rowId xmlns:a16="http://schemas.microsoft.com/office/drawing/2014/main" val="931923873"/>
                  </a:ext>
                </a:extLst>
              </a:tr>
            </a:tbl>
          </a:graphicData>
        </a:graphic>
      </p:graphicFrame>
      <p:sp>
        <p:nvSpPr>
          <p:cNvPr id="11" name="Rectangle 10">
            <a:extLst>
              <a:ext uri="{FF2B5EF4-FFF2-40B4-BE49-F238E27FC236}">
                <a16:creationId xmlns:a16="http://schemas.microsoft.com/office/drawing/2014/main" id="{E0B1B829-81B5-49F5-86C0-732A39D07634}"/>
              </a:ext>
            </a:extLst>
          </p:cNvPr>
          <p:cNvSpPr/>
          <p:nvPr/>
        </p:nvSpPr>
        <p:spPr>
          <a:xfrm>
            <a:off x="151002" y="2390863"/>
            <a:ext cx="1006170" cy="746620"/>
          </a:xfrm>
          <a:prstGeom prst="rect">
            <a:avLst/>
          </a:prstGeom>
          <a:solidFill>
            <a:srgbClr val="7D2CDC">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a:t>
            </a:r>
          </a:p>
          <a:p>
            <a:pPr algn="ctr" fontAlgn="b"/>
            <a:r>
              <a:rPr lang="en-GB" sz="1000">
                <a:solidFill>
                  <a:schemeClr val="bg1"/>
                </a:solidFill>
                <a:latin typeface="Poppins SemiBold" panose="00000700000000000000" pitchFamily="2" charset="0"/>
                <a:cs typeface="Poppins SemiBold" panose="00000700000000000000" pitchFamily="2" charset="0"/>
              </a:rPr>
              <a:t>Understanding</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2" name="Rectangle 11">
            <a:extLst>
              <a:ext uri="{FF2B5EF4-FFF2-40B4-BE49-F238E27FC236}">
                <a16:creationId xmlns:a16="http://schemas.microsoft.com/office/drawing/2014/main" id="{8BE7843F-A7A2-0304-1CAD-CF554EA895AF}"/>
              </a:ext>
            </a:extLst>
          </p:cNvPr>
          <p:cNvSpPr/>
          <p:nvPr/>
        </p:nvSpPr>
        <p:spPr>
          <a:xfrm>
            <a:off x="142614" y="3154261"/>
            <a:ext cx="1015068" cy="855677"/>
          </a:xfrm>
          <a:prstGeom prst="rect">
            <a:avLst/>
          </a:prstGeom>
          <a:solidFill>
            <a:srgbClr val="FFC000">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Customer Experience</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3" name="Rectangle 12">
            <a:extLst>
              <a:ext uri="{FF2B5EF4-FFF2-40B4-BE49-F238E27FC236}">
                <a16:creationId xmlns:a16="http://schemas.microsoft.com/office/drawing/2014/main" id="{8187721E-B65F-F7B2-927E-79F21B874A95}"/>
              </a:ext>
            </a:extLst>
          </p:cNvPr>
          <p:cNvSpPr/>
          <p:nvPr/>
        </p:nvSpPr>
        <p:spPr>
          <a:xfrm>
            <a:off x="150919" y="4022637"/>
            <a:ext cx="1006762" cy="775866"/>
          </a:xfrm>
          <a:prstGeom prst="rect">
            <a:avLst/>
          </a:prstGeom>
          <a:solidFill>
            <a:srgbClr val="EB5096">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Efficiency</a:t>
            </a:r>
          </a:p>
        </p:txBody>
      </p:sp>
      <p:sp>
        <p:nvSpPr>
          <p:cNvPr id="16" name="Rectangle 15">
            <a:extLst>
              <a:ext uri="{FF2B5EF4-FFF2-40B4-BE49-F238E27FC236}">
                <a16:creationId xmlns:a16="http://schemas.microsoft.com/office/drawing/2014/main" id="{93448B5A-05AF-0DCB-F579-6AEDD4EEBA0B}"/>
              </a:ext>
            </a:extLst>
          </p:cNvPr>
          <p:cNvSpPr/>
          <p:nvPr/>
        </p:nvSpPr>
        <p:spPr>
          <a:xfrm>
            <a:off x="130309" y="4807429"/>
            <a:ext cx="1018983" cy="762861"/>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People &amp; </a:t>
            </a:r>
          </a:p>
          <a:p>
            <a:pPr algn="ctr" fontAlgn="b"/>
            <a:r>
              <a:rPr lang="en-GB" sz="1000">
                <a:solidFill>
                  <a:schemeClr val="bg1"/>
                </a:solidFill>
                <a:latin typeface="Poppins SemiBold" panose="00000700000000000000" pitchFamily="2" charset="0"/>
                <a:cs typeface="Poppins SemiBold" panose="00000700000000000000" pitchFamily="2" charset="0"/>
              </a:rPr>
              <a:t>Culture</a:t>
            </a:r>
          </a:p>
        </p:txBody>
      </p:sp>
      <p:sp>
        <p:nvSpPr>
          <p:cNvPr id="17" name="Rectangle 16">
            <a:extLst>
              <a:ext uri="{FF2B5EF4-FFF2-40B4-BE49-F238E27FC236}">
                <a16:creationId xmlns:a16="http://schemas.microsoft.com/office/drawing/2014/main" id="{D33EE9E5-B6A1-1357-2AA6-83B5E877083F}"/>
              </a:ext>
            </a:extLst>
          </p:cNvPr>
          <p:cNvSpPr/>
          <p:nvPr/>
        </p:nvSpPr>
        <p:spPr>
          <a:xfrm>
            <a:off x="139834" y="5585288"/>
            <a:ext cx="1017847" cy="756789"/>
          </a:xfrm>
          <a:prstGeom prst="rect">
            <a:avLst/>
          </a:prstGeom>
          <a:solidFill>
            <a:schemeClr val="accent4"/>
          </a:solidFill>
          <a:ln w="25400">
            <a:solidFill>
              <a:schemeClr val="tx1"/>
            </a:solidFill>
          </a:ln>
        </p:spPr>
        <p:style>
          <a:lnRef idx="1">
            <a:schemeClr val="accent2"/>
          </a:lnRef>
          <a:fillRef idx="2">
            <a:schemeClr val="accent2"/>
          </a:fillRef>
          <a:effectRef idx="1">
            <a:schemeClr val="accent2"/>
          </a:effectRef>
          <a:fontRef idx="minor">
            <a:schemeClr val="dk1"/>
          </a:fontRef>
        </p:style>
        <p:txBody>
          <a:bodyPr wrap="square" lIns="0" tIns="45720" rIns="0" bIns="45720" rtlCol="0" anchor="ctr" anchorCtr="0"/>
          <a:lstStyle/>
          <a:p>
            <a:pPr algn="ctr" fontAlgn="b"/>
            <a:r>
              <a:rPr lang="en-GB" sz="1000" b="1">
                <a:solidFill>
                  <a:schemeClr val="bg1"/>
                </a:solidFill>
                <a:latin typeface="Poppins SemiBold" panose="00000700000000000000" pitchFamily="2" charset="0"/>
                <a:cs typeface="Poppins SemiBold" panose="00000700000000000000" pitchFamily="2" charset="0"/>
              </a:rPr>
              <a:t>Continuous Improvement</a:t>
            </a:r>
          </a:p>
        </p:txBody>
      </p:sp>
      <p:pic>
        <p:nvPicPr>
          <p:cNvPr id="19" name="Graphic 18">
            <a:extLst>
              <a:ext uri="{FF2B5EF4-FFF2-40B4-BE49-F238E27FC236}">
                <a16:creationId xmlns:a16="http://schemas.microsoft.com/office/drawing/2014/main" id="{29D902F2-29CE-4436-433A-446D0E2182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186" y="2456237"/>
            <a:ext cx="350131" cy="595967"/>
          </a:xfrm>
          <a:prstGeom prst="rect">
            <a:avLst/>
          </a:prstGeom>
        </p:spPr>
      </p:pic>
      <p:pic>
        <p:nvPicPr>
          <p:cNvPr id="20" name="Graphic 19">
            <a:extLst>
              <a:ext uri="{FF2B5EF4-FFF2-40B4-BE49-F238E27FC236}">
                <a16:creationId xmlns:a16="http://schemas.microsoft.com/office/drawing/2014/main" id="{2B34DD14-71D7-74D9-96C8-B7A14D9CE3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183" y="3268180"/>
            <a:ext cx="350131" cy="595967"/>
          </a:xfrm>
          <a:prstGeom prst="rect">
            <a:avLst/>
          </a:prstGeom>
        </p:spPr>
      </p:pic>
      <p:pic>
        <p:nvPicPr>
          <p:cNvPr id="21" name="Graphic 20">
            <a:extLst>
              <a:ext uri="{FF2B5EF4-FFF2-40B4-BE49-F238E27FC236}">
                <a16:creationId xmlns:a16="http://schemas.microsoft.com/office/drawing/2014/main" id="{96E56C8D-8C95-0DEA-8CC5-829EA22750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185" y="4080123"/>
            <a:ext cx="350131" cy="595967"/>
          </a:xfrm>
          <a:prstGeom prst="rect">
            <a:avLst/>
          </a:prstGeom>
        </p:spPr>
      </p:pic>
      <p:pic>
        <p:nvPicPr>
          <p:cNvPr id="23" name="Graphic 22">
            <a:extLst>
              <a:ext uri="{FF2B5EF4-FFF2-40B4-BE49-F238E27FC236}">
                <a16:creationId xmlns:a16="http://schemas.microsoft.com/office/drawing/2014/main" id="{C329253C-9673-2EF4-6800-33D0D4B7DD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7054" y="4863751"/>
            <a:ext cx="350131" cy="595967"/>
          </a:xfrm>
          <a:prstGeom prst="rect">
            <a:avLst/>
          </a:prstGeom>
        </p:spPr>
      </p:pic>
      <p:pic>
        <p:nvPicPr>
          <p:cNvPr id="24" name="Graphic 23">
            <a:extLst>
              <a:ext uri="{FF2B5EF4-FFF2-40B4-BE49-F238E27FC236}">
                <a16:creationId xmlns:a16="http://schemas.microsoft.com/office/drawing/2014/main" id="{40F45F4E-2891-D12F-FE96-84FE55A128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1184" y="5638255"/>
            <a:ext cx="350131" cy="595967"/>
          </a:xfrm>
          <a:prstGeom prst="rect">
            <a:avLst/>
          </a:prstGeom>
        </p:spPr>
      </p:pic>
      <p:pic>
        <p:nvPicPr>
          <p:cNvPr id="25" name="Picture 24">
            <a:extLst>
              <a:ext uri="{FF2B5EF4-FFF2-40B4-BE49-F238E27FC236}">
                <a16:creationId xmlns:a16="http://schemas.microsoft.com/office/drawing/2014/main" id="{924D8B7D-10F9-4C0C-F11C-DF7208BEC17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608685" y="214955"/>
            <a:ext cx="928126" cy="928126"/>
          </a:xfrm>
          <a:prstGeom prst="rect">
            <a:avLst/>
          </a:prstGeom>
        </p:spPr>
      </p:pic>
    </p:spTree>
    <p:extLst>
      <p:ext uri="{BB962C8B-B14F-4D97-AF65-F5344CB8AC3E}">
        <p14:creationId xmlns:p14="http://schemas.microsoft.com/office/powerpoint/2010/main" val="207781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0201FE-7563-189B-5CC5-2260B744A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1052" y="273725"/>
            <a:ext cx="447675" cy="762000"/>
          </a:xfrm>
          <a:prstGeom prst="rect">
            <a:avLst/>
          </a:prstGeom>
        </p:spPr>
      </p:pic>
      <p:sp>
        <p:nvSpPr>
          <p:cNvPr id="10" name="Title 1">
            <a:extLst>
              <a:ext uri="{FF2B5EF4-FFF2-40B4-BE49-F238E27FC236}">
                <a16:creationId xmlns:a16="http://schemas.microsoft.com/office/drawing/2014/main" id="{169784E3-B26F-D56E-266C-F0935CA3F64C}"/>
              </a:ext>
            </a:extLst>
          </p:cNvPr>
          <p:cNvSpPr>
            <a:spLocks noGrp="1"/>
          </p:cNvSpPr>
          <p:nvPr>
            <p:ph type="title"/>
          </p:nvPr>
        </p:nvSpPr>
        <p:spPr/>
        <p:txBody>
          <a:bodyPr/>
          <a:lstStyle/>
          <a:p>
            <a:r>
              <a:rPr lang="en-US"/>
              <a:t>Process Excellence Assessment (3 of 3)</a:t>
            </a:r>
            <a:endParaRPr lang="en-GB"/>
          </a:p>
        </p:txBody>
      </p:sp>
      <p:sp>
        <p:nvSpPr>
          <p:cNvPr id="6" name="TextBox 5">
            <a:extLst>
              <a:ext uri="{FF2B5EF4-FFF2-40B4-BE49-F238E27FC236}">
                <a16:creationId xmlns:a16="http://schemas.microsoft.com/office/drawing/2014/main" id="{3E2D71FD-636D-78FE-B791-B71E48847490}"/>
              </a:ext>
            </a:extLst>
          </p:cNvPr>
          <p:cNvSpPr txBox="1"/>
          <p:nvPr/>
        </p:nvSpPr>
        <p:spPr>
          <a:xfrm>
            <a:off x="331254" y="777198"/>
            <a:ext cx="9906000" cy="307777"/>
          </a:xfrm>
          <a:prstGeom prst="rect">
            <a:avLst/>
          </a:prstGeom>
          <a:noFill/>
        </p:spPr>
        <p:txBody>
          <a:bodyPr wrap="square">
            <a:spAutoFit/>
          </a:bodyPr>
          <a:lstStyle/>
          <a:p>
            <a:r>
              <a:rPr lang="en-US" sz="1400">
                <a:solidFill>
                  <a:schemeClr val="bg1"/>
                </a:solidFill>
                <a:latin typeface="Poppins Light" panose="00000400000000000000" pitchFamily="2" charset="0"/>
                <a:cs typeface="Poppins Light" panose="00000400000000000000" pitchFamily="2" charset="0"/>
              </a:rPr>
              <a:t>Assessment of Grainger plc against the maturity framework:</a:t>
            </a:r>
            <a:endParaRPr lang="en-GB" sz="1400">
              <a:solidFill>
                <a:schemeClr val="bg1"/>
              </a:solidFill>
              <a:latin typeface="Poppins Light" panose="00000400000000000000" pitchFamily="2" charset="0"/>
              <a:cs typeface="Poppins Light" panose="00000400000000000000" pitchFamily="2" charset="0"/>
            </a:endParaRPr>
          </a:p>
        </p:txBody>
      </p:sp>
      <p:pic>
        <p:nvPicPr>
          <p:cNvPr id="2" name="Picture 4" descr="Lean Six Sigma Training Courses by Catalyst Consulting">
            <a:extLst>
              <a:ext uri="{FF2B5EF4-FFF2-40B4-BE49-F238E27FC236}">
                <a16:creationId xmlns:a16="http://schemas.microsoft.com/office/drawing/2014/main" id="{C9A3CE96-559F-0440-1BF3-3965FABBA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447" y="294041"/>
            <a:ext cx="769954" cy="76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EE1449-E789-ADED-15CA-718625B5E5F6}"/>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C6F4E37E-DC61-08CE-40C5-6A736ECEE216}"/>
              </a:ext>
            </a:extLst>
          </p:cNvPr>
          <p:cNvSpPr txBox="1"/>
          <p:nvPr/>
        </p:nvSpPr>
        <p:spPr>
          <a:xfrm>
            <a:off x="3047301" y="3959496"/>
            <a:ext cx="6094602" cy="369332"/>
          </a:xfrm>
          <a:prstGeom prst="rect">
            <a:avLst/>
          </a:prstGeom>
          <a:noFill/>
        </p:spPr>
        <p:txBody>
          <a:bodyPr wrap="square">
            <a:spAutoFit/>
          </a:bodyPr>
          <a:lstStyle/>
          <a:p>
            <a:r>
              <a:rPr lang="en-GB" b="0" i="0">
                <a:solidFill>
                  <a:srgbClr val="000000"/>
                </a:solidFill>
                <a:effectLst/>
                <a:latin typeface="Poppins Light" panose="00000400000000000000" pitchFamily="2" charset="0"/>
                <a:cs typeface="Poppins Light" panose="00000400000000000000" pitchFamily="2" charset="0"/>
              </a:rPr>
              <a:t> </a:t>
            </a:r>
            <a:endParaRPr lang="en-GB">
              <a:latin typeface="Poppins Light" panose="00000400000000000000" pitchFamily="2" charset="0"/>
              <a:cs typeface="Poppins Light" panose="00000400000000000000" pitchFamily="2" charset="0"/>
            </a:endParaRPr>
          </a:p>
        </p:txBody>
      </p:sp>
      <p:graphicFrame>
        <p:nvGraphicFramePr>
          <p:cNvPr id="9" name="Table 7">
            <a:extLst>
              <a:ext uri="{FF2B5EF4-FFF2-40B4-BE49-F238E27FC236}">
                <a16:creationId xmlns:a16="http://schemas.microsoft.com/office/drawing/2014/main" id="{5B391085-68A2-F9FE-4AA2-6E0597417875}"/>
              </a:ext>
            </a:extLst>
          </p:cNvPr>
          <p:cNvGraphicFramePr>
            <a:graphicFrameLocks noGrp="1"/>
          </p:cNvGraphicFramePr>
          <p:nvPr/>
        </p:nvGraphicFramePr>
        <p:xfrm>
          <a:off x="1191606" y="2068644"/>
          <a:ext cx="10393590" cy="4417547"/>
        </p:xfrm>
        <a:graphic>
          <a:graphicData uri="http://schemas.openxmlformats.org/drawingml/2006/table">
            <a:tbl>
              <a:tblPr firstRow="1" bandRow="1">
                <a:tableStyleId>{793D81CF-94F2-401A-BA57-92F5A7B2D0C5}</a:tableStyleId>
              </a:tblPr>
              <a:tblGrid>
                <a:gridCol w="2078718">
                  <a:extLst>
                    <a:ext uri="{9D8B030D-6E8A-4147-A177-3AD203B41FA5}">
                      <a16:colId xmlns:a16="http://schemas.microsoft.com/office/drawing/2014/main" val="3941986520"/>
                    </a:ext>
                  </a:extLst>
                </a:gridCol>
                <a:gridCol w="2078718">
                  <a:extLst>
                    <a:ext uri="{9D8B030D-6E8A-4147-A177-3AD203B41FA5}">
                      <a16:colId xmlns:a16="http://schemas.microsoft.com/office/drawing/2014/main" val="2213105178"/>
                    </a:ext>
                  </a:extLst>
                </a:gridCol>
                <a:gridCol w="2078718">
                  <a:extLst>
                    <a:ext uri="{9D8B030D-6E8A-4147-A177-3AD203B41FA5}">
                      <a16:colId xmlns:a16="http://schemas.microsoft.com/office/drawing/2014/main" val="1097299777"/>
                    </a:ext>
                  </a:extLst>
                </a:gridCol>
                <a:gridCol w="2078718">
                  <a:extLst>
                    <a:ext uri="{9D8B030D-6E8A-4147-A177-3AD203B41FA5}">
                      <a16:colId xmlns:a16="http://schemas.microsoft.com/office/drawing/2014/main" val="2810416974"/>
                    </a:ext>
                  </a:extLst>
                </a:gridCol>
                <a:gridCol w="2078718">
                  <a:extLst>
                    <a:ext uri="{9D8B030D-6E8A-4147-A177-3AD203B41FA5}">
                      <a16:colId xmlns:a16="http://schemas.microsoft.com/office/drawing/2014/main" val="2936337820"/>
                    </a:ext>
                  </a:extLst>
                </a:gridCol>
              </a:tblGrid>
              <a:tr h="309097">
                <a:tc>
                  <a:txBody>
                    <a:bodyPr/>
                    <a:lstStyle/>
                    <a:p>
                      <a:pPr algn="ctr"/>
                      <a:r>
                        <a:rPr lang="en-GB" sz="1200">
                          <a:solidFill>
                            <a:schemeClr val="tx1"/>
                          </a:solidFill>
                        </a:rPr>
                        <a:t>Base</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Evolving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Performing</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Optimised</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tc>
                  <a:txBody>
                    <a:bodyPr/>
                    <a:lstStyle/>
                    <a:p>
                      <a:pPr algn="ctr"/>
                      <a:r>
                        <a:rPr lang="en-GB" sz="1200">
                          <a:solidFill>
                            <a:schemeClr val="tx1"/>
                          </a:solidFill>
                        </a:rPr>
                        <a:t>Next Gen</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lumMod val="60000"/>
                        <a:lumOff val="40000"/>
                      </a:schemeClr>
                    </a:solidFill>
                  </a:tcPr>
                </a:tc>
                <a:extLst>
                  <a:ext uri="{0D108BD9-81ED-4DB2-BD59-A6C34878D82A}">
                    <a16:rowId xmlns:a16="http://schemas.microsoft.com/office/drawing/2014/main" val="4099593339"/>
                  </a:ext>
                </a:extLst>
              </a:tr>
              <a:tr h="777183">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800" b="0">
                          <a:solidFill>
                            <a:schemeClr val="bg1"/>
                          </a:solidFill>
                          <a:latin typeface="Poppins" panose="00000500000000000000" pitchFamily="2" charset="0"/>
                          <a:cs typeface="Poppins" panose="00000500000000000000" pitchFamily="2" charset="0"/>
                        </a:rPr>
                        <a:t>Business Optimisation team exists  however process documentation is being completed by individuals, decentralized and with huge variation. No mapping templates or governance structure</a:t>
                      </a: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25030019"/>
                  </a:ext>
                </a:extLst>
              </a:tr>
              <a:tr h="855604">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a:solidFill>
                            <a:schemeClr val="bg1"/>
                          </a:solidFill>
                          <a:effectLst/>
                          <a:latin typeface="Poppins" panose="00000500000000000000" pitchFamily="2" charset="0"/>
                          <a:cs typeface="Poppins" panose="00000500000000000000" pitchFamily="2" charset="0"/>
                        </a:rPr>
                        <a:t>Customer service desk in play to attend to customer experience/ issues however RSA/PM’s main point of contact. No mention of VOC or feedback loops within process</a:t>
                      </a: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9163928"/>
                  </a:ext>
                </a:extLst>
              </a:tr>
              <a:tr h="777183">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r>
                        <a:rPr lang="en-US" sz="800" b="0" i="0" u="none" strike="noStrike">
                          <a:solidFill>
                            <a:schemeClr val="bg1"/>
                          </a:solidFill>
                          <a:effectLst/>
                          <a:latin typeface="Poppins" panose="00000500000000000000" pitchFamily="2" charset="0"/>
                          <a:cs typeface="Poppins" panose="00000500000000000000" pitchFamily="2" charset="0"/>
                        </a:rPr>
                        <a:t>Business Optimisation team focus is on systems/ functions rather than by process,  efforts towards RPA programme in past however automations are still not in BAU – adoption and data</a:t>
                      </a: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tx1"/>
                    </a:solidFill>
                  </a:tcPr>
                </a:tc>
                <a:extLst>
                  <a:ext uri="{0D108BD9-81ED-4DB2-BD59-A6C34878D82A}">
                    <a16:rowId xmlns:a16="http://schemas.microsoft.com/office/drawing/2014/main" val="2614309553"/>
                  </a:ext>
                </a:extLst>
              </a:tr>
              <a:tr h="777183">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bg1"/>
                          </a:solidFill>
                          <a:latin typeface="Poppins" panose="00000500000000000000" pitchFamily="2" charset="0"/>
                          <a:cs typeface="Poppins" panose="00000500000000000000" pitchFamily="2" charset="0"/>
                        </a:rPr>
                        <a:t>Business Optimisation team in play but no formal CoE. Evidence of training/ SOPs and lunch and learns and a continuous improvement mentality, although not widespread</a:t>
                      </a: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800" b="0">
                        <a:solidFill>
                          <a:schemeClr val="bg1"/>
                        </a:solidFill>
                        <a:latin typeface="Poppins" panose="00000500000000000000" pitchFamily="2" charset="0"/>
                        <a:cs typeface="Poppins" panose="00000500000000000000" pitchFamily="2" charset="0"/>
                      </a:endParaRPr>
                    </a:p>
                  </a:txBody>
                  <a:tcPr anchor="ctr">
                    <a:lnL w="12700">
                      <a:solidFill>
                        <a:schemeClr val="bg1"/>
                      </a:solidFill>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15625153"/>
                  </a:ext>
                </a:extLst>
              </a:tr>
              <a:tr h="777183">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r>
                        <a:rPr lang="en-US" sz="800" b="0" i="0" u="none" strike="noStrike">
                          <a:solidFill>
                            <a:schemeClr val="bg1"/>
                          </a:solidFill>
                          <a:effectLst/>
                          <a:latin typeface="Poppins" panose="00000500000000000000" pitchFamily="2" charset="0"/>
                          <a:cs typeface="Poppins" panose="00000500000000000000" pitchFamily="2" charset="0"/>
                        </a:rPr>
                        <a:t>Business Improvement team led by PMO, aligning to wider projects and business strategy. No business/ process analysts, improvement team are role shares</a:t>
                      </a: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tc>
                  <a:txBody>
                    <a:bodyPr/>
                    <a:lstStyle/>
                    <a:p>
                      <a:pPr algn="ctr" fontAlgn="ctr"/>
                      <a:endParaRPr lang="en-US" sz="800" b="0" i="0" u="none" strike="noStrike">
                        <a:solidFill>
                          <a:schemeClr val="bg1"/>
                        </a:solidFill>
                        <a:effectLst/>
                        <a:latin typeface="Poppins" panose="00000500000000000000" pitchFamily="2" charset="0"/>
                        <a:cs typeface="Poppins" panose="00000500000000000000" pitchFamily="2" charset="0"/>
                      </a:endParaRPr>
                    </a:p>
                  </a:txBody>
                  <a:tcPr marL="36000" marR="36000" marT="72000" marB="72000" anchor="ctr">
                    <a:lnL w="12700">
                      <a:solidFill>
                        <a:schemeClr val="bg1"/>
                      </a:solidFill>
                    </a:lnL>
                    <a:lnR w="12700">
                      <a:solidFill>
                        <a:schemeClr val="bg1"/>
                      </a:solidFill>
                    </a:lnR>
                    <a:lnT w="12700">
                      <a:solidFill>
                        <a:schemeClr val="bg1"/>
                      </a:solidFill>
                    </a:lnT>
                    <a:lnB w="12700">
                      <a:solidFill>
                        <a:schemeClr val="bg1"/>
                      </a:solidFill>
                    </a:lnB>
                    <a:solidFill>
                      <a:schemeClr val="tx1"/>
                    </a:solidFill>
                  </a:tcPr>
                </a:tc>
                <a:extLst>
                  <a:ext uri="{0D108BD9-81ED-4DB2-BD59-A6C34878D82A}">
                    <a16:rowId xmlns:a16="http://schemas.microsoft.com/office/drawing/2014/main" val="931923873"/>
                  </a:ext>
                </a:extLst>
              </a:tr>
            </a:tbl>
          </a:graphicData>
        </a:graphic>
      </p:graphicFrame>
      <p:sp>
        <p:nvSpPr>
          <p:cNvPr id="11" name="Rectangle 10">
            <a:extLst>
              <a:ext uri="{FF2B5EF4-FFF2-40B4-BE49-F238E27FC236}">
                <a16:creationId xmlns:a16="http://schemas.microsoft.com/office/drawing/2014/main" id="{E0B1B829-81B5-49F5-86C0-732A39D07634}"/>
              </a:ext>
            </a:extLst>
          </p:cNvPr>
          <p:cNvSpPr/>
          <p:nvPr/>
        </p:nvSpPr>
        <p:spPr>
          <a:xfrm>
            <a:off x="139834" y="2407882"/>
            <a:ext cx="1006170" cy="746620"/>
          </a:xfrm>
          <a:prstGeom prst="rect">
            <a:avLst/>
          </a:prstGeom>
          <a:solidFill>
            <a:srgbClr val="7D2CDC">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a:t>
            </a:r>
          </a:p>
          <a:p>
            <a:pPr algn="ctr" fontAlgn="b"/>
            <a:r>
              <a:rPr lang="en-GB" sz="1000">
                <a:solidFill>
                  <a:schemeClr val="bg1"/>
                </a:solidFill>
                <a:latin typeface="Poppins SemiBold" panose="00000700000000000000" pitchFamily="2" charset="0"/>
                <a:cs typeface="Poppins SemiBold" panose="00000700000000000000" pitchFamily="2" charset="0"/>
              </a:rPr>
              <a:t>Understanding</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2" name="Rectangle 11">
            <a:extLst>
              <a:ext uri="{FF2B5EF4-FFF2-40B4-BE49-F238E27FC236}">
                <a16:creationId xmlns:a16="http://schemas.microsoft.com/office/drawing/2014/main" id="{8BE7843F-A7A2-0304-1CAD-CF554EA895AF}"/>
              </a:ext>
            </a:extLst>
          </p:cNvPr>
          <p:cNvSpPr/>
          <p:nvPr/>
        </p:nvSpPr>
        <p:spPr>
          <a:xfrm>
            <a:off x="142614" y="3204336"/>
            <a:ext cx="1015068" cy="855677"/>
          </a:xfrm>
          <a:prstGeom prst="rect">
            <a:avLst/>
          </a:prstGeom>
          <a:solidFill>
            <a:srgbClr val="FFC000">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Customer Experience</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13" name="Rectangle 12">
            <a:extLst>
              <a:ext uri="{FF2B5EF4-FFF2-40B4-BE49-F238E27FC236}">
                <a16:creationId xmlns:a16="http://schemas.microsoft.com/office/drawing/2014/main" id="{8187721E-B65F-F7B2-927E-79F21B874A95}"/>
              </a:ext>
            </a:extLst>
          </p:cNvPr>
          <p:cNvSpPr/>
          <p:nvPr/>
        </p:nvSpPr>
        <p:spPr>
          <a:xfrm>
            <a:off x="150919" y="4098839"/>
            <a:ext cx="1006762" cy="775866"/>
          </a:xfrm>
          <a:prstGeom prst="rect">
            <a:avLst/>
          </a:prstGeom>
          <a:solidFill>
            <a:srgbClr val="EB5096">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Process Efficiency</a:t>
            </a:r>
          </a:p>
        </p:txBody>
      </p:sp>
      <p:sp>
        <p:nvSpPr>
          <p:cNvPr id="16" name="Rectangle 15">
            <a:extLst>
              <a:ext uri="{FF2B5EF4-FFF2-40B4-BE49-F238E27FC236}">
                <a16:creationId xmlns:a16="http://schemas.microsoft.com/office/drawing/2014/main" id="{93448B5A-05AF-0DCB-F579-6AEDD4EEBA0B}"/>
              </a:ext>
            </a:extLst>
          </p:cNvPr>
          <p:cNvSpPr/>
          <p:nvPr/>
        </p:nvSpPr>
        <p:spPr>
          <a:xfrm>
            <a:off x="130309" y="4944594"/>
            <a:ext cx="1018983" cy="762861"/>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p>
            <a:pPr algn="ctr" fontAlgn="b"/>
            <a:r>
              <a:rPr lang="en-GB" sz="1000">
                <a:solidFill>
                  <a:schemeClr val="bg1"/>
                </a:solidFill>
                <a:latin typeface="Poppins SemiBold" panose="00000700000000000000" pitchFamily="2" charset="0"/>
                <a:cs typeface="Poppins SemiBold" panose="00000700000000000000" pitchFamily="2" charset="0"/>
              </a:rPr>
              <a:t>People &amp; </a:t>
            </a:r>
          </a:p>
          <a:p>
            <a:pPr algn="ctr" fontAlgn="b"/>
            <a:r>
              <a:rPr lang="en-GB" sz="1000">
                <a:solidFill>
                  <a:schemeClr val="bg1"/>
                </a:solidFill>
                <a:latin typeface="Poppins SemiBold" panose="00000700000000000000" pitchFamily="2" charset="0"/>
                <a:cs typeface="Poppins SemiBold" panose="00000700000000000000" pitchFamily="2" charset="0"/>
              </a:rPr>
              <a:t>Culture</a:t>
            </a:r>
          </a:p>
        </p:txBody>
      </p:sp>
      <p:sp>
        <p:nvSpPr>
          <p:cNvPr id="17" name="Rectangle 16">
            <a:extLst>
              <a:ext uri="{FF2B5EF4-FFF2-40B4-BE49-F238E27FC236}">
                <a16:creationId xmlns:a16="http://schemas.microsoft.com/office/drawing/2014/main" id="{D33EE9E5-B6A1-1357-2AA6-83B5E877083F}"/>
              </a:ext>
            </a:extLst>
          </p:cNvPr>
          <p:cNvSpPr/>
          <p:nvPr/>
        </p:nvSpPr>
        <p:spPr>
          <a:xfrm>
            <a:off x="139834" y="5774707"/>
            <a:ext cx="1017847" cy="756789"/>
          </a:xfrm>
          <a:prstGeom prst="rect">
            <a:avLst/>
          </a:prstGeom>
          <a:solidFill>
            <a:schemeClr val="accent4"/>
          </a:solidFill>
          <a:ln w="25400">
            <a:solidFill>
              <a:schemeClr val="tx1"/>
            </a:solidFill>
          </a:ln>
        </p:spPr>
        <p:style>
          <a:lnRef idx="1">
            <a:schemeClr val="accent2"/>
          </a:lnRef>
          <a:fillRef idx="2">
            <a:schemeClr val="accent2"/>
          </a:fillRef>
          <a:effectRef idx="1">
            <a:schemeClr val="accent2"/>
          </a:effectRef>
          <a:fontRef idx="minor">
            <a:schemeClr val="dk1"/>
          </a:fontRef>
        </p:style>
        <p:txBody>
          <a:bodyPr wrap="square" lIns="0" tIns="45720" rIns="0" bIns="45720" rtlCol="0" anchor="ctr" anchorCtr="0"/>
          <a:lstStyle/>
          <a:p>
            <a:pPr algn="ctr" fontAlgn="b"/>
            <a:r>
              <a:rPr lang="en-GB" sz="1000" b="1">
                <a:solidFill>
                  <a:schemeClr val="bg1"/>
                </a:solidFill>
                <a:latin typeface="Poppins SemiBold" panose="00000700000000000000" pitchFamily="2" charset="0"/>
                <a:cs typeface="Poppins SemiBold" panose="00000700000000000000" pitchFamily="2" charset="0"/>
              </a:rPr>
              <a:t>Continuous Improvement</a:t>
            </a:r>
          </a:p>
        </p:txBody>
      </p:sp>
      <p:pic>
        <p:nvPicPr>
          <p:cNvPr id="25" name="Picture 24">
            <a:extLst>
              <a:ext uri="{FF2B5EF4-FFF2-40B4-BE49-F238E27FC236}">
                <a16:creationId xmlns:a16="http://schemas.microsoft.com/office/drawing/2014/main" id="{924D8B7D-10F9-4C0C-F11C-DF7208BEC17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608685" y="214955"/>
            <a:ext cx="928126" cy="928126"/>
          </a:xfrm>
          <a:prstGeom prst="rect">
            <a:avLst/>
          </a:prstGeom>
        </p:spPr>
      </p:pic>
    </p:spTree>
    <p:extLst>
      <p:ext uri="{BB962C8B-B14F-4D97-AF65-F5344CB8AC3E}">
        <p14:creationId xmlns:p14="http://schemas.microsoft.com/office/powerpoint/2010/main" val="3056003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E29680C-4B90-604F-9BDD-0A5A270B67A2}"/>
              </a:ext>
            </a:extLst>
          </p:cNvPr>
          <p:cNvSpPr txBox="1"/>
          <p:nvPr/>
        </p:nvSpPr>
        <p:spPr>
          <a:xfrm>
            <a:off x="11103695" y="6495211"/>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000" b="1" i="0" u="none" strike="noStrike" kern="1200" cap="none" spc="0" normalizeH="0" baseline="0" noProof="0">
              <a:ln>
                <a:noFill/>
              </a:ln>
              <a:solidFill>
                <a:srgbClr val="FFFFFF"/>
              </a:solidFill>
              <a:effectLst/>
              <a:uLnTx/>
              <a:uFillTx/>
              <a:ea typeface="+mn-ea"/>
              <a:cs typeface="+mn-cs"/>
            </a:endParaRPr>
          </a:p>
        </p:txBody>
      </p:sp>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Process Understanding (1 of 3)</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523220"/>
          </a:xfrm>
          <a:prstGeom prst="rect">
            <a:avLst/>
          </a:prstGeom>
          <a:noFill/>
        </p:spPr>
        <p:txBody>
          <a:bodyPr wrap="square">
            <a:spAutoFit/>
          </a:bodyPr>
          <a:lstStyle/>
          <a:p>
            <a:r>
              <a:rPr kumimoji="0" lang="en-US" sz="1400" b="0" i="0" u="none" strike="noStrike" kern="1200" cap="none" spc="0" normalizeH="0" baseline="0" noProof="0">
                <a:ln>
                  <a:noFill/>
                </a:ln>
                <a:solidFill>
                  <a:srgbClr val="FFFFFF"/>
                </a:solidFill>
                <a:effectLst/>
                <a:uLnTx/>
                <a:uFillTx/>
                <a:latin typeface="Poppins Light" pitchFamily="2" charset="77"/>
                <a:ea typeface="Lato" charset="0"/>
                <a:cs typeface="Poppins Light" pitchFamily="2" charset="77"/>
              </a:rPr>
              <a:t>Clear and reliable visibility of the way data flows through your organisation. </a:t>
            </a:r>
            <a:r>
              <a:rPr lang="en-US" sz="1400" b="0">
                <a:solidFill>
                  <a:srgbClr val="FFFFFF"/>
                </a:solidFill>
                <a:latin typeface="Poppins Light" pitchFamily="2" charset="77"/>
                <a:ea typeface="Lato" charset="0"/>
                <a:cs typeface="Poppins Light" pitchFamily="2" charset="77"/>
              </a:rPr>
              <a:t>I</a:t>
            </a:r>
            <a:r>
              <a:rPr lang="en-US" sz="1400" b="0">
                <a:solidFill>
                  <a:schemeClr val="bg1"/>
                </a:solidFill>
                <a:latin typeface="Poppins Light" panose="00000400000000000000" pitchFamily="2" charset="0"/>
                <a:cs typeface="Poppins Light" panose="00000400000000000000" pitchFamily="2" charset="0"/>
              </a:rPr>
              <a:t>nsight of Process Metrics and Pain Points to aid decision making.</a:t>
            </a:r>
            <a:endParaRPr lang="en-US" sz="1400"/>
          </a:p>
        </p:txBody>
      </p:sp>
      <p:sp>
        <p:nvSpPr>
          <p:cNvPr id="51" name="TextBox 50">
            <a:extLst>
              <a:ext uri="{FF2B5EF4-FFF2-40B4-BE49-F238E27FC236}">
                <a16:creationId xmlns:a16="http://schemas.microsoft.com/office/drawing/2014/main" id="{0C2F98EA-CD99-CC05-C7F1-BF129E7BE034}"/>
              </a:ext>
            </a:extLst>
          </p:cNvPr>
          <p:cNvSpPr txBox="1"/>
          <p:nvPr/>
        </p:nvSpPr>
        <p:spPr>
          <a:xfrm>
            <a:off x="211126" y="1558940"/>
            <a:ext cx="10593466" cy="553998"/>
          </a:xfrm>
          <a:prstGeom prst="rect">
            <a:avLst/>
          </a:prstGeom>
          <a:noFill/>
        </p:spPr>
        <p:txBody>
          <a:bodyPr wrap="square" rtlCol="0">
            <a:spAutoFit/>
          </a:bodyPr>
          <a:lstStyle/>
          <a:p>
            <a:r>
              <a:rPr lang="en-US" sz="1400" b="1" u="sng">
                <a:solidFill>
                  <a:schemeClr val="bg1"/>
                </a:solidFill>
                <a:latin typeface="Poppins Light" panose="00000400000000000000" pitchFamily="2" charset="0"/>
                <a:cs typeface="Poppins Light" panose="00000400000000000000" pitchFamily="2" charset="0"/>
              </a:rPr>
              <a:t>Implement a QMS:</a:t>
            </a:r>
            <a:endParaRPr lang="en-US" sz="1400">
              <a:solidFill>
                <a:schemeClr val="bg1"/>
              </a:solidFill>
              <a:latin typeface="Poppins Light" panose="00000400000000000000" pitchFamily="2" charset="0"/>
              <a:cs typeface="Poppins Light" panose="00000400000000000000" pitchFamily="2" charset="0"/>
            </a:endParaRPr>
          </a:p>
          <a:p>
            <a:endParaRPr lang="en-GB" sz="1600">
              <a:solidFill>
                <a:schemeClr val="bg1"/>
              </a:solidFill>
              <a:latin typeface="Poppins" panose="00000500000000000000" pitchFamily="2" charset="0"/>
              <a:cs typeface="Poppins" panose="00000500000000000000" pitchFamily="2" charset="0"/>
            </a:endParaRPr>
          </a:p>
        </p:txBody>
      </p:sp>
      <p:pic>
        <p:nvPicPr>
          <p:cNvPr id="55" name="Picture 54">
            <a:extLst>
              <a:ext uri="{FF2B5EF4-FFF2-40B4-BE49-F238E27FC236}">
                <a16:creationId xmlns:a16="http://schemas.microsoft.com/office/drawing/2014/main" id="{E7CFEDB2-68F4-0529-6314-02A3059179B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408773" y="188350"/>
            <a:ext cx="928126" cy="928126"/>
          </a:xfrm>
          <a:prstGeom prst="rect">
            <a:avLst/>
          </a:prstGeom>
        </p:spPr>
      </p:pic>
      <p:sp>
        <p:nvSpPr>
          <p:cNvPr id="57" name="TextBox 1">
            <a:extLst>
              <a:ext uri="{FF2B5EF4-FFF2-40B4-BE49-F238E27FC236}">
                <a16:creationId xmlns:a16="http://schemas.microsoft.com/office/drawing/2014/main" id="{F54836FB-F2FA-E776-F090-289C2C29C64A}"/>
              </a:ext>
            </a:extLst>
          </p:cNvPr>
          <p:cNvSpPr txBox="1"/>
          <p:nvPr/>
        </p:nvSpPr>
        <p:spPr>
          <a:xfrm>
            <a:off x="202426" y="1898985"/>
            <a:ext cx="11640466" cy="19082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solidFill>
                  <a:schemeClr val="bg1"/>
                </a:solidFill>
                <a:latin typeface="Poppins Light" panose="00000400000000000000" pitchFamily="2" charset="0"/>
                <a:cs typeface="Poppins Light" panose="00000400000000000000" pitchFamily="2" charset="0"/>
              </a:rPr>
              <a:t>We recommend a Quality Management (IS0 9001) approach to process excellence governance, documented using a standardised and repeatable methodology.</a:t>
            </a:r>
          </a:p>
          <a:p>
            <a:endParaRPr lang="en-GB" sz="1400">
              <a:solidFill>
                <a:schemeClr val="bg1"/>
              </a:solidFill>
              <a:latin typeface="Poppins Light" panose="00000400000000000000" pitchFamily="2" charset="0"/>
              <a:cs typeface="Poppins Light" panose="00000400000000000000" pitchFamily="2" charset="0"/>
            </a:endParaRPr>
          </a:p>
          <a:p>
            <a:r>
              <a:rPr lang="en-GB" sz="1400">
                <a:solidFill>
                  <a:schemeClr val="bg1"/>
                </a:solidFill>
                <a:latin typeface="Poppins Light" panose="00000400000000000000" pitchFamily="2" charset="0"/>
                <a:cs typeface="Poppins Light" panose="00000400000000000000" pitchFamily="2" charset="0"/>
              </a:rPr>
              <a:t>ISO 9001 contains the requirements an organisation must comply with to become ISO 9001 certified, and is based on Seven Quality Principles that align with the {embracent} approach:</a:t>
            </a:r>
          </a:p>
          <a:p>
            <a:endParaRPr lang="en-GB" sz="1600">
              <a:solidFill>
                <a:schemeClr val="bg1"/>
              </a:solidFill>
              <a:latin typeface="Poppins" panose="00000500000000000000" pitchFamily="2" charset="0"/>
              <a:cs typeface="Poppins" panose="00000500000000000000" pitchFamily="2" charset="0"/>
            </a:endParaRPr>
          </a:p>
          <a:p>
            <a:endParaRPr lang="en-GB" sz="1600">
              <a:solidFill>
                <a:schemeClr val="bg1"/>
              </a:solidFill>
              <a:latin typeface="Poppins" panose="00000500000000000000" pitchFamily="2" charset="0"/>
              <a:cs typeface="Poppins" panose="00000500000000000000" pitchFamily="2" charset="0"/>
            </a:endParaRPr>
          </a:p>
          <a:p>
            <a:endParaRPr lang="en-GB" sz="1600">
              <a:latin typeface="Poppins" panose="00000500000000000000" pitchFamily="2" charset="0"/>
              <a:cs typeface="Poppins" panose="00000500000000000000" pitchFamily="2" charset="0"/>
            </a:endParaRPr>
          </a:p>
        </p:txBody>
      </p:sp>
      <p:sp>
        <p:nvSpPr>
          <p:cNvPr id="58" name="Rectangle 57">
            <a:extLst>
              <a:ext uri="{FF2B5EF4-FFF2-40B4-BE49-F238E27FC236}">
                <a16:creationId xmlns:a16="http://schemas.microsoft.com/office/drawing/2014/main" id="{E283D8CC-91A5-F845-1942-4F26B107FB30}"/>
              </a:ext>
            </a:extLst>
          </p:cNvPr>
          <p:cNvSpPr/>
          <p:nvPr/>
        </p:nvSpPr>
        <p:spPr>
          <a:xfrm>
            <a:off x="1223451" y="3859953"/>
            <a:ext cx="1428733" cy="649003"/>
          </a:xfrm>
          <a:prstGeom prst="rect">
            <a:avLst/>
          </a:prstGeom>
          <a:solidFill>
            <a:srgbClr val="FFC000">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Customer Focus</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59" name="Rectangle 58">
            <a:extLst>
              <a:ext uri="{FF2B5EF4-FFF2-40B4-BE49-F238E27FC236}">
                <a16:creationId xmlns:a16="http://schemas.microsoft.com/office/drawing/2014/main" id="{6CEBA278-1DCF-82D9-FB61-B45F4313829A}"/>
              </a:ext>
            </a:extLst>
          </p:cNvPr>
          <p:cNvSpPr/>
          <p:nvPr/>
        </p:nvSpPr>
        <p:spPr>
          <a:xfrm>
            <a:off x="7376283" y="3859637"/>
            <a:ext cx="1428732" cy="649003"/>
          </a:xfrm>
          <a:prstGeom prst="rect">
            <a:avLst/>
          </a:prstGeom>
          <a:solidFill>
            <a:srgbClr val="7D2CDC">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Process </a:t>
            </a:r>
          </a:p>
          <a:p>
            <a:pPr algn="ctr" fontAlgn="b"/>
            <a:r>
              <a:rPr lang="en-GB" sz="1000">
                <a:solidFill>
                  <a:schemeClr val="bg1"/>
                </a:solidFill>
                <a:latin typeface="Poppins SemiBold" panose="00000700000000000000" pitchFamily="2" charset="0"/>
                <a:cs typeface="Poppins SemiBold" panose="00000700000000000000" pitchFamily="2" charset="0"/>
              </a:rPr>
              <a:t>Approach</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60" name="Rectangle 59">
            <a:extLst>
              <a:ext uri="{FF2B5EF4-FFF2-40B4-BE49-F238E27FC236}">
                <a16:creationId xmlns:a16="http://schemas.microsoft.com/office/drawing/2014/main" id="{4B8E93E2-D2A2-B2C0-9C80-F173740255B9}"/>
              </a:ext>
            </a:extLst>
          </p:cNvPr>
          <p:cNvSpPr/>
          <p:nvPr/>
        </p:nvSpPr>
        <p:spPr>
          <a:xfrm>
            <a:off x="10456411" y="3863983"/>
            <a:ext cx="1424952" cy="655873"/>
          </a:xfrm>
          <a:prstGeom prst="rect">
            <a:avLst/>
          </a:prstGeom>
          <a:solidFill>
            <a:srgbClr val="EB5096">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Evidence Based Decision Making</a:t>
            </a:r>
          </a:p>
        </p:txBody>
      </p:sp>
      <p:sp>
        <p:nvSpPr>
          <p:cNvPr id="61" name="Rectangle 60">
            <a:extLst>
              <a:ext uri="{FF2B5EF4-FFF2-40B4-BE49-F238E27FC236}">
                <a16:creationId xmlns:a16="http://schemas.microsoft.com/office/drawing/2014/main" id="{26CE9C12-7C12-F7B5-9D48-6C0DD1023EE3}"/>
              </a:ext>
            </a:extLst>
          </p:cNvPr>
          <p:cNvSpPr/>
          <p:nvPr/>
        </p:nvSpPr>
        <p:spPr>
          <a:xfrm>
            <a:off x="2765406" y="3859953"/>
            <a:ext cx="1428733" cy="649003"/>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Leadership</a:t>
            </a:r>
          </a:p>
        </p:txBody>
      </p:sp>
      <p:sp>
        <p:nvSpPr>
          <p:cNvPr id="62" name="Rectangle 61">
            <a:extLst>
              <a:ext uri="{FF2B5EF4-FFF2-40B4-BE49-F238E27FC236}">
                <a16:creationId xmlns:a16="http://schemas.microsoft.com/office/drawing/2014/main" id="{9813AA09-7A7A-ED31-F875-1D88DFB88154}"/>
              </a:ext>
            </a:extLst>
          </p:cNvPr>
          <p:cNvSpPr/>
          <p:nvPr/>
        </p:nvSpPr>
        <p:spPr>
          <a:xfrm>
            <a:off x="8918237" y="3857130"/>
            <a:ext cx="1424952" cy="659904"/>
          </a:xfrm>
          <a:prstGeom prst="rect">
            <a:avLst/>
          </a:prstGeom>
          <a:solidFill>
            <a:schemeClr val="accent4"/>
          </a:solidFill>
          <a:ln w="25400">
            <a:solidFill>
              <a:schemeClr val="tx1"/>
            </a:solidFill>
          </a:ln>
        </p:spPr>
        <p:style>
          <a:lnRef idx="1">
            <a:schemeClr val="accent2"/>
          </a:lnRef>
          <a:fillRef idx="2">
            <a:schemeClr val="accent2"/>
          </a:fillRef>
          <a:effectRef idx="1">
            <a:schemeClr val="accent2"/>
          </a:effectRef>
          <a:fontRef idx="minor">
            <a:schemeClr val="dk1"/>
          </a:fontRef>
        </p:style>
        <p:txBody>
          <a:bodyPr wrap="square" lIns="0" tIns="45720" rIns="0" b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b"/>
            <a:r>
              <a:rPr lang="en-GB" sz="1000" b="1">
                <a:solidFill>
                  <a:schemeClr val="bg1"/>
                </a:solidFill>
                <a:latin typeface="Poppins SemiBold" panose="00000700000000000000" pitchFamily="2" charset="0"/>
                <a:cs typeface="Poppins SemiBold" panose="00000700000000000000" pitchFamily="2" charset="0"/>
              </a:rPr>
              <a:t>Improvement</a:t>
            </a:r>
          </a:p>
        </p:txBody>
      </p:sp>
      <p:sp>
        <p:nvSpPr>
          <p:cNvPr id="63" name="Rectangle 62">
            <a:extLst>
              <a:ext uri="{FF2B5EF4-FFF2-40B4-BE49-F238E27FC236}">
                <a16:creationId xmlns:a16="http://schemas.microsoft.com/office/drawing/2014/main" id="{45F0A84B-AA77-F094-7FDA-11FD2913E2C0}"/>
              </a:ext>
            </a:extLst>
          </p:cNvPr>
          <p:cNvSpPr/>
          <p:nvPr/>
        </p:nvSpPr>
        <p:spPr>
          <a:xfrm>
            <a:off x="4307361" y="3859953"/>
            <a:ext cx="1428733" cy="649002"/>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Engagement of People</a:t>
            </a:r>
          </a:p>
        </p:txBody>
      </p:sp>
      <p:sp>
        <p:nvSpPr>
          <p:cNvPr id="64" name="Rectangle 63">
            <a:extLst>
              <a:ext uri="{FF2B5EF4-FFF2-40B4-BE49-F238E27FC236}">
                <a16:creationId xmlns:a16="http://schemas.microsoft.com/office/drawing/2014/main" id="{7A91B34F-4D2C-C868-7C2A-8566F0479C14}"/>
              </a:ext>
            </a:extLst>
          </p:cNvPr>
          <p:cNvSpPr/>
          <p:nvPr/>
        </p:nvSpPr>
        <p:spPr>
          <a:xfrm>
            <a:off x="5842340" y="3861007"/>
            <a:ext cx="1428733" cy="658849"/>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Relationship Management</a:t>
            </a:r>
          </a:p>
        </p:txBody>
      </p:sp>
      <p:sp>
        <p:nvSpPr>
          <p:cNvPr id="65" name="Rectangle 64">
            <a:extLst>
              <a:ext uri="{FF2B5EF4-FFF2-40B4-BE49-F238E27FC236}">
                <a16:creationId xmlns:a16="http://schemas.microsoft.com/office/drawing/2014/main" id="{24BE9539-E330-2305-5C45-01DF3F624401}"/>
              </a:ext>
            </a:extLst>
          </p:cNvPr>
          <p:cNvSpPr/>
          <p:nvPr/>
        </p:nvSpPr>
        <p:spPr>
          <a:xfrm>
            <a:off x="1220932" y="4588069"/>
            <a:ext cx="1428731" cy="1772197"/>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solidFill>
                  <a:schemeClr val="bg1"/>
                </a:solidFill>
                <a:cs typeface="Poppins SemiBold" panose="00000700000000000000" pitchFamily="2" charset="0"/>
              </a:rPr>
              <a:t>Know and meet your customer’s current requirements, predict future customer needs and always strive to exceed their expectations</a:t>
            </a:r>
          </a:p>
        </p:txBody>
      </p:sp>
      <p:sp>
        <p:nvSpPr>
          <p:cNvPr id="66" name="Rectangle 65">
            <a:extLst>
              <a:ext uri="{FF2B5EF4-FFF2-40B4-BE49-F238E27FC236}">
                <a16:creationId xmlns:a16="http://schemas.microsoft.com/office/drawing/2014/main" id="{B57CE603-0237-960F-A94E-25F0C007164C}"/>
              </a:ext>
            </a:extLst>
          </p:cNvPr>
          <p:cNvSpPr/>
          <p:nvPr/>
        </p:nvSpPr>
        <p:spPr>
          <a:xfrm>
            <a:off x="2760999" y="4588070"/>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It is the responsibility of Top-Level Management to create an environment where everyone can work to achieve the organisation’s objectives</a:t>
            </a:r>
          </a:p>
        </p:txBody>
      </p:sp>
      <p:sp>
        <p:nvSpPr>
          <p:cNvPr id="67" name="Rectangle 66">
            <a:extLst>
              <a:ext uri="{FF2B5EF4-FFF2-40B4-BE49-F238E27FC236}">
                <a16:creationId xmlns:a16="http://schemas.microsoft.com/office/drawing/2014/main" id="{483BF6ED-6D98-3138-DED3-D03658248932}"/>
              </a:ext>
            </a:extLst>
          </p:cNvPr>
          <p:cNvSpPr/>
          <p:nvPr/>
        </p:nvSpPr>
        <p:spPr>
          <a:xfrm>
            <a:off x="4301067" y="4588070"/>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Training employees to ensure they have the tools and techniques they need to do their job and contribute to the organisation’s success</a:t>
            </a:r>
          </a:p>
        </p:txBody>
      </p:sp>
      <p:sp>
        <p:nvSpPr>
          <p:cNvPr id="68" name="Rectangle 67">
            <a:extLst>
              <a:ext uri="{FF2B5EF4-FFF2-40B4-BE49-F238E27FC236}">
                <a16:creationId xmlns:a16="http://schemas.microsoft.com/office/drawing/2014/main" id="{78307BCE-B1F2-B4B2-96BE-866F456F2DC1}"/>
              </a:ext>
            </a:extLst>
          </p:cNvPr>
          <p:cNvSpPr/>
          <p:nvPr/>
        </p:nvSpPr>
        <p:spPr>
          <a:xfrm>
            <a:off x="7368101" y="4588070"/>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Business activities should be managed as a process to achieve your desired result in the most efficient way</a:t>
            </a:r>
          </a:p>
        </p:txBody>
      </p:sp>
      <p:sp>
        <p:nvSpPr>
          <p:cNvPr id="69" name="Rectangle 68">
            <a:extLst>
              <a:ext uri="{FF2B5EF4-FFF2-40B4-BE49-F238E27FC236}">
                <a16:creationId xmlns:a16="http://schemas.microsoft.com/office/drawing/2014/main" id="{F293D7D0-19F6-30EB-A438-F1B9CE3B4267}"/>
              </a:ext>
            </a:extLst>
          </p:cNvPr>
          <p:cNvSpPr/>
          <p:nvPr/>
        </p:nvSpPr>
        <p:spPr>
          <a:xfrm>
            <a:off x="8908168" y="4589709"/>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Your organisation should always strive to continually improve their overall performance – this should be a permanent objective</a:t>
            </a:r>
          </a:p>
        </p:txBody>
      </p:sp>
      <p:sp>
        <p:nvSpPr>
          <p:cNvPr id="70" name="Rectangle 69">
            <a:extLst>
              <a:ext uri="{FF2B5EF4-FFF2-40B4-BE49-F238E27FC236}">
                <a16:creationId xmlns:a16="http://schemas.microsoft.com/office/drawing/2014/main" id="{18957A11-DE77-B650-ED9A-978841A33A7A}"/>
              </a:ext>
            </a:extLst>
          </p:cNvPr>
          <p:cNvSpPr/>
          <p:nvPr/>
        </p:nvSpPr>
        <p:spPr>
          <a:xfrm>
            <a:off x="10457113" y="4588070"/>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When data reveals that an area is underperforming, it is important to take corrective actions to improve performance</a:t>
            </a:r>
          </a:p>
        </p:txBody>
      </p:sp>
      <p:sp>
        <p:nvSpPr>
          <p:cNvPr id="71" name="Rectangle 70">
            <a:extLst>
              <a:ext uri="{FF2B5EF4-FFF2-40B4-BE49-F238E27FC236}">
                <a16:creationId xmlns:a16="http://schemas.microsoft.com/office/drawing/2014/main" id="{B921792B-8DFA-BD1D-7090-3CE090F98327}"/>
              </a:ext>
            </a:extLst>
          </p:cNvPr>
          <p:cNvSpPr/>
          <p:nvPr/>
        </p:nvSpPr>
        <p:spPr>
          <a:xfrm>
            <a:off x="5836059" y="4588069"/>
            <a:ext cx="1428731" cy="1772196"/>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US" sz="1000">
                <a:solidFill>
                  <a:schemeClr val="bg1"/>
                </a:solidFill>
                <a:cs typeface="Poppins SemiBold" panose="00000700000000000000" pitchFamily="2" charset="0"/>
              </a:rPr>
              <a:t>Select suppliers and stakeholders that can create value by managing costs and optimising resources</a:t>
            </a:r>
          </a:p>
        </p:txBody>
      </p:sp>
      <p:sp>
        <p:nvSpPr>
          <p:cNvPr id="72" name="Rectangle 71">
            <a:extLst>
              <a:ext uri="{FF2B5EF4-FFF2-40B4-BE49-F238E27FC236}">
                <a16:creationId xmlns:a16="http://schemas.microsoft.com/office/drawing/2014/main" id="{E74873A3-1106-594A-C8FE-CF918F59E4A8}"/>
              </a:ext>
            </a:extLst>
          </p:cNvPr>
          <p:cNvSpPr/>
          <p:nvPr/>
        </p:nvSpPr>
        <p:spPr>
          <a:xfrm>
            <a:off x="7387768" y="3111571"/>
            <a:ext cx="1409063" cy="658850"/>
          </a:xfrm>
          <a:prstGeom prst="rect">
            <a:avLst/>
          </a:prstGeom>
          <a:solidFill>
            <a:srgbClr val="7D2CDC">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Process </a:t>
            </a:r>
          </a:p>
          <a:p>
            <a:pPr algn="ctr" fontAlgn="b"/>
            <a:r>
              <a:rPr lang="en-GB" sz="1000">
                <a:solidFill>
                  <a:schemeClr val="bg1"/>
                </a:solidFill>
                <a:latin typeface="Poppins SemiBold" panose="00000700000000000000" pitchFamily="2" charset="0"/>
                <a:cs typeface="Poppins SemiBold" panose="00000700000000000000" pitchFamily="2" charset="0"/>
              </a:rPr>
              <a:t>Understanding</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73" name="Rectangle 72">
            <a:extLst>
              <a:ext uri="{FF2B5EF4-FFF2-40B4-BE49-F238E27FC236}">
                <a16:creationId xmlns:a16="http://schemas.microsoft.com/office/drawing/2014/main" id="{CFF4CE6F-A024-9EB0-2C56-E38207E2C79A}"/>
              </a:ext>
            </a:extLst>
          </p:cNvPr>
          <p:cNvSpPr/>
          <p:nvPr/>
        </p:nvSpPr>
        <p:spPr>
          <a:xfrm>
            <a:off x="10456411" y="3111571"/>
            <a:ext cx="1424952" cy="658850"/>
          </a:xfrm>
          <a:prstGeom prst="rect">
            <a:avLst/>
          </a:prstGeom>
          <a:solidFill>
            <a:srgbClr val="EB5096">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Process Efficiency</a:t>
            </a:r>
          </a:p>
        </p:txBody>
      </p:sp>
      <p:sp>
        <p:nvSpPr>
          <p:cNvPr id="74" name="Rectangle 73">
            <a:extLst>
              <a:ext uri="{FF2B5EF4-FFF2-40B4-BE49-F238E27FC236}">
                <a16:creationId xmlns:a16="http://schemas.microsoft.com/office/drawing/2014/main" id="{4FCD4E89-09CA-2641-E712-76C122C11BC2}"/>
              </a:ext>
            </a:extLst>
          </p:cNvPr>
          <p:cNvSpPr/>
          <p:nvPr/>
        </p:nvSpPr>
        <p:spPr>
          <a:xfrm>
            <a:off x="2764270" y="3112146"/>
            <a:ext cx="4500520" cy="649002"/>
          </a:xfrm>
          <a:prstGeom prst="rect">
            <a:avLst/>
          </a:prstGeom>
          <a:solidFill>
            <a:schemeClr val="tx2">
              <a:alpha val="69804"/>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People &amp; </a:t>
            </a:r>
          </a:p>
          <a:p>
            <a:pPr algn="ctr" fontAlgn="b"/>
            <a:r>
              <a:rPr lang="en-GB" sz="1000">
                <a:solidFill>
                  <a:schemeClr val="bg1"/>
                </a:solidFill>
                <a:latin typeface="Poppins SemiBold" panose="00000700000000000000" pitchFamily="2" charset="0"/>
                <a:cs typeface="Poppins SemiBold" panose="00000700000000000000" pitchFamily="2" charset="0"/>
              </a:rPr>
              <a:t>Culture</a:t>
            </a:r>
          </a:p>
        </p:txBody>
      </p:sp>
      <p:sp>
        <p:nvSpPr>
          <p:cNvPr id="75" name="Rectangle 74">
            <a:extLst>
              <a:ext uri="{FF2B5EF4-FFF2-40B4-BE49-F238E27FC236}">
                <a16:creationId xmlns:a16="http://schemas.microsoft.com/office/drawing/2014/main" id="{B7124CF6-FA19-84DE-D82F-A4FC8CB1979F}"/>
              </a:ext>
            </a:extLst>
          </p:cNvPr>
          <p:cNvSpPr/>
          <p:nvPr/>
        </p:nvSpPr>
        <p:spPr>
          <a:xfrm>
            <a:off x="8897647" y="3111571"/>
            <a:ext cx="1439252" cy="658850"/>
          </a:xfrm>
          <a:prstGeom prst="rect">
            <a:avLst/>
          </a:prstGeom>
          <a:solidFill>
            <a:schemeClr val="accent4"/>
          </a:solidFill>
          <a:ln w="25400">
            <a:solidFill>
              <a:schemeClr val="tx1"/>
            </a:solidFill>
          </a:ln>
        </p:spPr>
        <p:style>
          <a:lnRef idx="1">
            <a:schemeClr val="accent2"/>
          </a:lnRef>
          <a:fillRef idx="2">
            <a:schemeClr val="accent2"/>
          </a:fillRef>
          <a:effectRef idx="1">
            <a:schemeClr val="accent2"/>
          </a:effectRef>
          <a:fontRef idx="minor">
            <a:schemeClr val="dk1"/>
          </a:fontRef>
        </p:style>
        <p:txBody>
          <a:bodyPr wrap="square" lIns="0" tIns="45720" rIns="0" bIns="4572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b"/>
            <a:r>
              <a:rPr lang="en-GB" sz="1000" b="1">
                <a:solidFill>
                  <a:schemeClr val="bg1"/>
                </a:solidFill>
                <a:latin typeface="Poppins SemiBold" panose="00000700000000000000" pitchFamily="2" charset="0"/>
                <a:cs typeface="Poppins SemiBold" panose="00000700000000000000" pitchFamily="2" charset="0"/>
              </a:rPr>
              <a:t>Continuous Improvement</a:t>
            </a:r>
          </a:p>
        </p:txBody>
      </p:sp>
      <p:sp>
        <p:nvSpPr>
          <p:cNvPr id="76" name="Rectangle 75">
            <a:extLst>
              <a:ext uri="{FF2B5EF4-FFF2-40B4-BE49-F238E27FC236}">
                <a16:creationId xmlns:a16="http://schemas.microsoft.com/office/drawing/2014/main" id="{D3A4FC05-F4AA-D42C-6163-3A6F24D4C1F3}"/>
              </a:ext>
            </a:extLst>
          </p:cNvPr>
          <p:cNvSpPr/>
          <p:nvPr/>
        </p:nvSpPr>
        <p:spPr>
          <a:xfrm>
            <a:off x="1212558" y="3112145"/>
            <a:ext cx="1428733" cy="658849"/>
          </a:xfrm>
          <a:prstGeom prst="rect">
            <a:avLst/>
          </a:prstGeom>
          <a:solidFill>
            <a:srgbClr val="FFC000">
              <a:alpha val="69804"/>
            </a:srgb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
            <a:r>
              <a:rPr lang="en-GB" sz="1000">
                <a:solidFill>
                  <a:schemeClr val="bg1"/>
                </a:solidFill>
                <a:latin typeface="Poppins SemiBold" panose="00000700000000000000" pitchFamily="2" charset="0"/>
                <a:cs typeface="Poppins SemiBold" panose="00000700000000000000" pitchFamily="2" charset="0"/>
              </a:rPr>
              <a:t>Customer </a:t>
            </a:r>
          </a:p>
          <a:p>
            <a:pPr algn="ctr" fontAlgn="b"/>
            <a:r>
              <a:rPr lang="en-GB" sz="1000">
                <a:solidFill>
                  <a:schemeClr val="bg1"/>
                </a:solidFill>
                <a:latin typeface="Poppins SemiBold" panose="00000700000000000000" pitchFamily="2" charset="0"/>
                <a:cs typeface="Poppins SemiBold" panose="00000700000000000000" pitchFamily="2" charset="0"/>
              </a:rPr>
              <a:t>Experience</a:t>
            </a:r>
            <a:endParaRPr lang="en-US" sz="1000">
              <a:solidFill>
                <a:schemeClr val="bg1"/>
              </a:solidFill>
              <a:latin typeface="Poppins SemiBold" panose="00000700000000000000" pitchFamily="2" charset="0"/>
              <a:cs typeface="Poppins SemiBold" panose="00000700000000000000" pitchFamily="2" charset="0"/>
            </a:endParaRPr>
          </a:p>
        </p:txBody>
      </p:sp>
      <p:sp>
        <p:nvSpPr>
          <p:cNvPr id="77" name="Rectangle 76">
            <a:extLst>
              <a:ext uri="{FF2B5EF4-FFF2-40B4-BE49-F238E27FC236}">
                <a16:creationId xmlns:a16="http://schemas.microsoft.com/office/drawing/2014/main" id="{38071136-15D5-B97F-AD09-55414F44E754}"/>
              </a:ext>
            </a:extLst>
          </p:cNvPr>
          <p:cNvSpPr/>
          <p:nvPr/>
        </p:nvSpPr>
        <p:spPr>
          <a:xfrm>
            <a:off x="234939" y="3111571"/>
            <a:ext cx="900000" cy="658849"/>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solidFill>
                  <a:schemeClr val="bg1"/>
                </a:solidFill>
                <a:latin typeface="Poppins SemiBold" panose="00000700000000000000" pitchFamily="2" charset="0"/>
                <a:cs typeface="Poppins SemiBold" panose="00000700000000000000" pitchFamily="2" charset="0"/>
              </a:rPr>
              <a:t>{e} approach</a:t>
            </a:r>
          </a:p>
        </p:txBody>
      </p:sp>
      <p:sp>
        <p:nvSpPr>
          <p:cNvPr id="78" name="Rectangle 77">
            <a:extLst>
              <a:ext uri="{FF2B5EF4-FFF2-40B4-BE49-F238E27FC236}">
                <a16:creationId xmlns:a16="http://schemas.microsoft.com/office/drawing/2014/main" id="{49755E90-6E0E-0E3F-C497-34009111BF42}"/>
              </a:ext>
            </a:extLst>
          </p:cNvPr>
          <p:cNvSpPr/>
          <p:nvPr/>
        </p:nvSpPr>
        <p:spPr>
          <a:xfrm>
            <a:off x="229616" y="3860725"/>
            <a:ext cx="900000" cy="647432"/>
          </a:xfrm>
          <a:prstGeom prst="rect">
            <a:avLst/>
          </a:prstGeom>
          <a:solidFill>
            <a:schemeClr val="bg1">
              <a:lumMod val="50000"/>
              <a:alpha val="50000"/>
            </a:schemeClr>
          </a:solidFill>
          <a:ln w="25400">
            <a:solidFill>
              <a:srgbClr val="0F0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solidFill>
                  <a:schemeClr val="bg1"/>
                </a:solidFill>
                <a:latin typeface="Poppins SemiBold" panose="00000700000000000000" pitchFamily="2" charset="0"/>
                <a:cs typeface="Poppins SemiBold" panose="00000700000000000000" pitchFamily="2" charset="0"/>
              </a:rPr>
              <a:t>ISO 9001 Quality Principle</a:t>
            </a:r>
          </a:p>
        </p:txBody>
      </p:sp>
    </p:spTree>
    <p:extLst>
      <p:ext uri="{BB962C8B-B14F-4D97-AF65-F5344CB8AC3E}">
        <p14:creationId xmlns:p14="http://schemas.microsoft.com/office/powerpoint/2010/main" val="7227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000" b="1" i="0" u="none" strike="noStrike" kern="1200" cap="none" spc="0" normalizeH="0" baseline="0" noProof="0">
              <a:ln>
                <a:noFill/>
              </a:ln>
              <a:solidFill>
                <a:srgbClr val="FFFFFF"/>
              </a:solidFill>
              <a:effectLst/>
              <a:uLnTx/>
              <a:uFillTx/>
              <a:ea typeface="+mn-ea"/>
              <a:cs typeface="+mn-cs"/>
            </a:endParaRPr>
          </a:p>
        </p:txBody>
      </p:sp>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Process Understanding (2 of 3)</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523220"/>
          </a:xfrm>
          <a:prstGeom prst="rect">
            <a:avLst/>
          </a:prstGeom>
          <a:noFill/>
        </p:spPr>
        <p:txBody>
          <a:bodyPr wrap="square">
            <a:spAutoFit/>
          </a:bodyPr>
          <a:lstStyle/>
          <a:p>
            <a:r>
              <a:rPr kumimoji="0" lang="en-US" sz="1400" b="0" i="0" u="none" strike="noStrike" kern="1200" cap="none" spc="0" normalizeH="0" baseline="0" noProof="0">
                <a:ln>
                  <a:noFill/>
                </a:ln>
                <a:solidFill>
                  <a:srgbClr val="FFFFFF"/>
                </a:solidFill>
                <a:effectLst/>
                <a:uLnTx/>
                <a:uFillTx/>
                <a:latin typeface="Poppins Light" pitchFamily="2" charset="77"/>
                <a:ea typeface="Lato" charset="0"/>
                <a:cs typeface="Poppins Light" pitchFamily="2" charset="77"/>
              </a:rPr>
              <a:t>Clear and reliable visibility of the way data flows through your organisation. </a:t>
            </a:r>
            <a:r>
              <a:rPr lang="en-US" sz="1400" b="0">
                <a:solidFill>
                  <a:srgbClr val="FFFFFF"/>
                </a:solidFill>
                <a:latin typeface="Poppins Light" pitchFamily="2" charset="77"/>
                <a:ea typeface="Lato" charset="0"/>
                <a:cs typeface="Poppins Light" pitchFamily="2" charset="77"/>
              </a:rPr>
              <a:t>I</a:t>
            </a:r>
            <a:r>
              <a:rPr lang="en-US" sz="1400" b="0">
                <a:solidFill>
                  <a:schemeClr val="bg1"/>
                </a:solidFill>
                <a:latin typeface="Poppins Light" panose="00000400000000000000" pitchFamily="2" charset="0"/>
                <a:cs typeface="Poppins Light" panose="00000400000000000000" pitchFamily="2" charset="0"/>
              </a:rPr>
              <a:t>nsight of Process Metrics and Pain Points to aid decision making.</a:t>
            </a:r>
            <a:endParaRPr lang="en-US" sz="1400"/>
          </a:p>
        </p:txBody>
      </p:sp>
      <p:sp>
        <p:nvSpPr>
          <p:cNvPr id="50" name="TextBox 49">
            <a:extLst>
              <a:ext uri="{FF2B5EF4-FFF2-40B4-BE49-F238E27FC236}">
                <a16:creationId xmlns:a16="http://schemas.microsoft.com/office/drawing/2014/main" id="{C754D536-7A42-21D4-0032-3D221CC0D037}"/>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Poppins" panose="00000500000000000000" pitchFamily="2" charset="0"/>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000" b="1" i="0" u="none" strike="noStrike" kern="1200" cap="none" spc="0" normalizeH="0" baseline="0" noProof="0">
              <a:ln>
                <a:noFill/>
              </a:ln>
              <a:solidFill>
                <a:srgbClr val="FFFFFF"/>
              </a:solidFill>
              <a:effectLst/>
              <a:uLnTx/>
              <a:uFillTx/>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2C028807-3D9E-B8D1-EC3C-C7F26F1CCDA4}"/>
              </a:ext>
            </a:extLst>
          </p:cNvPr>
          <p:cNvSpPr txBox="1"/>
          <p:nvPr/>
        </p:nvSpPr>
        <p:spPr>
          <a:xfrm>
            <a:off x="5548545" y="1915884"/>
            <a:ext cx="3875315" cy="738664"/>
          </a:xfrm>
          <a:prstGeom prst="rect">
            <a:avLst/>
          </a:prstGeom>
          <a:noFill/>
        </p:spPr>
        <p:txBody>
          <a:bodyPr wrap="square" lIns="91440" tIns="45720" rIns="91440" bIns="45720" rtlCol="0" anchor="t">
            <a:spAutoFit/>
          </a:bodyPr>
          <a:lstStyle/>
          <a:p>
            <a:r>
              <a:rPr lang="en-GB" sz="1400" b="1">
                <a:solidFill>
                  <a:schemeClr val="bg1"/>
                </a:solidFill>
                <a:latin typeface="Poppins Light" panose="00000400000000000000" pitchFamily="2" charset="0"/>
                <a:cs typeface="Poppins Light" panose="00000400000000000000" pitchFamily="2" charset="0"/>
              </a:rPr>
              <a:t>Business Strategy &amp; Objectives</a:t>
            </a:r>
          </a:p>
          <a:p>
            <a:pPr marL="285750" indent="-285750">
              <a:buFont typeface="Arial" panose="020B0604020202020204" pitchFamily="34" charset="0"/>
              <a:buChar char="•"/>
            </a:pPr>
            <a:r>
              <a:rPr lang="en-GB" sz="1400">
                <a:solidFill>
                  <a:schemeClr val="bg1"/>
                </a:solidFill>
                <a:latin typeface="Poppins Light" panose="00000400000000000000" pitchFamily="2" charset="0"/>
                <a:cs typeface="Poppins Light" panose="00000400000000000000" pitchFamily="2" charset="0"/>
              </a:rPr>
              <a:t>Business Drivers &amp; Vision, Operating Model</a:t>
            </a:r>
          </a:p>
        </p:txBody>
      </p:sp>
      <p:sp>
        <p:nvSpPr>
          <p:cNvPr id="3" name="TextBox 2">
            <a:extLst>
              <a:ext uri="{FF2B5EF4-FFF2-40B4-BE49-F238E27FC236}">
                <a16:creationId xmlns:a16="http://schemas.microsoft.com/office/drawing/2014/main" id="{82A260BD-3D42-B981-FB24-B5020B791416}"/>
              </a:ext>
            </a:extLst>
          </p:cNvPr>
          <p:cNvSpPr txBox="1"/>
          <p:nvPr/>
        </p:nvSpPr>
        <p:spPr>
          <a:xfrm>
            <a:off x="6074030" y="2781135"/>
            <a:ext cx="6088414" cy="954107"/>
          </a:xfrm>
          <a:prstGeom prst="rect">
            <a:avLst/>
          </a:prstGeom>
          <a:noFill/>
        </p:spPr>
        <p:txBody>
          <a:bodyPr wrap="square" lIns="91440" tIns="45720" rIns="91440" bIns="45720" rtlCol="0" anchor="t">
            <a:spAutoFit/>
          </a:bodyPr>
          <a:lstStyle/>
          <a:p>
            <a:r>
              <a:rPr lang="en-GB" sz="1400" b="1">
                <a:solidFill>
                  <a:schemeClr val="bg1"/>
                </a:solidFill>
                <a:latin typeface="Poppins Light" panose="00000400000000000000" pitchFamily="2" charset="0"/>
                <a:cs typeface="Poppins Light" panose="00000400000000000000" pitchFamily="2" charset="0"/>
              </a:rPr>
              <a:t>Process Landscape</a:t>
            </a:r>
          </a:p>
          <a:p>
            <a:pPr marL="285750" indent="-285750">
              <a:buFont typeface="Arial" panose="020B0604020202020204" pitchFamily="34" charset="0"/>
              <a:buChar char="•"/>
            </a:pPr>
            <a:r>
              <a:rPr lang="en-GB" sz="1400">
                <a:solidFill>
                  <a:schemeClr val="bg1"/>
                </a:solidFill>
                <a:latin typeface="Poppins Light" panose="00000400000000000000" pitchFamily="2" charset="0"/>
                <a:cs typeface="Poppins Light" panose="00000400000000000000" pitchFamily="2" charset="0"/>
              </a:rPr>
              <a:t>Captures core business processes</a:t>
            </a:r>
          </a:p>
          <a:p>
            <a:pPr marL="285750" indent="-285750">
              <a:buFont typeface="Arial" panose="020B0604020202020204" pitchFamily="34" charset="0"/>
              <a:buChar char="•"/>
            </a:pPr>
            <a:r>
              <a:rPr lang="en-GB" sz="1400">
                <a:solidFill>
                  <a:schemeClr val="bg1"/>
                </a:solidFill>
                <a:latin typeface="Poppins Light" panose="00000400000000000000" pitchFamily="2" charset="0"/>
                <a:cs typeface="Poppins Light" panose="00000400000000000000" pitchFamily="2" charset="0"/>
              </a:rPr>
              <a:t>Provides high level structuring aiding in allocating ownership</a:t>
            </a:r>
          </a:p>
          <a:p>
            <a:pPr marL="285750" indent="-285750">
              <a:buFont typeface="Arial" panose="020B0604020202020204" pitchFamily="34" charset="0"/>
              <a:buChar char="•"/>
            </a:pPr>
            <a:endParaRPr lang="en-GB" sz="1400">
              <a:solidFill>
                <a:schemeClr val="bg1"/>
              </a:solidFill>
              <a:latin typeface="Poppins Light" panose="00000400000000000000" pitchFamily="2" charset="0"/>
              <a:cs typeface="Poppins Light" panose="00000400000000000000" pitchFamily="2" charset="0"/>
            </a:endParaRPr>
          </a:p>
        </p:txBody>
      </p:sp>
      <p:sp>
        <p:nvSpPr>
          <p:cNvPr id="4" name="TextBox 3">
            <a:extLst>
              <a:ext uri="{FF2B5EF4-FFF2-40B4-BE49-F238E27FC236}">
                <a16:creationId xmlns:a16="http://schemas.microsoft.com/office/drawing/2014/main" id="{608C56FA-2606-E4AF-283F-B6393016FFC6}"/>
              </a:ext>
            </a:extLst>
          </p:cNvPr>
          <p:cNvSpPr txBox="1"/>
          <p:nvPr/>
        </p:nvSpPr>
        <p:spPr>
          <a:xfrm>
            <a:off x="6584669" y="3887188"/>
            <a:ext cx="3200400" cy="738664"/>
          </a:xfrm>
          <a:prstGeom prst="rect">
            <a:avLst/>
          </a:prstGeom>
          <a:noFill/>
        </p:spPr>
        <p:txBody>
          <a:bodyPr wrap="square" lIns="91440" tIns="45720" rIns="91440" bIns="45720" rtlCol="0" anchor="t">
            <a:spAutoFit/>
          </a:bodyPr>
          <a:lstStyle/>
          <a:p>
            <a:r>
              <a:rPr lang="en-GB" sz="1400" b="1">
                <a:solidFill>
                  <a:schemeClr val="bg1"/>
                </a:solidFill>
                <a:latin typeface="Poppins Light" panose="00000400000000000000" pitchFamily="2" charset="0"/>
                <a:cs typeface="Poppins Light" panose="00000400000000000000" pitchFamily="2" charset="0"/>
              </a:rPr>
              <a:t>Process Library</a:t>
            </a:r>
          </a:p>
          <a:p>
            <a:pPr marL="285750" indent="-285750">
              <a:buFont typeface="Arial" panose="020B0604020202020204" pitchFamily="34" charset="0"/>
              <a:buChar char="•"/>
            </a:pPr>
            <a:r>
              <a:rPr lang="en-GB" sz="1400">
                <a:solidFill>
                  <a:schemeClr val="bg1"/>
                </a:solidFill>
                <a:latin typeface="Poppins Light" panose="00000400000000000000" pitchFamily="2" charset="0"/>
                <a:cs typeface="Poppins Light" panose="00000400000000000000" pitchFamily="2" charset="0"/>
              </a:rPr>
              <a:t>Captures process scenarios </a:t>
            </a:r>
          </a:p>
          <a:p>
            <a:pPr marL="285750" indent="-285750">
              <a:buFont typeface="Arial" panose="020B0604020202020204" pitchFamily="34" charset="0"/>
              <a:buChar char="•"/>
            </a:pPr>
            <a:r>
              <a:rPr lang="en-GB" sz="1400">
                <a:solidFill>
                  <a:schemeClr val="bg1"/>
                </a:solidFill>
                <a:latin typeface="Poppins Light" panose="00000400000000000000" pitchFamily="2" charset="0"/>
                <a:cs typeface="Poppins Light" panose="00000400000000000000" pitchFamily="2" charset="0"/>
              </a:rPr>
              <a:t>Understands SLAs/KPIS/VOC</a:t>
            </a:r>
          </a:p>
        </p:txBody>
      </p:sp>
      <p:sp>
        <p:nvSpPr>
          <p:cNvPr id="5" name="TextBox 4">
            <a:extLst>
              <a:ext uri="{FF2B5EF4-FFF2-40B4-BE49-F238E27FC236}">
                <a16:creationId xmlns:a16="http://schemas.microsoft.com/office/drawing/2014/main" id="{2EA50F54-2C3B-DD25-8E03-0DE42ABA1DE1}"/>
              </a:ext>
            </a:extLst>
          </p:cNvPr>
          <p:cNvSpPr txBox="1"/>
          <p:nvPr/>
        </p:nvSpPr>
        <p:spPr>
          <a:xfrm>
            <a:off x="7265191" y="5011341"/>
            <a:ext cx="5045034" cy="1661993"/>
          </a:xfrm>
          <a:prstGeom prst="rect">
            <a:avLst/>
          </a:prstGeom>
          <a:noFill/>
        </p:spPr>
        <p:txBody>
          <a:bodyPr wrap="square" lIns="91440" tIns="45720" rIns="91440" bIns="45720" rtlCol="0" anchor="t">
            <a:spAutoFit/>
          </a:bodyPr>
          <a:lstStyle/>
          <a:p>
            <a:r>
              <a:rPr lang="en-GB" b="1">
                <a:solidFill>
                  <a:schemeClr val="bg1"/>
                </a:solidFill>
              </a:rPr>
              <a:t>E2E Process Flows to Charters</a:t>
            </a:r>
          </a:p>
          <a:p>
            <a:pPr marL="285750" indent="-285750">
              <a:buFont typeface="Arial" panose="020B0604020202020204" pitchFamily="34" charset="0"/>
              <a:buChar char="•"/>
            </a:pPr>
            <a:r>
              <a:rPr lang="en-GB" sz="1200">
                <a:solidFill>
                  <a:schemeClr val="bg1"/>
                </a:solidFill>
              </a:rPr>
              <a:t>Level 3 to 5</a:t>
            </a:r>
          </a:p>
          <a:p>
            <a:pPr marL="285750" indent="-285750">
              <a:buFont typeface="Arial" panose="020B0604020202020204" pitchFamily="34" charset="0"/>
              <a:buChar char="•"/>
            </a:pPr>
            <a:r>
              <a:rPr lang="en-GB" sz="1200">
                <a:solidFill>
                  <a:schemeClr val="bg1"/>
                </a:solidFill>
              </a:rPr>
              <a:t>3: A simple sequence of processes involved to execute scenarios, how IT systems cover the process</a:t>
            </a:r>
          </a:p>
          <a:p>
            <a:pPr marL="285750" indent="-285750">
              <a:buFont typeface="Arial" panose="020B0604020202020204" pitchFamily="34" charset="0"/>
              <a:buChar char="•"/>
            </a:pPr>
            <a:r>
              <a:rPr lang="en-GB" sz="1200">
                <a:solidFill>
                  <a:schemeClr val="bg1"/>
                </a:solidFill>
              </a:rPr>
              <a:t>Understandable process flows that capture decision points, inputs &amp; outputs</a:t>
            </a:r>
          </a:p>
          <a:p>
            <a:pPr marL="285750" indent="-285750">
              <a:buFont typeface="Arial" panose="020B0604020202020204" pitchFamily="34" charset="0"/>
              <a:buChar char="•"/>
            </a:pPr>
            <a:endParaRPr lang="en-GB" sz="1200">
              <a:solidFill>
                <a:schemeClr val="bg1"/>
              </a:solidFill>
            </a:endParaRPr>
          </a:p>
          <a:p>
            <a:pPr marL="285750" indent="-285750">
              <a:buFont typeface="Arial" panose="020B0604020202020204" pitchFamily="34" charset="0"/>
              <a:buChar char="•"/>
            </a:pPr>
            <a:endParaRPr lang="en-GB" sz="1200">
              <a:solidFill>
                <a:schemeClr val="bg1"/>
              </a:solidFill>
            </a:endParaRPr>
          </a:p>
        </p:txBody>
      </p:sp>
      <p:pic>
        <p:nvPicPr>
          <p:cNvPr id="6" name="Picture 5">
            <a:extLst>
              <a:ext uri="{FF2B5EF4-FFF2-40B4-BE49-F238E27FC236}">
                <a16:creationId xmlns:a16="http://schemas.microsoft.com/office/drawing/2014/main" id="{58AE288F-6142-9FB2-85F4-6FD745361BE3}"/>
              </a:ext>
            </a:extLst>
          </p:cNvPr>
          <p:cNvPicPr>
            <a:picLocks noChangeAspect="1"/>
          </p:cNvPicPr>
          <p:nvPr/>
        </p:nvPicPr>
        <p:blipFill>
          <a:blip r:embed="rId5">
            <a:duotone>
              <a:prstClr val="black"/>
              <a:schemeClr val="accent4">
                <a:tint val="45000"/>
                <a:satMod val="400000"/>
              </a:schemeClr>
            </a:duotone>
          </a:blip>
          <a:stretch>
            <a:fillRect/>
          </a:stretch>
        </p:blipFill>
        <p:spPr>
          <a:xfrm>
            <a:off x="150265" y="1791508"/>
            <a:ext cx="7067286" cy="4423521"/>
          </a:xfrm>
          <a:prstGeom prst="rect">
            <a:avLst/>
          </a:prstGeom>
        </p:spPr>
      </p:pic>
      <p:sp>
        <p:nvSpPr>
          <p:cNvPr id="12" name="TextBox 11">
            <a:extLst>
              <a:ext uri="{FF2B5EF4-FFF2-40B4-BE49-F238E27FC236}">
                <a16:creationId xmlns:a16="http://schemas.microsoft.com/office/drawing/2014/main" id="{45770F93-2873-8246-0C3C-A6F7F58096EA}"/>
              </a:ext>
            </a:extLst>
          </p:cNvPr>
          <p:cNvSpPr txBox="1"/>
          <p:nvPr/>
        </p:nvSpPr>
        <p:spPr>
          <a:xfrm>
            <a:off x="242207" y="1546552"/>
            <a:ext cx="6667500" cy="307777"/>
          </a:xfrm>
          <a:prstGeom prst="rect">
            <a:avLst/>
          </a:prstGeom>
          <a:noFill/>
        </p:spPr>
        <p:txBody>
          <a:bodyPr wrap="square">
            <a:spAutoFit/>
          </a:bodyPr>
          <a:lstStyle/>
          <a:p>
            <a:r>
              <a:rPr lang="en-US" sz="1400" b="1" u="sng">
                <a:solidFill>
                  <a:schemeClr val="bg1"/>
                </a:solidFill>
                <a:latin typeface="Poppins Light" panose="00000400000000000000" pitchFamily="2" charset="0"/>
                <a:cs typeface="Poppins Light" panose="00000400000000000000" pitchFamily="2" charset="0"/>
              </a:rPr>
              <a:t>Document your operations:</a:t>
            </a:r>
            <a:endParaRPr lang="en-US" sz="140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914695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000" b="1" i="0" u="none" strike="noStrike" kern="1200" cap="none" spc="0" normalizeH="0" baseline="0" noProof="0">
              <a:ln>
                <a:noFill/>
              </a:ln>
              <a:solidFill>
                <a:srgbClr val="FFFFFF"/>
              </a:solidFill>
              <a:effectLst/>
              <a:uLnTx/>
              <a:uFillTx/>
              <a:ea typeface="+mn-ea"/>
              <a:cs typeface="+mn-cs"/>
            </a:endParaRPr>
          </a:p>
        </p:txBody>
      </p:sp>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Process Understanding (3 of 3)</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523220"/>
          </a:xfrm>
          <a:prstGeom prst="rect">
            <a:avLst/>
          </a:prstGeom>
          <a:noFill/>
        </p:spPr>
        <p:txBody>
          <a:bodyPr wrap="square">
            <a:spAutoFit/>
          </a:bodyPr>
          <a:lstStyle/>
          <a:p>
            <a:r>
              <a:rPr kumimoji="0" lang="en-US" sz="1400" b="0" i="0" u="none" strike="noStrike" kern="1200" cap="none" spc="0" normalizeH="0" baseline="0" noProof="0">
                <a:ln>
                  <a:noFill/>
                </a:ln>
                <a:solidFill>
                  <a:srgbClr val="FFFFFF"/>
                </a:solidFill>
                <a:effectLst/>
                <a:uLnTx/>
                <a:uFillTx/>
                <a:latin typeface="Poppins Light" pitchFamily="2" charset="77"/>
                <a:ea typeface="Lato" charset="0"/>
                <a:cs typeface="Poppins Light" pitchFamily="2" charset="77"/>
              </a:rPr>
              <a:t>Clear and reliable visibility of the way data flows through your organisation. </a:t>
            </a:r>
            <a:r>
              <a:rPr lang="en-US" sz="1400" b="0">
                <a:solidFill>
                  <a:srgbClr val="FFFFFF"/>
                </a:solidFill>
                <a:latin typeface="Poppins Light" pitchFamily="2" charset="77"/>
                <a:ea typeface="Lato" charset="0"/>
                <a:cs typeface="Poppins Light" pitchFamily="2" charset="77"/>
              </a:rPr>
              <a:t>I</a:t>
            </a:r>
            <a:r>
              <a:rPr lang="en-US" sz="1400" b="0">
                <a:solidFill>
                  <a:schemeClr val="bg1"/>
                </a:solidFill>
                <a:latin typeface="Poppins Light" panose="00000400000000000000" pitchFamily="2" charset="0"/>
                <a:cs typeface="Poppins Light" panose="00000400000000000000" pitchFamily="2" charset="0"/>
              </a:rPr>
              <a:t>nsight of Process Metrics and Pain Points to aid decision making.</a:t>
            </a:r>
            <a:endParaRPr lang="en-US" sz="1400"/>
          </a:p>
        </p:txBody>
      </p:sp>
      <p:sp>
        <p:nvSpPr>
          <p:cNvPr id="50" name="TextBox 49">
            <a:extLst>
              <a:ext uri="{FF2B5EF4-FFF2-40B4-BE49-F238E27FC236}">
                <a16:creationId xmlns:a16="http://schemas.microsoft.com/office/drawing/2014/main" id="{C754D536-7A42-21D4-0032-3D221CC0D037}"/>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Poppins" panose="00000500000000000000" pitchFamily="2" charset="0"/>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000" b="1" i="0" u="none" strike="noStrike" kern="1200" cap="none" spc="0" normalizeH="0" baseline="0" noProof="0">
              <a:ln>
                <a:noFill/>
              </a:ln>
              <a:solidFill>
                <a:srgbClr val="FFFFFF"/>
              </a:solidFill>
              <a:effectLst/>
              <a:uLnTx/>
              <a:uFillTx/>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45770F93-2873-8246-0C3C-A6F7F58096EA}"/>
              </a:ext>
            </a:extLst>
          </p:cNvPr>
          <p:cNvSpPr txBox="1"/>
          <p:nvPr/>
        </p:nvSpPr>
        <p:spPr>
          <a:xfrm>
            <a:off x="242207" y="1546552"/>
            <a:ext cx="6667500" cy="307777"/>
          </a:xfrm>
          <a:prstGeom prst="rect">
            <a:avLst/>
          </a:prstGeom>
          <a:noFill/>
        </p:spPr>
        <p:txBody>
          <a:bodyPr wrap="square">
            <a:spAutoFit/>
          </a:bodyPr>
          <a:lstStyle/>
          <a:p>
            <a:r>
              <a:rPr lang="en-US" sz="1400" b="1" u="sng">
                <a:solidFill>
                  <a:schemeClr val="bg1"/>
                </a:solidFill>
                <a:latin typeface="Poppins Light" panose="00000400000000000000" pitchFamily="2" charset="0"/>
                <a:cs typeface="Poppins Light" panose="00000400000000000000" pitchFamily="2" charset="0"/>
              </a:rPr>
              <a:t>Understand and improve your operations:</a:t>
            </a:r>
            <a:endParaRPr lang="en-US" sz="140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2A87B21F-6960-BE01-2A55-E6FDD068C1C2}"/>
              </a:ext>
            </a:extLst>
          </p:cNvPr>
          <p:cNvSpPr txBox="1"/>
          <p:nvPr/>
        </p:nvSpPr>
        <p:spPr>
          <a:xfrm>
            <a:off x="242207" y="3509922"/>
            <a:ext cx="7139133" cy="2893100"/>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ü"/>
            </a:pPr>
            <a:endParaRPr lang="en-GB" sz="1400">
              <a:solidFill>
                <a:schemeClr val="bg1"/>
              </a:solidFill>
              <a:latin typeface="Poppins Light" panose="00000400000000000000" pitchFamily="2" charset="0"/>
              <a:cs typeface="Poppins Light" panose="00000400000000000000" pitchFamily="2" charset="0"/>
            </a:endParaRPr>
          </a:p>
          <a:p>
            <a:pPr marL="342900" indent="-342900">
              <a:buFont typeface="Wingdings" panose="05000000000000000000" pitchFamily="2" charset="2"/>
              <a:buChar char="ü"/>
            </a:pPr>
            <a:endParaRPr lang="en-GB" sz="1400">
              <a:solidFill>
                <a:schemeClr val="bg1"/>
              </a:solidFill>
              <a:latin typeface="Poppins Light" panose="00000400000000000000" pitchFamily="2" charset="0"/>
              <a:cs typeface="Poppins Light" panose="00000400000000000000" pitchFamily="2" charset="0"/>
            </a:endParaRP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Understand your high-level core process scenarios</a:t>
            </a: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Appreciate the business areas Involved, upstream &amp; downstream dependencies</a:t>
            </a: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Establish breadth of process variation</a:t>
            </a: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Recognise process pain points including integration and data quality Issues/ error rates</a:t>
            </a: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Identify cycle times, volumes, frequency, Required FTE &amp; peak processing times</a:t>
            </a:r>
          </a:p>
          <a:p>
            <a:pPr marL="342900" indent="-342900">
              <a:buFont typeface="+mj-lt"/>
              <a:buAutoNum type="arabicPeriod"/>
            </a:pPr>
            <a:r>
              <a:rPr lang="en-GB" sz="1400">
                <a:solidFill>
                  <a:schemeClr val="bg1"/>
                </a:solidFill>
                <a:latin typeface="Poppins Light" panose="00000400000000000000" pitchFamily="2" charset="0"/>
                <a:cs typeface="Poppins Light" panose="00000400000000000000" pitchFamily="2" charset="0"/>
              </a:rPr>
              <a:t>Understand your KPI/SLA touch points and assess performance against vision</a:t>
            </a:r>
          </a:p>
          <a:p>
            <a:endParaRPr lang="en-GB" sz="1400">
              <a:solidFill>
                <a:schemeClr val="bg1"/>
              </a:solidFill>
              <a:latin typeface="Poppins Light" panose="00000400000000000000" pitchFamily="2" charset="0"/>
              <a:cs typeface="Poppins Light" panose="00000400000000000000" pitchFamily="2" charset="0"/>
            </a:endParaRPr>
          </a:p>
        </p:txBody>
      </p:sp>
      <p:sp>
        <p:nvSpPr>
          <p:cNvPr id="9" name="TextBox 8">
            <a:extLst>
              <a:ext uri="{FF2B5EF4-FFF2-40B4-BE49-F238E27FC236}">
                <a16:creationId xmlns:a16="http://schemas.microsoft.com/office/drawing/2014/main" id="{FB803E62-8DE5-AF19-8684-5C1BCB4ABE32}"/>
              </a:ext>
            </a:extLst>
          </p:cNvPr>
          <p:cNvSpPr txBox="1"/>
          <p:nvPr/>
        </p:nvSpPr>
        <p:spPr>
          <a:xfrm>
            <a:off x="6305550" y="5334154"/>
            <a:ext cx="5886450" cy="276999"/>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ü"/>
            </a:pPr>
            <a:endParaRPr lang="en-GB" sz="1200">
              <a:solidFill>
                <a:schemeClr val="bg1"/>
              </a:solidFill>
              <a:latin typeface="Poppins" panose="00000500000000000000" pitchFamily="2" charset="0"/>
              <a:cs typeface="Poppins" panose="00000500000000000000" pitchFamily="2" charset="0"/>
            </a:endParaRPr>
          </a:p>
        </p:txBody>
      </p:sp>
      <p:pic>
        <p:nvPicPr>
          <p:cNvPr id="14" name="Picture 13">
            <a:extLst>
              <a:ext uri="{FF2B5EF4-FFF2-40B4-BE49-F238E27FC236}">
                <a16:creationId xmlns:a16="http://schemas.microsoft.com/office/drawing/2014/main" id="{8D9B8C52-0DED-18EF-2C2A-BDC12CB12057}"/>
              </a:ext>
            </a:extLst>
          </p:cNvPr>
          <p:cNvPicPr>
            <a:picLocks noChangeAspect="1"/>
          </p:cNvPicPr>
          <p:nvPr/>
        </p:nvPicPr>
        <p:blipFill>
          <a:blip r:embed="rId5"/>
          <a:stretch>
            <a:fillRect/>
          </a:stretch>
        </p:blipFill>
        <p:spPr>
          <a:xfrm>
            <a:off x="6653899" y="3076217"/>
            <a:ext cx="5257982" cy="2457415"/>
          </a:xfrm>
          <a:prstGeom prst="rect">
            <a:avLst/>
          </a:prstGeom>
        </p:spPr>
      </p:pic>
      <p:sp>
        <p:nvSpPr>
          <p:cNvPr id="16" name="TextBox 15">
            <a:extLst>
              <a:ext uri="{FF2B5EF4-FFF2-40B4-BE49-F238E27FC236}">
                <a16:creationId xmlns:a16="http://schemas.microsoft.com/office/drawing/2014/main" id="{8B291FC7-D370-E952-6E0E-6ED8CD3296D3}"/>
              </a:ext>
            </a:extLst>
          </p:cNvPr>
          <p:cNvSpPr txBox="1"/>
          <p:nvPr/>
        </p:nvSpPr>
        <p:spPr>
          <a:xfrm>
            <a:off x="242207" y="2043402"/>
            <a:ext cx="6667500" cy="1600438"/>
          </a:xfrm>
          <a:prstGeom prst="rect">
            <a:avLst/>
          </a:prstGeom>
          <a:noFill/>
        </p:spPr>
        <p:txBody>
          <a:bodyPr wrap="square">
            <a:spAutoFit/>
          </a:bodyPr>
          <a:lstStyle/>
          <a:p>
            <a:endParaRPr lang="en-GB" sz="1400">
              <a:solidFill>
                <a:schemeClr val="bg1"/>
              </a:solidFill>
              <a:latin typeface="Poppins Light" panose="00000400000000000000" pitchFamily="2" charset="0"/>
              <a:cs typeface="Poppins Light" panose="00000400000000000000" pitchFamily="2" charset="0"/>
            </a:endParaRPr>
          </a:p>
          <a:p>
            <a:r>
              <a:rPr lang="en-GB" sz="1400" b="1">
                <a:solidFill>
                  <a:schemeClr val="bg1"/>
                </a:solidFill>
                <a:latin typeface="Poppins Light" panose="00000400000000000000" pitchFamily="2" charset="0"/>
                <a:cs typeface="Poppins Light" panose="00000400000000000000" pitchFamily="2" charset="0"/>
              </a:rPr>
              <a:t>Understanding the current situation (“As-Is”, Level 2)</a:t>
            </a:r>
          </a:p>
          <a:p>
            <a:endParaRPr lang="en-GB" sz="1400" b="1">
              <a:solidFill>
                <a:schemeClr val="bg1"/>
              </a:solidFill>
              <a:latin typeface="Poppins Light" panose="00000400000000000000" pitchFamily="2" charset="0"/>
              <a:cs typeface="Poppins Light" panose="00000400000000000000" pitchFamily="2" charset="0"/>
            </a:endParaRPr>
          </a:p>
          <a:p>
            <a:r>
              <a:rPr lang="en-GB" sz="1400">
                <a:solidFill>
                  <a:schemeClr val="bg1"/>
                </a:solidFill>
                <a:latin typeface="Poppins Light" panose="00000400000000000000" pitchFamily="2" charset="0"/>
                <a:cs typeface="Poppins Light" panose="00000400000000000000" pitchFamily="2" charset="0"/>
              </a:rPr>
              <a:t>During an initial understanding of core processes. We challenge on the below two points:</a:t>
            </a:r>
          </a:p>
          <a:p>
            <a:pPr marL="285750" indent="-285750">
              <a:buFont typeface="Arial" panose="020B0604020202020204" pitchFamily="34" charset="0"/>
              <a:buChar char="•"/>
            </a:pPr>
            <a:r>
              <a:rPr lang="en-GB" sz="1400" b="1">
                <a:solidFill>
                  <a:schemeClr val="bg1"/>
                </a:solidFill>
                <a:latin typeface="Poppins Light" panose="00000400000000000000" pitchFamily="2" charset="0"/>
                <a:cs typeface="Poppins Light" panose="00000400000000000000" pitchFamily="2" charset="0"/>
              </a:rPr>
              <a:t>How do processes and systems currently work? </a:t>
            </a:r>
          </a:p>
          <a:p>
            <a:pPr marL="285750" indent="-285750">
              <a:buFont typeface="Arial" panose="020B0604020202020204" pitchFamily="34" charset="0"/>
              <a:buChar char="•"/>
            </a:pPr>
            <a:r>
              <a:rPr lang="en-GB" sz="1400" b="1">
                <a:solidFill>
                  <a:schemeClr val="bg1"/>
                </a:solidFill>
                <a:latin typeface="Poppins Light" panose="00000400000000000000" pitchFamily="2" charset="0"/>
                <a:cs typeface="Poppins Light" panose="00000400000000000000" pitchFamily="2" charset="0"/>
              </a:rPr>
              <a:t>How well do they perform? </a:t>
            </a:r>
          </a:p>
        </p:txBody>
      </p:sp>
    </p:spTree>
    <p:extLst>
      <p:ext uri="{BB962C8B-B14F-4D97-AF65-F5344CB8AC3E}">
        <p14:creationId xmlns:p14="http://schemas.microsoft.com/office/powerpoint/2010/main" val="3426265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1CA8B5CF-3111-B44A-A1F7-71C9870F8E80}"/>
              </a:ext>
            </a:extLst>
          </p:cNvPr>
          <p:cNvSpPr>
            <a:spLocks noGrp="1"/>
          </p:cNvSpPr>
          <p:nvPr>
            <p:ph type="body" sz="quarter" idx="10"/>
          </p:nvPr>
        </p:nvSpPr>
        <p:spPr/>
        <p:txBody>
          <a:bodyPr/>
          <a:lstStyle/>
          <a:p>
            <a:endParaRPr lang="en-US" sz="2000" b="0">
              <a:solidFill>
                <a:schemeClr val="bg1"/>
              </a:solidFill>
              <a:latin typeface="Poppins" pitchFamily="2" charset="77"/>
              <a:cs typeface="Poppins" pitchFamily="2" charset="77"/>
            </a:endParaRPr>
          </a:p>
          <a:p>
            <a:endParaRPr lang="en-GB" b="0">
              <a:solidFill>
                <a:schemeClr val="bg1"/>
              </a:solidFill>
              <a:latin typeface="Poppins" pitchFamily="2" charset="77"/>
              <a:cs typeface="Poppins" pitchFamily="2" charset="77"/>
            </a:endParaRPr>
          </a:p>
        </p:txBody>
      </p:sp>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000" b="1" i="0" u="none" strike="noStrike" kern="1200" cap="none" spc="0" normalizeH="0" baseline="0" noProof="0">
              <a:ln>
                <a:noFill/>
              </a:ln>
              <a:solidFill>
                <a:srgbClr val="FFFFFF"/>
              </a:solidFill>
              <a:effectLst/>
              <a:uLnTx/>
              <a:uFillTx/>
              <a:ea typeface="+mn-ea"/>
              <a:cs typeface="+mn-cs"/>
            </a:endParaRPr>
          </a:p>
        </p:txBody>
      </p:sp>
      <p:sp>
        <p:nvSpPr>
          <p:cNvPr id="2" name="TextBox 1">
            <a:extLst>
              <a:ext uri="{FF2B5EF4-FFF2-40B4-BE49-F238E27FC236}">
                <a16:creationId xmlns:a16="http://schemas.microsoft.com/office/drawing/2014/main" id="{7B0E35F6-F085-48F6-87A1-DB59AC9EE436}"/>
              </a:ext>
            </a:extLst>
          </p:cNvPr>
          <p:cNvSpPr txBox="1"/>
          <p:nvPr/>
        </p:nvSpPr>
        <p:spPr>
          <a:xfrm>
            <a:off x="280960" y="1601353"/>
            <a:ext cx="10777196" cy="954107"/>
          </a:xfrm>
          <a:prstGeom prst="rect">
            <a:avLst/>
          </a:prstGeom>
          <a:noFill/>
        </p:spPr>
        <p:txBody>
          <a:bodyPr wrap="square" rtlCol="0">
            <a:spAutoFit/>
          </a:bodyPr>
          <a:lstStyle/>
          <a:p>
            <a:r>
              <a:rPr lang="en-GB" sz="1400" b="1" u="sng">
                <a:solidFill>
                  <a:schemeClr val="bg1"/>
                </a:solidFill>
                <a:latin typeface="Poppins Light" panose="00000400000000000000" pitchFamily="2" charset="0"/>
                <a:cs typeface="Poppins Light" panose="00000400000000000000" pitchFamily="2" charset="0"/>
              </a:rPr>
              <a:t>Map your Customer Journey:</a:t>
            </a:r>
          </a:p>
          <a:p>
            <a:endParaRPr lang="en-GB" sz="1400">
              <a:solidFill>
                <a:schemeClr val="bg1"/>
              </a:solidFill>
              <a:latin typeface="Poppins Light" panose="00000400000000000000" pitchFamily="2" charset="0"/>
              <a:cs typeface="Poppins Light" panose="00000400000000000000" pitchFamily="2" charset="0"/>
            </a:endParaRPr>
          </a:p>
          <a:p>
            <a:r>
              <a:rPr lang="en-GB" sz="1400">
                <a:solidFill>
                  <a:schemeClr val="bg1"/>
                </a:solidFill>
                <a:latin typeface="Poppins Light" panose="00000400000000000000" pitchFamily="2" charset="0"/>
                <a:cs typeface="Poppins Light" panose="00000400000000000000" pitchFamily="2" charset="0"/>
              </a:rPr>
              <a:t>Customer Journey Mapping is the process of creating a visual story of your customer’s interactions with your organisation. This can help your business to see things from the customer’s perspective.</a:t>
            </a:r>
          </a:p>
        </p:txBody>
      </p:sp>
      <p:grpSp>
        <p:nvGrpSpPr>
          <p:cNvPr id="16" name="Group 15">
            <a:extLst>
              <a:ext uri="{FF2B5EF4-FFF2-40B4-BE49-F238E27FC236}">
                <a16:creationId xmlns:a16="http://schemas.microsoft.com/office/drawing/2014/main" id="{13CC730B-00AF-461D-A81F-5AA0BC1BDA44}"/>
              </a:ext>
            </a:extLst>
          </p:cNvPr>
          <p:cNvGrpSpPr/>
          <p:nvPr/>
        </p:nvGrpSpPr>
        <p:grpSpPr>
          <a:xfrm>
            <a:off x="710788" y="2760179"/>
            <a:ext cx="10261147" cy="3292160"/>
            <a:chOff x="457127" y="2694687"/>
            <a:chExt cx="10753298" cy="3702151"/>
          </a:xfrm>
        </p:grpSpPr>
        <p:sp>
          <p:nvSpPr>
            <p:cNvPr id="31" name="TextBox 30">
              <a:extLst>
                <a:ext uri="{FF2B5EF4-FFF2-40B4-BE49-F238E27FC236}">
                  <a16:creationId xmlns:a16="http://schemas.microsoft.com/office/drawing/2014/main" id="{0A8133D5-A04B-4406-A12B-2AACB429B894}"/>
                </a:ext>
              </a:extLst>
            </p:cNvPr>
            <p:cNvSpPr txBox="1"/>
            <p:nvPr/>
          </p:nvSpPr>
          <p:spPr>
            <a:xfrm flipH="1">
              <a:off x="5104008" y="3561955"/>
              <a:ext cx="1142058" cy="311495"/>
            </a:xfrm>
            <a:prstGeom prst="rect">
              <a:avLst/>
            </a:prstGeom>
            <a:noFill/>
          </p:spPr>
          <p:txBody>
            <a:bodyPr wrap="square" rtlCol="0">
              <a:spAutoFit/>
            </a:bodyPr>
            <a:lstStyle/>
            <a:p>
              <a:r>
                <a:rPr lang="en-US" sz="1200">
                  <a:solidFill>
                    <a:schemeClr val="bg1"/>
                  </a:solidFill>
                  <a:cs typeface="Poppins Light" panose="00000400000000000000" pitchFamily="2" charset="0"/>
                </a:rPr>
                <a:t>Website</a:t>
              </a:r>
            </a:p>
          </p:txBody>
        </p:sp>
        <p:graphicFrame>
          <p:nvGraphicFramePr>
            <p:cNvPr id="4" name="Diagram 3">
              <a:extLst>
                <a:ext uri="{FF2B5EF4-FFF2-40B4-BE49-F238E27FC236}">
                  <a16:creationId xmlns:a16="http://schemas.microsoft.com/office/drawing/2014/main" id="{1301C614-D1F7-419E-B89E-F1B6F691270A}"/>
                </a:ext>
              </a:extLst>
            </p:cNvPr>
            <p:cNvGraphicFramePr/>
            <p:nvPr/>
          </p:nvGraphicFramePr>
          <p:xfrm>
            <a:off x="785686" y="4133849"/>
            <a:ext cx="10424739" cy="68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F870840-7EAE-46D3-BE96-947CC456F236}"/>
                </a:ext>
              </a:extLst>
            </p:cNvPr>
            <p:cNvSpPr txBox="1"/>
            <p:nvPr/>
          </p:nvSpPr>
          <p:spPr>
            <a:xfrm>
              <a:off x="4798243" y="2694687"/>
              <a:ext cx="2476490" cy="415327"/>
            </a:xfrm>
            <a:prstGeom prst="rect">
              <a:avLst/>
            </a:prstGeom>
            <a:noFill/>
          </p:spPr>
          <p:txBody>
            <a:bodyPr wrap="none" rtlCol="0">
              <a:spAutoFit/>
            </a:bodyPr>
            <a:lstStyle/>
            <a:p>
              <a:r>
                <a:rPr lang="en-US">
                  <a:solidFill>
                    <a:schemeClr val="bg1"/>
                  </a:solidFill>
                  <a:latin typeface="Poppins Light" panose="00000400000000000000" pitchFamily="2" charset="0"/>
                  <a:cs typeface="Poppins Light" panose="00000400000000000000" pitchFamily="2" charset="0"/>
                </a:rPr>
                <a:t>Digital Touchpoints</a:t>
              </a:r>
              <a:endParaRPr lang="en-GB">
                <a:solidFill>
                  <a:schemeClr val="bg1"/>
                </a:solidFill>
                <a:latin typeface="Poppins Light" panose="00000400000000000000" pitchFamily="2" charset="0"/>
                <a:cs typeface="Poppins Light" panose="00000400000000000000" pitchFamily="2" charset="0"/>
              </a:endParaRPr>
            </a:p>
          </p:txBody>
        </p:sp>
        <p:sp>
          <p:nvSpPr>
            <p:cNvPr id="12" name="TextBox 11">
              <a:extLst>
                <a:ext uri="{FF2B5EF4-FFF2-40B4-BE49-F238E27FC236}">
                  <a16:creationId xmlns:a16="http://schemas.microsoft.com/office/drawing/2014/main" id="{2F9E9BE5-5C48-4761-A8A7-A9D57E41C908}"/>
                </a:ext>
              </a:extLst>
            </p:cNvPr>
            <p:cNvSpPr txBox="1"/>
            <p:nvPr/>
          </p:nvSpPr>
          <p:spPr>
            <a:xfrm>
              <a:off x="4759553" y="5981511"/>
              <a:ext cx="2810788" cy="415327"/>
            </a:xfrm>
            <a:prstGeom prst="rect">
              <a:avLst/>
            </a:prstGeom>
            <a:noFill/>
          </p:spPr>
          <p:txBody>
            <a:bodyPr wrap="none" rtlCol="0">
              <a:spAutoFit/>
            </a:bodyPr>
            <a:lstStyle/>
            <a:p>
              <a:r>
                <a:rPr lang="en-US">
                  <a:solidFill>
                    <a:schemeClr val="bg1"/>
                  </a:solidFill>
                  <a:latin typeface="+mj-lt"/>
                  <a:cs typeface="Poppins SemiBold" panose="00000700000000000000" pitchFamily="2" charset="0"/>
                </a:rPr>
                <a:t>Physical Touchpoints</a:t>
              </a:r>
              <a:endParaRPr lang="en-GB">
                <a:solidFill>
                  <a:schemeClr val="bg1"/>
                </a:solidFill>
                <a:latin typeface="+mj-lt"/>
                <a:cs typeface="Poppins SemiBold" panose="00000700000000000000" pitchFamily="2" charset="0"/>
              </a:endParaRPr>
            </a:p>
          </p:txBody>
        </p:sp>
        <p:sp>
          <p:nvSpPr>
            <p:cNvPr id="13" name="Freeform: Shape 12">
              <a:extLst>
                <a:ext uri="{FF2B5EF4-FFF2-40B4-BE49-F238E27FC236}">
                  <a16:creationId xmlns:a16="http://schemas.microsoft.com/office/drawing/2014/main" id="{BB00B33E-C775-4B14-B314-C1F5CE25A9A0}"/>
                </a:ext>
              </a:extLst>
            </p:cNvPr>
            <p:cNvSpPr/>
            <p:nvPr/>
          </p:nvSpPr>
          <p:spPr>
            <a:xfrm>
              <a:off x="566916" y="3185601"/>
              <a:ext cx="10424739" cy="2734431"/>
            </a:xfrm>
            <a:custGeom>
              <a:avLst/>
              <a:gdLst>
                <a:gd name="connsiteX0" fmla="*/ 0 w 10424739"/>
                <a:gd name="connsiteY0" fmla="*/ 2525487 h 2734431"/>
                <a:gd name="connsiteX1" fmla="*/ 2361037 w 10424739"/>
                <a:gd name="connsiteY1" fmla="*/ 692 h 2734431"/>
                <a:gd name="connsiteX2" fmla="*/ 3941408 w 10424739"/>
                <a:gd name="connsiteY2" fmla="*/ 2734230 h 2734431"/>
                <a:gd name="connsiteX3" fmla="*/ 6054917 w 10424739"/>
                <a:gd name="connsiteY3" fmla="*/ 159735 h 2734431"/>
                <a:gd name="connsiteX4" fmla="*/ 8482595 w 10424739"/>
                <a:gd name="connsiteY4" fmla="*/ 2724290 h 2734431"/>
                <a:gd name="connsiteX5" fmla="*/ 10424739 w 10424739"/>
                <a:gd name="connsiteY5" fmla="*/ 239255 h 273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4739" h="2734431" extrusionOk="0">
                  <a:moveTo>
                    <a:pt x="0" y="2525487"/>
                  </a:moveTo>
                  <a:cubicBezTo>
                    <a:pt x="833038" y="1218474"/>
                    <a:pt x="1642761" y="72628"/>
                    <a:pt x="2361037" y="692"/>
                  </a:cubicBezTo>
                  <a:cubicBezTo>
                    <a:pt x="2989481" y="-51562"/>
                    <a:pt x="3284740" y="2617867"/>
                    <a:pt x="3941408" y="2734230"/>
                  </a:cubicBezTo>
                  <a:cubicBezTo>
                    <a:pt x="4689781" y="2722032"/>
                    <a:pt x="5186994" y="112863"/>
                    <a:pt x="6054917" y="159735"/>
                  </a:cubicBezTo>
                  <a:cubicBezTo>
                    <a:pt x="6798929" y="119841"/>
                    <a:pt x="7865205" y="2660949"/>
                    <a:pt x="8482595" y="2724290"/>
                  </a:cubicBezTo>
                  <a:cubicBezTo>
                    <a:pt x="9067693" y="2909711"/>
                    <a:pt x="9674388" y="1697749"/>
                    <a:pt x="10424739" y="239255"/>
                  </a:cubicBezTo>
                </a:path>
              </a:pathLst>
            </a:custGeom>
            <a:noFill/>
            <a:ln>
              <a:solidFill>
                <a:schemeClr val="bg1"/>
              </a:solidFill>
              <a:prstDash val="lgDash"/>
              <a:extLst>
                <a:ext uri="{C807C97D-BFC1-408E-A445-0C87EB9F89A2}">
                  <ask:lineSketchStyleProps xmlns:ask="http://schemas.microsoft.com/office/drawing/2018/sketchyshapes" sd="668247110">
                    <a:custGeom>
                      <a:avLst/>
                      <a:gdLst>
                        <a:gd name="connsiteX0" fmla="*/ 0 w 10322351"/>
                        <a:gd name="connsiteY0" fmla="*/ 2395065 h 2593218"/>
                        <a:gd name="connsiteX1" fmla="*/ 2337848 w 10322351"/>
                        <a:gd name="connsiteY1" fmla="*/ 657 h 2593218"/>
                        <a:gd name="connsiteX2" fmla="*/ 3902697 w 10322351"/>
                        <a:gd name="connsiteY2" fmla="*/ 2593028 h 2593218"/>
                        <a:gd name="connsiteX3" fmla="*/ 5995448 w 10322351"/>
                        <a:gd name="connsiteY3" fmla="*/ 151486 h 2593218"/>
                        <a:gd name="connsiteX4" fmla="*/ 8399283 w 10322351"/>
                        <a:gd name="connsiteY4" fmla="*/ 2583601 h 2593218"/>
                        <a:gd name="connsiteX5" fmla="*/ 10322351 w 10322351"/>
                        <a:gd name="connsiteY5" fmla="*/ 226900 h 259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2351" h="2593218">
                          <a:moveTo>
                            <a:pt x="0" y="2395065"/>
                          </a:moveTo>
                          <a:cubicBezTo>
                            <a:pt x="843699" y="1181364"/>
                            <a:pt x="1687399" y="-32337"/>
                            <a:pt x="2337848" y="657"/>
                          </a:cubicBezTo>
                          <a:cubicBezTo>
                            <a:pt x="2988297" y="33651"/>
                            <a:pt x="3293097" y="2567890"/>
                            <a:pt x="3902697" y="2593028"/>
                          </a:cubicBezTo>
                          <a:cubicBezTo>
                            <a:pt x="4512297" y="2618166"/>
                            <a:pt x="5246017" y="153057"/>
                            <a:pt x="5995448" y="151486"/>
                          </a:cubicBezTo>
                          <a:cubicBezTo>
                            <a:pt x="6744879" y="149915"/>
                            <a:pt x="7678133" y="2571032"/>
                            <a:pt x="8399283" y="2583601"/>
                          </a:cubicBezTo>
                          <a:cubicBezTo>
                            <a:pt x="9120433" y="2596170"/>
                            <a:pt x="9721392" y="1411535"/>
                            <a:pt x="10322351" y="22690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8FCE39DB-9BE7-4C7A-913A-DBA80FB8F3B9}"/>
                </a:ext>
              </a:extLst>
            </p:cNvPr>
            <p:cNvSpPr/>
            <p:nvPr/>
          </p:nvSpPr>
          <p:spPr>
            <a:xfrm>
              <a:off x="457127" y="5519413"/>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AF2EA42-E573-4D1C-92EC-C4B345E35FCC}"/>
                </a:ext>
              </a:extLst>
            </p:cNvPr>
            <p:cNvSpPr txBox="1"/>
            <p:nvPr/>
          </p:nvSpPr>
          <p:spPr>
            <a:xfrm flipH="1">
              <a:off x="785685" y="5577624"/>
              <a:ext cx="1142058" cy="726822"/>
            </a:xfrm>
            <a:prstGeom prst="rect">
              <a:avLst/>
            </a:prstGeom>
            <a:noFill/>
          </p:spPr>
          <p:txBody>
            <a:bodyPr wrap="square" rtlCol="0">
              <a:spAutoFit/>
            </a:bodyPr>
            <a:lstStyle/>
            <a:p>
              <a:r>
                <a:rPr lang="en-US" sz="1200">
                  <a:solidFill>
                    <a:schemeClr val="bg1"/>
                  </a:solidFill>
                  <a:cs typeface="Poppins Light" panose="00000400000000000000" pitchFamily="2" charset="0"/>
                </a:rPr>
                <a:t>Radio</a:t>
              </a:r>
            </a:p>
            <a:p>
              <a:r>
                <a:rPr lang="en-US" sz="1200">
                  <a:solidFill>
                    <a:schemeClr val="bg1"/>
                  </a:solidFill>
                  <a:cs typeface="Poppins Light" panose="00000400000000000000" pitchFamily="2" charset="0"/>
                </a:rPr>
                <a:t>TV</a:t>
              </a:r>
            </a:p>
            <a:p>
              <a:r>
                <a:rPr lang="en-US" sz="1200">
                  <a:solidFill>
                    <a:schemeClr val="bg1"/>
                  </a:solidFill>
                  <a:cs typeface="Poppins Light" panose="00000400000000000000" pitchFamily="2" charset="0"/>
                </a:rPr>
                <a:t>Print</a:t>
              </a:r>
            </a:p>
          </p:txBody>
        </p:sp>
        <p:sp>
          <p:nvSpPr>
            <p:cNvPr id="20" name="Oval 19">
              <a:extLst>
                <a:ext uri="{FF2B5EF4-FFF2-40B4-BE49-F238E27FC236}">
                  <a16:creationId xmlns:a16="http://schemas.microsoft.com/office/drawing/2014/main" id="{1ED526A5-954B-40A2-9377-A676EEB138C7}"/>
                </a:ext>
              </a:extLst>
            </p:cNvPr>
            <p:cNvSpPr/>
            <p:nvPr/>
          </p:nvSpPr>
          <p:spPr>
            <a:xfrm>
              <a:off x="1852326" y="3579517"/>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DD0D4A70-E2E9-4DB3-854E-C535BB652D71}"/>
                </a:ext>
              </a:extLst>
            </p:cNvPr>
            <p:cNvSpPr txBox="1"/>
            <p:nvPr/>
          </p:nvSpPr>
          <p:spPr>
            <a:xfrm flipH="1">
              <a:off x="1002499" y="3376165"/>
              <a:ext cx="1142058" cy="519159"/>
            </a:xfrm>
            <a:prstGeom prst="rect">
              <a:avLst/>
            </a:prstGeom>
            <a:noFill/>
          </p:spPr>
          <p:txBody>
            <a:bodyPr wrap="square" rtlCol="0">
              <a:spAutoFit/>
            </a:bodyPr>
            <a:lstStyle/>
            <a:p>
              <a:r>
                <a:rPr lang="en-US" sz="1200">
                  <a:solidFill>
                    <a:schemeClr val="bg1"/>
                  </a:solidFill>
                  <a:cs typeface="Poppins Light" panose="00000400000000000000" pitchFamily="2" charset="0"/>
                </a:rPr>
                <a:t>Digital Billboard</a:t>
              </a:r>
            </a:p>
          </p:txBody>
        </p:sp>
        <p:sp>
          <p:nvSpPr>
            <p:cNvPr id="22" name="Oval 21">
              <a:extLst>
                <a:ext uri="{FF2B5EF4-FFF2-40B4-BE49-F238E27FC236}">
                  <a16:creationId xmlns:a16="http://schemas.microsoft.com/office/drawing/2014/main" id="{6BEA50EE-CE95-4B10-852F-B964B80F5F00}"/>
                </a:ext>
              </a:extLst>
            </p:cNvPr>
            <p:cNvSpPr/>
            <p:nvPr/>
          </p:nvSpPr>
          <p:spPr>
            <a:xfrm>
              <a:off x="2779997" y="3064573"/>
              <a:ext cx="292231" cy="300991"/>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0F2E787-F83E-49BF-A8A3-0D8ACC14660E}"/>
                </a:ext>
              </a:extLst>
            </p:cNvPr>
            <p:cNvSpPr txBox="1"/>
            <p:nvPr/>
          </p:nvSpPr>
          <p:spPr>
            <a:xfrm flipH="1">
              <a:off x="3107002" y="2736428"/>
              <a:ext cx="1142058" cy="519159"/>
            </a:xfrm>
            <a:prstGeom prst="rect">
              <a:avLst/>
            </a:prstGeom>
            <a:noFill/>
          </p:spPr>
          <p:txBody>
            <a:bodyPr wrap="square" rtlCol="0">
              <a:spAutoFit/>
            </a:bodyPr>
            <a:lstStyle/>
            <a:p>
              <a:r>
                <a:rPr lang="en-US" sz="1200">
                  <a:solidFill>
                    <a:schemeClr val="bg1"/>
                  </a:solidFill>
                  <a:cs typeface="Poppins Light" panose="00000400000000000000" pitchFamily="2" charset="0"/>
                </a:rPr>
                <a:t>3</a:t>
              </a:r>
              <a:r>
                <a:rPr lang="en-US" sz="1200" baseline="30000">
                  <a:solidFill>
                    <a:schemeClr val="bg1"/>
                  </a:solidFill>
                  <a:cs typeface="Poppins Light" panose="00000400000000000000" pitchFamily="2" charset="0"/>
                </a:rPr>
                <a:t>rd</a:t>
              </a:r>
              <a:r>
                <a:rPr lang="en-US" sz="1200">
                  <a:solidFill>
                    <a:schemeClr val="bg1"/>
                  </a:solidFill>
                  <a:cs typeface="Poppins Light" panose="00000400000000000000" pitchFamily="2" charset="0"/>
                </a:rPr>
                <a:t> Party Sites</a:t>
              </a:r>
            </a:p>
          </p:txBody>
        </p:sp>
        <p:sp>
          <p:nvSpPr>
            <p:cNvPr id="24" name="Oval 23">
              <a:extLst>
                <a:ext uri="{FF2B5EF4-FFF2-40B4-BE49-F238E27FC236}">
                  <a16:creationId xmlns:a16="http://schemas.microsoft.com/office/drawing/2014/main" id="{10D28C50-2FD9-468E-B131-A8CDF8001C95}"/>
                </a:ext>
              </a:extLst>
            </p:cNvPr>
            <p:cNvSpPr/>
            <p:nvPr/>
          </p:nvSpPr>
          <p:spPr>
            <a:xfrm>
              <a:off x="795112" y="4995939"/>
              <a:ext cx="292231" cy="300991"/>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76E76935-C787-41EB-B81D-DC7D92B14597}"/>
                </a:ext>
              </a:extLst>
            </p:cNvPr>
            <p:cNvSpPr txBox="1"/>
            <p:nvPr/>
          </p:nvSpPr>
          <p:spPr>
            <a:xfrm flipH="1">
              <a:off x="1156017" y="4975612"/>
              <a:ext cx="1142058" cy="519159"/>
            </a:xfrm>
            <a:prstGeom prst="rect">
              <a:avLst/>
            </a:prstGeom>
            <a:noFill/>
          </p:spPr>
          <p:txBody>
            <a:bodyPr wrap="square" rtlCol="0">
              <a:spAutoFit/>
            </a:bodyPr>
            <a:lstStyle/>
            <a:p>
              <a:r>
                <a:rPr lang="en-US" sz="1200">
                  <a:solidFill>
                    <a:schemeClr val="bg1"/>
                  </a:solidFill>
                  <a:cs typeface="Poppins Light" panose="00000400000000000000" pitchFamily="2" charset="0"/>
                </a:rPr>
                <a:t>Word of Mouth</a:t>
              </a:r>
            </a:p>
          </p:txBody>
        </p:sp>
        <p:sp>
          <p:nvSpPr>
            <p:cNvPr id="26" name="Oval 25">
              <a:extLst>
                <a:ext uri="{FF2B5EF4-FFF2-40B4-BE49-F238E27FC236}">
                  <a16:creationId xmlns:a16="http://schemas.microsoft.com/office/drawing/2014/main" id="{D7CED9E5-1595-4A25-BCB9-1F3E64FEED7D}"/>
                </a:ext>
              </a:extLst>
            </p:cNvPr>
            <p:cNvSpPr/>
            <p:nvPr/>
          </p:nvSpPr>
          <p:spPr>
            <a:xfrm>
              <a:off x="3269256" y="3543208"/>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C06A9C30-9917-4F41-AEC0-7DB1379D0F0C}"/>
                </a:ext>
              </a:extLst>
            </p:cNvPr>
            <p:cNvSpPr txBox="1"/>
            <p:nvPr/>
          </p:nvSpPr>
          <p:spPr>
            <a:xfrm flipH="1">
              <a:off x="3656185" y="3462870"/>
              <a:ext cx="1142058" cy="519159"/>
            </a:xfrm>
            <a:prstGeom prst="rect">
              <a:avLst/>
            </a:prstGeom>
            <a:noFill/>
          </p:spPr>
          <p:txBody>
            <a:bodyPr wrap="square" rtlCol="0">
              <a:spAutoFit/>
            </a:bodyPr>
            <a:lstStyle/>
            <a:p>
              <a:r>
                <a:rPr lang="en-US" sz="1200">
                  <a:solidFill>
                    <a:schemeClr val="bg1"/>
                  </a:solidFill>
                  <a:cs typeface="Poppins Light" panose="00000400000000000000" pitchFamily="2" charset="0"/>
                </a:rPr>
                <a:t>Landing Page</a:t>
              </a:r>
            </a:p>
          </p:txBody>
        </p:sp>
        <p:sp>
          <p:nvSpPr>
            <p:cNvPr id="28" name="Oval 27">
              <a:extLst>
                <a:ext uri="{FF2B5EF4-FFF2-40B4-BE49-F238E27FC236}">
                  <a16:creationId xmlns:a16="http://schemas.microsoft.com/office/drawing/2014/main" id="{93029A68-389B-445B-9815-4D7C201AD4EB}"/>
                </a:ext>
              </a:extLst>
            </p:cNvPr>
            <p:cNvSpPr/>
            <p:nvPr/>
          </p:nvSpPr>
          <p:spPr>
            <a:xfrm>
              <a:off x="3843226" y="5081225"/>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3CAA5F9E-470D-4CA9-9D63-636240D0DDB4}"/>
                </a:ext>
              </a:extLst>
            </p:cNvPr>
            <p:cNvSpPr/>
            <p:nvPr/>
          </p:nvSpPr>
          <p:spPr>
            <a:xfrm>
              <a:off x="4843838" y="5395325"/>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6C428B4-C071-46BD-90CE-358261B9FD07}"/>
                </a:ext>
              </a:extLst>
            </p:cNvPr>
            <p:cNvSpPr/>
            <p:nvPr/>
          </p:nvSpPr>
          <p:spPr>
            <a:xfrm>
              <a:off x="5922108" y="3543208"/>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36DD6406-B1D1-47E2-88E3-95C476D2AA46}"/>
                </a:ext>
              </a:extLst>
            </p:cNvPr>
            <p:cNvSpPr txBox="1"/>
            <p:nvPr/>
          </p:nvSpPr>
          <p:spPr>
            <a:xfrm flipH="1">
              <a:off x="7243744" y="3406991"/>
              <a:ext cx="1142058" cy="311495"/>
            </a:xfrm>
            <a:prstGeom prst="rect">
              <a:avLst/>
            </a:prstGeom>
            <a:noFill/>
          </p:spPr>
          <p:txBody>
            <a:bodyPr wrap="square" rtlCol="0">
              <a:spAutoFit/>
            </a:bodyPr>
            <a:lstStyle/>
            <a:p>
              <a:r>
                <a:rPr lang="en-US" sz="1200">
                  <a:solidFill>
                    <a:schemeClr val="bg1"/>
                  </a:solidFill>
                  <a:cs typeface="Poppins Light" panose="00000400000000000000" pitchFamily="2" charset="0"/>
                </a:rPr>
                <a:t>Mobile</a:t>
              </a:r>
            </a:p>
          </p:txBody>
        </p:sp>
        <p:sp>
          <p:nvSpPr>
            <p:cNvPr id="36" name="Oval 35">
              <a:extLst>
                <a:ext uri="{FF2B5EF4-FFF2-40B4-BE49-F238E27FC236}">
                  <a16:creationId xmlns:a16="http://schemas.microsoft.com/office/drawing/2014/main" id="{73150831-E816-43E9-89CF-D7F28A654616}"/>
                </a:ext>
              </a:extLst>
            </p:cNvPr>
            <p:cNvSpPr/>
            <p:nvPr/>
          </p:nvSpPr>
          <p:spPr>
            <a:xfrm>
              <a:off x="6941471" y="3382999"/>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68892BD6-C596-4A29-9DF0-D7E336451B90}"/>
                </a:ext>
              </a:extLst>
            </p:cNvPr>
            <p:cNvSpPr/>
            <p:nvPr/>
          </p:nvSpPr>
          <p:spPr>
            <a:xfrm>
              <a:off x="8192622" y="5142642"/>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5FEB331F-1699-49BC-BCF2-1BCC2E69D7F2}"/>
                </a:ext>
              </a:extLst>
            </p:cNvPr>
            <p:cNvSpPr txBox="1"/>
            <p:nvPr/>
          </p:nvSpPr>
          <p:spPr>
            <a:xfrm flipH="1">
              <a:off x="7078131" y="5151250"/>
              <a:ext cx="1142058" cy="311495"/>
            </a:xfrm>
            <a:prstGeom prst="rect">
              <a:avLst/>
            </a:prstGeom>
            <a:noFill/>
          </p:spPr>
          <p:txBody>
            <a:bodyPr wrap="square" rtlCol="0">
              <a:spAutoFit/>
            </a:bodyPr>
            <a:lstStyle/>
            <a:p>
              <a:r>
                <a:rPr lang="en-US" sz="1200">
                  <a:solidFill>
                    <a:schemeClr val="bg1"/>
                  </a:solidFill>
                  <a:cs typeface="Poppins Light" panose="00000400000000000000" pitchFamily="2" charset="0"/>
                </a:rPr>
                <a:t>Call Centre</a:t>
              </a:r>
            </a:p>
          </p:txBody>
        </p:sp>
        <p:sp>
          <p:nvSpPr>
            <p:cNvPr id="40" name="TextBox 39">
              <a:extLst>
                <a:ext uri="{FF2B5EF4-FFF2-40B4-BE49-F238E27FC236}">
                  <a16:creationId xmlns:a16="http://schemas.microsoft.com/office/drawing/2014/main" id="{B8884697-C283-434C-A9CD-42A66E0DBBD2}"/>
                </a:ext>
              </a:extLst>
            </p:cNvPr>
            <p:cNvSpPr txBox="1"/>
            <p:nvPr/>
          </p:nvSpPr>
          <p:spPr>
            <a:xfrm flipH="1">
              <a:off x="9909586" y="5455715"/>
              <a:ext cx="1142058" cy="519159"/>
            </a:xfrm>
            <a:prstGeom prst="rect">
              <a:avLst/>
            </a:prstGeom>
            <a:noFill/>
          </p:spPr>
          <p:txBody>
            <a:bodyPr wrap="square" rtlCol="0">
              <a:spAutoFit/>
            </a:bodyPr>
            <a:lstStyle/>
            <a:p>
              <a:r>
                <a:rPr lang="en-US" sz="1200">
                  <a:solidFill>
                    <a:schemeClr val="bg1"/>
                  </a:solidFill>
                  <a:cs typeface="Poppins Light" panose="00000400000000000000" pitchFamily="2" charset="0"/>
                </a:rPr>
                <a:t>Promotion on Invoice</a:t>
              </a:r>
            </a:p>
          </p:txBody>
        </p:sp>
        <p:sp>
          <p:nvSpPr>
            <p:cNvPr id="41" name="Oval 40">
              <a:extLst>
                <a:ext uri="{FF2B5EF4-FFF2-40B4-BE49-F238E27FC236}">
                  <a16:creationId xmlns:a16="http://schemas.microsoft.com/office/drawing/2014/main" id="{573BBDDD-3C5C-450D-BAA4-5EE860CC00A6}"/>
                </a:ext>
              </a:extLst>
            </p:cNvPr>
            <p:cNvSpPr/>
            <p:nvPr/>
          </p:nvSpPr>
          <p:spPr>
            <a:xfrm>
              <a:off x="9599239" y="5399598"/>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2CBB81D-162A-4EE2-966A-0CC68E1F911F}"/>
                </a:ext>
              </a:extLst>
            </p:cNvPr>
            <p:cNvSpPr/>
            <p:nvPr/>
          </p:nvSpPr>
          <p:spPr>
            <a:xfrm>
              <a:off x="10704445" y="3555692"/>
              <a:ext cx="292231" cy="30099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49B766F2-A6AF-4F21-946A-821F15D07D32}"/>
                </a:ext>
              </a:extLst>
            </p:cNvPr>
            <p:cNvSpPr txBox="1"/>
            <p:nvPr/>
          </p:nvSpPr>
          <p:spPr>
            <a:xfrm flipH="1">
              <a:off x="10019805" y="3552927"/>
              <a:ext cx="1142058" cy="311495"/>
            </a:xfrm>
            <a:prstGeom prst="rect">
              <a:avLst/>
            </a:prstGeom>
            <a:noFill/>
          </p:spPr>
          <p:txBody>
            <a:bodyPr wrap="square" rtlCol="0">
              <a:spAutoFit/>
            </a:bodyPr>
            <a:lstStyle/>
            <a:p>
              <a:r>
                <a:rPr lang="en-US" sz="1200">
                  <a:solidFill>
                    <a:schemeClr val="bg1"/>
                  </a:solidFill>
                  <a:cs typeface="Poppins Light" panose="00000400000000000000" pitchFamily="2" charset="0"/>
                </a:rPr>
                <a:t>Emails</a:t>
              </a:r>
            </a:p>
          </p:txBody>
        </p:sp>
      </p:grpSp>
      <p:sp>
        <p:nvSpPr>
          <p:cNvPr id="46" name="TextBox 45">
            <a:extLst>
              <a:ext uri="{FF2B5EF4-FFF2-40B4-BE49-F238E27FC236}">
                <a16:creationId xmlns:a16="http://schemas.microsoft.com/office/drawing/2014/main" id="{C9F92BD0-1444-4E6C-B3DB-5B2B4ECF12C1}"/>
              </a:ext>
            </a:extLst>
          </p:cNvPr>
          <p:cNvSpPr txBox="1"/>
          <p:nvPr/>
        </p:nvSpPr>
        <p:spPr>
          <a:xfrm flipH="1">
            <a:off x="7129302" y="6414998"/>
            <a:ext cx="1908125" cy="276999"/>
          </a:xfrm>
          <a:prstGeom prst="rect">
            <a:avLst/>
          </a:prstGeom>
          <a:noFill/>
        </p:spPr>
        <p:txBody>
          <a:bodyPr wrap="square" rtlCol="0">
            <a:spAutoFit/>
          </a:bodyPr>
          <a:lstStyle/>
          <a:p>
            <a:r>
              <a:rPr lang="en-US" sz="1200">
                <a:solidFill>
                  <a:schemeClr val="bg1"/>
                </a:solidFill>
                <a:cs typeface="Poppins Light" panose="00000400000000000000" pitchFamily="2" charset="0"/>
              </a:rPr>
              <a:t>Managed Touchpoint</a:t>
            </a:r>
          </a:p>
        </p:txBody>
      </p:sp>
      <p:sp>
        <p:nvSpPr>
          <p:cNvPr id="47" name="TextBox 46">
            <a:extLst>
              <a:ext uri="{FF2B5EF4-FFF2-40B4-BE49-F238E27FC236}">
                <a16:creationId xmlns:a16="http://schemas.microsoft.com/office/drawing/2014/main" id="{42B7516A-FC80-4DD0-8E2A-D7176A40F0A8}"/>
              </a:ext>
            </a:extLst>
          </p:cNvPr>
          <p:cNvSpPr txBox="1"/>
          <p:nvPr/>
        </p:nvSpPr>
        <p:spPr>
          <a:xfrm flipH="1">
            <a:off x="9422107" y="6396145"/>
            <a:ext cx="2682143" cy="276999"/>
          </a:xfrm>
          <a:prstGeom prst="rect">
            <a:avLst/>
          </a:prstGeom>
          <a:noFill/>
        </p:spPr>
        <p:txBody>
          <a:bodyPr wrap="square" rtlCol="0">
            <a:spAutoFit/>
          </a:bodyPr>
          <a:lstStyle/>
          <a:p>
            <a:r>
              <a:rPr lang="en-US" sz="1200">
                <a:solidFill>
                  <a:schemeClr val="bg1"/>
                </a:solidFill>
                <a:cs typeface="Poppins Light" panose="00000400000000000000" pitchFamily="2" charset="0"/>
              </a:rPr>
              <a:t>Unmanaged Touchpoint</a:t>
            </a:r>
          </a:p>
        </p:txBody>
      </p:sp>
      <p:sp>
        <p:nvSpPr>
          <p:cNvPr id="48" name="Oval 47">
            <a:extLst>
              <a:ext uri="{FF2B5EF4-FFF2-40B4-BE49-F238E27FC236}">
                <a16:creationId xmlns:a16="http://schemas.microsoft.com/office/drawing/2014/main" id="{D16786CA-12A5-4A96-975B-E46A1EC8C11C}"/>
              </a:ext>
            </a:extLst>
          </p:cNvPr>
          <p:cNvSpPr/>
          <p:nvPr/>
        </p:nvSpPr>
        <p:spPr>
          <a:xfrm>
            <a:off x="9124397" y="6394528"/>
            <a:ext cx="278856" cy="267658"/>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CE0F1686-9142-4D20-B6EB-27EB50F9263E}"/>
              </a:ext>
            </a:extLst>
          </p:cNvPr>
          <p:cNvSpPr/>
          <p:nvPr/>
        </p:nvSpPr>
        <p:spPr>
          <a:xfrm>
            <a:off x="6850446" y="6395819"/>
            <a:ext cx="278856" cy="26765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Customer Experience (1 of 2)</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307777"/>
          </a:xfrm>
          <a:prstGeom prst="rect">
            <a:avLst/>
          </a:prstGeom>
          <a:noFill/>
        </p:spPr>
        <p:txBody>
          <a:bodyPr wrap="square">
            <a:spAutoFit/>
          </a:bodyPr>
          <a:lstStyle/>
          <a:p>
            <a:pPr marL="0" indent="0">
              <a:buNone/>
            </a:pPr>
            <a:r>
              <a:rPr kumimoji="0" lang="en-US" sz="1400" b="0" i="0" u="none" strike="noStrike" kern="1200" cap="none" spc="0" normalizeH="0" baseline="0" noProof="0">
                <a:ln>
                  <a:noFill/>
                </a:ln>
                <a:solidFill>
                  <a:srgbClr val="FFFFFF"/>
                </a:solidFill>
                <a:effectLst/>
                <a:uLnTx/>
                <a:uFillTx/>
                <a:latin typeface="Poppins Light" pitchFamily="2" charset="77"/>
                <a:ea typeface="Lato" charset="0"/>
                <a:cs typeface="Poppins Light" pitchFamily="2" charset="77"/>
              </a:rPr>
              <a:t>Processes built around the customer voice and their needs and expectations</a:t>
            </a:r>
          </a:p>
        </p:txBody>
      </p:sp>
    </p:spTree>
    <p:extLst>
      <p:ext uri="{BB962C8B-B14F-4D97-AF65-F5344CB8AC3E}">
        <p14:creationId xmlns:p14="http://schemas.microsoft.com/office/powerpoint/2010/main" val="400325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Customer Experience (2 of 2)</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307777"/>
          </a:xfrm>
          <a:prstGeom prst="rect">
            <a:avLst/>
          </a:prstGeom>
          <a:noFill/>
        </p:spPr>
        <p:txBody>
          <a:bodyPr wrap="square">
            <a:spAutoFit/>
          </a:bodyPr>
          <a:lstStyle/>
          <a:p>
            <a:pPr marL="0" indent="0">
              <a:buNone/>
            </a:pPr>
            <a:r>
              <a:rPr kumimoji="0" lang="en-US" sz="1400" b="0" i="0" u="none" strike="noStrike" kern="1200" cap="none" spc="0" normalizeH="0" baseline="0" noProof="0">
                <a:ln>
                  <a:noFill/>
                </a:ln>
                <a:solidFill>
                  <a:srgbClr val="FFFFFF"/>
                </a:solidFill>
                <a:effectLst/>
                <a:uLnTx/>
                <a:uFillTx/>
                <a:latin typeface="Poppins Light" pitchFamily="2" charset="77"/>
                <a:ea typeface="Lato" charset="0"/>
                <a:cs typeface="Poppins Light" pitchFamily="2" charset="77"/>
              </a:rPr>
              <a:t>Processes built around the customer voice and their needs and expectations</a:t>
            </a:r>
          </a:p>
        </p:txBody>
      </p:sp>
      <p:sp>
        <p:nvSpPr>
          <p:cNvPr id="52" name="TextBox 51">
            <a:extLst>
              <a:ext uri="{FF2B5EF4-FFF2-40B4-BE49-F238E27FC236}">
                <a16:creationId xmlns:a16="http://schemas.microsoft.com/office/drawing/2014/main" id="{3F020069-A015-23B2-C232-B9C8FB105BD5}"/>
              </a:ext>
            </a:extLst>
          </p:cNvPr>
          <p:cNvSpPr txBox="1"/>
          <p:nvPr/>
        </p:nvSpPr>
        <p:spPr>
          <a:xfrm>
            <a:off x="280119" y="1521445"/>
            <a:ext cx="10649041" cy="2893100"/>
          </a:xfrm>
          <a:prstGeom prst="rect">
            <a:avLst/>
          </a:prstGeom>
          <a:noFill/>
        </p:spPr>
        <p:txBody>
          <a:bodyPr wrap="square" rtlCol="0">
            <a:spAutoFit/>
          </a:bodyPr>
          <a:lstStyle/>
          <a:p>
            <a:r>
              <a:rPr lang="en-GB" sz="1400" b="1" u="sng">
                <a:solidFill>
                  <a:srgbClr val="FFFFFF"/>
                </a:solidFill>
                <a:latin typeface="Poppins Light" panose="00000400000000000000" pitchFamily="2" charset="0"/>
                <a:cs typeface="Poppins Light" panose="00000400000000000000" pitchFamily="2" charset="0"/>
              </a:rPr>
              <a:t>Collect </a:t>
            </a:r>
            <a:r>
              <a:rPr lang="en-GB" sz="1400" b="1" u="sng" err="1">
                <a:solidFill>
                  <a:srgbClr val="FFFFFF"/>
                </a:solidFill>
                <a:latin typeface="Poppins Light" panose="00000400000000000000" pitchFamily="2" charset="0"/>
                <a:cs typeface="Poppins Light" panose="00000400000000000000" pitchFamily="2" charset="0"/>
              </a:rPr>
              <a:t>VoC</a:t>
            </a:r>
            <a:r>
              <a:rPr lang="en-GB" sz="1400" b="1" u="sng">
                <a:solidFill>
                  <a:srgbClr val="FFFFFF"/>
                </a:solidFill>
                <a:latin typeface="Poppins Light" panose="00000400000000000000" pitchFamily="2" charset="0"/>
                <a:cs typeface="Poppins Light" panose="00000400000000000000" pitchFamily="2" charset="0"/>
              </a:rPr>
              <a:t> (Voice of the Customer):</a:t>
            </a:r>
          </a:p>
          <a:p>
            <a:endParaRPr lang="en-GB" sz="1400" b="1" u="sng">
              <a:solidFill>
                <a:srgbClr val="FFFFFF"/>
              </a:solidFill>
              <a:latin typeface="Poppins Light" panose="00000400000000000000" pitchFamily="2" charset="0"/>
              <a:cs typeface="Poppins Light" panose="00000400000000000000" pitchFamily="2" charset="0"/>
            </a:endParaRPr>
          </a:p>
          <a:p>
            <a:r>
              <a:rPr lang="en-GB" sz="1400">
                <a:solidFill>
                  <a:srgbClr val="FFFFFF"/>
                </a:solidFill>
                <a:latin typeface="Poppins Light" panose="00000400000000000000" pitchFamily="2" charset="0"/>
                <a:cs typeface="Poppins Light" panose="00000400000000000000" pitchFamily="2" charset="0"/>
              </a:rPr>
              <a:t>It is important to understand the Voice of the Customer (VOC) to establish the critical-to-customer requirements (CTCs) and then define the critical-to-quality characteristics (CTQs) of your processes. embracent recommend using Lean Six Sigma tools and techniques to gather the VOC.</a:t>
            </a:r>
          </a:p>
          <a:p>
            <a:endParaRPr lang="en-GB" sz="1400">
              <a:solidFill>
                <a:srgbClr val="FFFFFF"/>
              </a:solidFill>
              <a:latin typeface="Poppins Light" panose="00000400000000000000" pitchFamily="2" charset="0"/>
              <a:cs typeface="Poppins Light" panose="00000400000000000000" pitchFamily="2" charset="0"/>
            </a:endParaRPr>
          </a:p>
          <a:p>
            <a:r>
              <a:rPr lang="en-GB" sz="1400" b="1">
                <a:solidFill>
                  <a:srgbClr val="FFFFFF"/>
                </a:solidFill>
                <a:latin typeface="Poppins Light" panose="00000400000000000000" pitchFamily="2" charset="0"/>
                <a:cs typeface="Poppins Light" panose="00000400000000000000" pitchFamily="2" charset="0"/>
              </a:rPr>
              <a:t>VOC Roadmap:</a:t>
            </a: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p:txBody>
      </p:sp>
      <p:graphicFrame>
        <p:nvGraphicFramePr>
          <p:cNvPr id="53" name="Diagram 52">
            <a:extLst>
              <a:ext uri="{FF2B5EF4-FFF2-40B4-BE49-F238E27FC236}">
                <a16:creationId xmlns:a16="http://schemas.microsoft.com/office/drawing/2014/main" id="{1DB5AA3A-5908-B140-BCF0-27B26BB2EDA4}"/>
              </a:ext>
            </a:extLst>
          </p:cNvPr>
          <p:cNvGraphicFramePr/>
          <p:nvPr>
            <p:extLst>
              <p:ext uri="{D42A27DB-BD31-4B8C-83A1-F6EECF244321}">
                <p14:modId xmlns:p14="http://schemas.microsoft.com/office/powerpoint/2010/main" val="15701244"/>
              </p:ext>
            </p:extLst>
          </p:nvPr>
        </p:nvGraphicFramePr>
        <p:xfrm>
          <a:off x="478408" y="2883796"/>
          <a:ext cx="11315054" cy="18681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4" name="TextBox 53">
            <a:extLst>
              <a:ext uri="{FF2B5EF4-FFF2-40B4-BE49-F238E27FC236}">
                <a16:creationId xmlns:a16="http://schemas.microsoft.com/office/drawing/2014/main" id="{B27CCDDF-B2BC-FE0A-4D2D-1F28BAF0DE94}"/>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67</a:t>
            </a:fld>
            <a:endParaRPr lang="en-US" sz="1000" b="1">
              <a:solidFill>
                <a:srgbClr val="FFFFFF"/>
              </a:solidFill>
              <a:latin typeface="Century Gothic" panose="020B0502020202020204" pitchFamily="34" charset="0"/>
            </a:endParaRPr>
          </a:p>
        </p:txBody>
      </p:sp>
      <p:sp>
        <p:nvSpPr>
          <p:cNvPr id="55" name="TextBox 54">
            <a:extLst>
              <a:ext uri="{FF2B5EF4-FFF2-40B4-BE49-F238E27FC236}">
                <a16:creationId xmlns:a16="http://schemas.microsoft.com/office/drawing/2014/main" id="{DADEC99A-8ABC-85E9-9FCE-D49F04D35BD1}"/>
              </a:ext>
            </a:extLst>
          </p:cNvPr>
          <p:cNvSpPr txBox="1"/>
          <p:nvPr/>
        </p:nvSpPr>
        <p:spPr>
          <a:xfrm>
            <a:off x="5863352" y="5051098"/>
            <a:ext cx="6094428" cy="896656"/>
          </a:xfrm>
          <a:prstGeom prst="rect">
            <a:avLst/>
          </a:prstGeom>
          <a:noFill/>
        </p:spPr>
        <p:txBody>
          <a:bodyPr wrap="square">
            <a:spAutoFit/>
          </a:bodyPr>
          <a:lstStyle/>
          <a:p>
            <a:pPr>
              <a:lnSpc>
                <a:spcPct val="200000"/>
              </a:lnSpc>
            </a:pPr>
            <a:r>
              <a:rPr lang="en-GB" sz="1400">
                <a:solidFill>
                  <a:srgbClr val="FFFFFF"/>
                </a:solidFill>
                <a:latin typeface="Poppins Light" panose="00000400000000000000" pitchFamily="2" charset="0"/>
                <a:cs typeface="Poppins Light" panose="00000400000000000000" pitchFamily="2" charset="0"/>
              </a:rPr>
              <a:t>Recorded call data</a:t>
            </a:r>
          </a:p>
          <a:p>
            <a:pPr>
              <a:lnSpc>
                <a:spcPct val="200000"/>
              </a:lnSpc>
            </a:pPr>
            <a:r>
              <a:rPr lang="en-GB" sz="1400">
                <a:solidFill>
                  <a:srgbClr val="FFFFFF"/>
                </a:solidFill>
                <a:latin typeface="Poppins Light" panose="00000400000000000000" pitchFamily="2" charset="0"/>
                <a:cs typeface="Poppins Light" panose="00000400000000000000" pitchFamily="2" charset="0"/>
              </a:rPr>
              <a:t>Live chat</a:t>
            </a:r>
          </a:p>
        </p:txBody>
      </p:sp>
      <p:pic>
        <p:nvPicPr>
          <p:cNvPr id="56" name="Graphic 55" descr="Customer review with solid fill">
            <a:extLst>
              <a:ext uri="{FF2B5EF4-FFF2-40B4-BE49-F238E27FC236}">
                <a16:creationId xmlns:a16="http://schemas.microsoft.com/office/drawing/2014/main" id="{FB41626F-52E6-B556-6029-7782282BE6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5988" y="5039958"/>
            <a:ext cx="509715" cy="509715"/>
          </a:xfrm>
          <a:prstGeom prst="rect">
            <a:avLst/>
          </a:prstGeom>
        </p:spPr>
      </p:pic>
      <p:pic>
        <p:nvPicPr>
          <p:cNvPr id="57" name="Graphic 56" descr="Clipboard with solid fill">
            <a:extLst>
              <a:ext uri="{FF2B5EF4-FFF2-40B4-BE49-F238E27FC236}">
                <a16:creationId xmlns:a16="http://schemas.microsoft.com/office/drawing/2014/main" id="{CD7F3977-F2E1-E203-CCB7-543104E1D9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967" y="5553782"/>
            <a:ext cx="410901" cy="410901"/>
          </a:xfrm>
          <a:prstGeom prst="rect">
            <a:avLst/>
          </a:prstGeom>
        </p:spPr>
      </p:pic>
      <p:pic>
        <p:nvPicPr>
          <p:cNvPr id="58" name="Graphic 57" descr="Internet with solid fill">
            <a:extLst>
              <a:ext uri="{FF2B5EF4-FFF2-40B4-BE49-F238E27FC236}">
                <a16:creationId xmlns:a16="http://schemas.microsoft.com/office/drawing/2014/main" id="{DB3A3C1D-E8BC-4957-06B5-CE856350DD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6561" y="5904567"/>
            <a:ext cx="509715" cy="465769"/>
          </a:xfrm>
          <a:prstGeom prst="rect">
            <a:avLst/>
          </a:prstGeom>
        </p:spPr>
      </p:pic>
      <p:pic>
        <p:nvPicPr>
          <p:cNvPr id="59" name="Graphic 58" descr="Call center with solid fill">
            <a:extLst>
              <a:ext uri="{FF2B5EF4-FFF2-40B4-BE49-F238E27FC236}">
                <a16:creationId xmlns:a16="http://schemas.microsoft.com/office/drawing/2014/main" id="{CCDCB8ED-002D-BE47-BA36-91C3D5D51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31266" y="5177775"/>
            <a:ext cx="422720" cy="422720"/>
          </a:xfrm>
          <a:prstGeom prst="rect">
            <a:avLst/>
          </a:prstGeom>
        </p:spPr>
      </p:pic>
      <p:pic>
        <p:nvPicPr>
          <p:cNvPr id="60" name="Graphic 59" descr="Chat bubble with solid fill">
            <a:extLst>
              <a:ext uri="{FF2B5EF4-FFF2-40B4-BE49-F238E27FC236}">
                <a16:creationId xmlns:a16="http://schemas.microsoft.com/office/drawing/2014/main" id="{7695C82D-4ECA-9F9D-E10E-181A9816C1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3618" y="5670610"/>
            <a:ext cx="509714" cy="509714"/>
          </a:xfrm>
          <a:prstGeom prst="rect">
            <a:avLst/>
          </a:prstGeom>
        </p:spPr>
      </p:pic>
      <p:sp>
        <p:nvSpPr>
          <p:cNvPr id="61" name="TextBox 60">
            <a:extLst>
              <a:ext uri="{FF2B5EF4-FFF2-40B4-BE49-F238E27FC236}">
                <a16:creationId xmlns:a16="http://schemas.microsoft.com/office/drawing/2014/main" id="{1A3C3055-3EA0-0101-BCA5-8BA2610378EE}"/>
              </a:ext>
            </a:extLst>
          </p:cNvPr>
          <p:cNvSpPr txBox="1"/>
          <p:nvPr/>
        </p:nvSpPr>
        <p:spPr>
          <a:xfrm>
            <a:off x="398538" y="4374948"/>
            <a:ext cx="6094428" cy="465769"/>
          </a:xfrm>
          <a:prstGeom prst="rect">
            <a:avLst/>
          </a:prstGeom>
          <a:noFill/>
        </p:spPr>
        <p:txBody>
          <a:bodyPr wrap="square">
            <a:spAutoFit/>
          </a:bodyPr>
          <a:lstStyle/>
          <a:p>
            <a:pPr>
              <a:lnSpc>
                <a:spcPct val="200000"/>
              </a:lnSpc>
            </a:pPr>
            <a:r>
              <a:rPr lang="en-GB" sz="1400" b="1">
                <a:solidFill>
                  <a:srgbClr val="FFFFFF"/>
                </a:solidFill>
                <a:latin typeface="Poppins Light" panose="00000400000000000000" pitchFamily="2" charset="0"/>
                <a:cs typeface="Poppins Light" panose="00000400000000000000" pitchFamily="2" charset="0"/>
              </a:rPr>
              <a:t>Techniques to gather VOC data include:</a:t>
            </a:r>
          </a:p>
        </p:txBody>
      </p:sp>
      <p:sp>
        <p:nvSpPr>
          <p:cNvPr id="62" name="TextBox 61">
            <a:extLst>
              <a:ext uri="{FF2B5EF4-FFF2-40B4-BE49-F238E27FC236}">
                <a16:creationId xmlns:a16="http://schemas.microsoft.com/office/drawing/2014/main" id="{49A0B86E-5CF5-F7E5-605D-730761403188}"/>
              </a:ext>
            </a:extLst>
          </p:cNvPr>
          <p:cNvSpPr txBox="1"/>
          <p:nvPr/>
        </p:nvSpPr>
        <p:spPr>
          <a:xfrm>
            <a:off x="485967" y="4507429"/>
            <a:ext cx="8252339" cy="2031325"/>
          </a:xfrm>
          <a:prstGeom prst="rect">
            <a:avLst/>
          </a:prstGeom>
          <a:noFill/>
        </p:spPr>
        <p:txBody>
          <a:bodyPr wrap="square" numCol="1">
            <a:spAutoFit/>
          </a:bodyPr>
          <a:lstStyle/>
          <a:p>
            <a:pPr>
              <a:lnSpc>
                <a:spcPct val="200000"/>
              </a:lnSpc>
            </a:pPr>
            <a:r>
              <a:rPr lang="en-GB" sz="1400">
                <a:solidFill>
                  <a:schemeClr val="bg1"/>
                </a:solidFill>
                <a:latin typeface="Poppins Light" panose="00000400000000000000" pitchFamily="2" charset="0"/>
                <a:cs typeface="Poppins Light" panose="00000400000000000000" pitchFamily="2" charset="0"/>
              </a:rPr>
              <a:t> </a:t>
            </a:r>
          </a:p>
          <a:p>
            <a:pPr>
              <a:lnSpc>
                <a:spcPct val="200000"/>
              </a:lnSpc>
            </a:pPr>
            <a:r>
              <a:rPr lang="en-GB" sz="1400">
                <a:solidFill>
                  <a:schemeClr val="bg1"/>
                </a:solidFill>
                <a:latin typeface="Poppins Light" panose="00000400000000000000" pitchFamily="2" charset="0"/>
                <a:cs typeface="Poppins Light" panose="00000400000000000000" pitchFamily="2" charset="0"/>
              </a:rPr>
              <a:t>          Customer interviews</a:t>
            </a:r>
          </a:p>
          <a:p>
            <a:pPr>
              <a:lnSpc>
                <a:spcPct val="200000"/>
              </a:lnSpc>
            </a:pPr>
            <a:r>
              <a:rPr lang="en-GB" sz="1400">
                <a:solidFill>
                  <a:schemeClr val="bg1"/>
                </a:solidFill>
                <a:latin typeface="Poppins Light" panose="00000400000000000000" pitchFamily="2" charset="0"/>
                <a:cs typeface="Poppins Light" panose="00000400000000000000" pitchFamily="2" charset="0"/>
              </a:rPr>
              <a:t>          Online or in-person customer surveys</a:t>
            </a:r>
          </a:p>
          <a:p>
            <a:pPr>
              <a:lnSpc>
                <a:spcPct val="200000"/>
              </a:lnSpc>
            </a:pPr>
            <a:r>
              <a:rPr lang="en-GB" sz="1400">
                <a:solidFill>
                  <a:schemeClr val="bg1"/>
                </a:solidFill>
                <a:latin typeface="Poppins Light" panose="00000400000000000000" pitchFamily="2" charset="0"/>
                <a:cs typeface="Poppins Light" panose="00000400000000000000" pitchFamily="2" charset="0"/>
              </a:rPr>
              <a:t>          Monitoring website behaviour</a:t>
            </a:r>
          </a:p>
          <a:p>
            <a:r>
              <a:rPr lang="en-GB" sz="1400">
                <a:solidFill>
                  <a:schemeClr val="bg1"/>
                </a:solidFill>
                <a:latin typeface="Poppins Light" panose="00000400000000000000" pitchFamily="2" charset="0"/>
                <a:cs typeface="Poppins Light" panose="00000400000000000000" pitchFamily="2" charset="0"/>
              </a:rPr>
              <a:t> </a:t>
            </a:r>
          </a:p>
        </p:txBody>
      </p:sp>
    </p:spTree>
    <p:extLst>
      <p:ext uri="{BB962C8B-B14F-4D97-AF65-F5344CB8AC3E}">
        <p14:creationId xmlns:p14="http://schemas.microsoft.com/office/powerpoint/2010/main" val="2582543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Lean Six Sigma Training Courses by Catalyst Consulting">
            <a:extLst>
              <a:ext uri="{FF2B5EF4-FFF2-40B4-BE49-F238E27FC236}">
                <a16:creationId xmlns:a16="http://schemas.microsoft.com/office/drawing/2014/main" id="{4A7DA12D-6F5D-419B-A621-9980D36F7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384" y="328984"/>
            <a:ext cx="769954" cy="76995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E3F14B8-73FC-9222-C145-0B61695C91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1485" y="276808"/>
            <a:ext cx="447675" cy="762000"/>
          </a:xfrm>
          <a:prstGeom prst="rect">
            <a:avLst/>
          </a:prstGeom>
        </p:spPr>
      </p:pic>
      <p:sp>
        <p:nvSpPr>
          <p:cNvPr id="11" name="Title 1">
            <a:extLst>
              <a:ext uri="{FF2B5EF4-FFF2-40B4-BE49-F238E27FC236}">
                <a16:creationId xmlns:a16="http://schemas.microsoft.com/office/drawing/2014/main" id="{961B6651-FB8E-8FCA-9DDD-B44ECB35E0A1}"/>
              </a:ext>
            </a:extLst>
          </p:cNvPr>
          <p:cNvSpPr>
            <a:spLocks noGrp="1"/>
          </p:cNvSpPr>
          <p:nvPr>
            <p:ph type="title"/>
          </p:nvPr>
        </p:nvSpPr>
        <p:spPr>
          <a:xfrm>
            <a:off x="337111" y="262963"/>
            <a:ext cx="10531362" cy="767000"/>
          </a:xfrm>
        </p:spPr>
        <p:txBody>
          <a:bodyPr/>
          <a:lstStyle/>
          <a:p>
            <a:r>
              <a:rPr lang="en-US"/>
              <a:t>Process Efficiency</a:t>
            </a:r>
            <a:endParaRPr lang="en-GB"/>
          </a:p>
        </p:txBody>
      </p:sp>
      <p:sp>
        <p:nvSpPr>
          <p:cNvPr id="18" name="TextBox 17">
            <a:extLst>
              <a:ext uri="{FF2B5EF4-FFF2-40B4-BE49-F238E27FC236}">
                <a16:creationId xmlns:a16="http://schemas.microsoft.com/office/drawing/2014/main" id="{1C4FF877-F131-0D7A-D016-C621E1A27B9B}"/>
              </a:ext>
            </a:extLst>
          </p:cNvPr>
          <p:cNvSpPr txBox="1"/>
          <p:nvPr/>
        </p:nvSpPr>
        <p:spPr>
          <a:xfrm>
            <a:off x="337110" y="787684"/>
            <a:ext cx="7939477" cy="523220"/>
          </a:xfrm>
          <a:prstGeom prst="rect">
            <a:avLst/>
          </a:prstGeom>
          <a:noFill/>
        </p:spPr>
        <p:txBody>
          <a:bodyPr wrap="square">
            <a:spAutoFit/>
          </a:bodyPr>
          <a:lstStyle/>
          <a:p>
            <a:r>
              <a:rPr lang="en-GB" sz="1400" b="0">
                <a:solidFill>
                  <a:schemeClr val="bg1"/>
                </a:solidFill>
                <a:latin typeface="Poppins Light" panose="00000400000000000000" pitchFamily="2" charset="0"/>
                <a:cs typeface="Poppins Light" panose="00000400000000000000" pitchFamily="2" charset="0"/>
              </a:rPr>
              <a:t>Utilising tools and techniques to simplify processes, stripping waste. Implementing best fit technologies to deliver and track efficiencies</a:t>
            </a:r>
          </a:p>
        </p:txBody>
      </p:sp>
      <p:sp>
        <p:nvSpPr>
          <p:cNvPr id="54" name="TextBox 53">
            <a:extLst>
              <a:ext uri="{FF2B5EF4-FFF2-40B4-BE49-F238E27FC236}">
                <a16:creationId xmlns:a16="http://schemas.microsoft.com/office/drawing/2014/main" id="{B27CCDDF-B2BC-FE0A-4D2D-1F28BAF0DE94}"/>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68</a:t>
            </a:fld>
            <a:endParaRPr lang="en-US" sz="1000" b="1">
              <a:solidFill>
                <a:srgbClr val="FFFFFF"/>
              </a:solidFill>
              <a:latin typeface="Century Gothic" panose="020B0502020202020204" pitchFamily="34" charset="0"/>
            </a:endParaRPr>
          </a:p>
        </p:txBody>
      </p:sp>
      <p:sp>
        <p:nvSpPr>
          <p:cNvPr id="2" name="TextBox 1">
            <a:extLst>
              <a:ext uri="{FF2B5EF4-FFF2-40B4-BE49-F238E27FC236}">
                <a16:creationId xmlns:a16="http://schemas.microsoft.com/office/drawing/2014/main" id="{767A662E-EC1A-C734-9F3E-85DC787704BB}"/>
              </a:ext>
            </a:extLst>
          </p:cNvPr>
          <p:cNvSpPr txBox="1"/>
          <p:nvPr/>
        </p:nvSpPr>
        <p:spPr>
          <a:xfrm>
            <a:off x="11066752" y="6427918"/>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Poppins"/>
              </a:rPr>
              <a:pPr algn="r">
                <a:defRPr/>
              </a:pPr>
              <a:t>68</a:t>
            </a:fld>
            <a:endParaRPr lang="en-US" sz="1000" b="1">
              <a:solidFill>
                <a:srgbClr val="FFFFFF"/>
              </a:solidFill>
              <a:latin typeface="Poppins"/>
            </a:endParaRPr>
          </a:p>
        </p:txBody>
      </p:sp>
      <p:sp>
        <p:nvSpPr>
          <p:cNvPr id="3" name="TextBox 2">
            <a:extLst>
              <a:ext uri="{FF2B5EF4-FFF2-40B4-BE49-F238E27FC236}">
                <a16:creationId xmlns:a16="http://schemas.microsoft.com/office/drawing/2014/main" id="{729BAC78-545F-244D-D117-EEEBF785B332}"/>
              </a:ext>
            </a:extLst>
          </p:cNvPr>
          <p:cNvSpPr txBox="1"/>
          <p:nvPr/>
        </p:nvSpPr>
        <p:spPr>
          <a:xfrm>
            <a:off x="323537" y="1606250"/>
            <a:ext cx="8695776" cy="276999"/>
          </a:xfrm>
          <a:prstGeom prst="rect">
            <a:avLst/>
          </a:prstGeom>
          <a:noFill/>
        </p:spPr>
        <p:txBody>
          <a:bodyPr wrap="square" rtlCol="0">
            <a:spAutoFit/>
          </a:bodyPr>
          <a:lstStyle/>
          <a:p>
            <a:pPr>
              <a:defRPr/>
            </a:pPr>
            <a:r>
              <a:rPr lang="en-GB" sz="1200" b="1" u="sng">
                <a:solidFill>
                  <a:srgbClr val="FFFFFF"/>
                </a:solidFill>
                <a:latin typeface="Poppins Light" panose="00000400000000000000" pitchFamily="2" charset="0"/>
                <a:cs typeface="Poppins Light" panose="00000400000000000000" pitchFamily="2" charset="0"/>
              </a:rPr>
              <a:t>Use a Lean Six Sigma (LSS), Continuous Improvement approach:</a:t>
            </a:r>
          </a:p>
        </p:txBody>
      </p:sp>
      <p:sp>
        <p:nvSpPr>
          <p:cNvPr id="4" name="Arrow: Pentagon 3">
            <a:extLst>
              <a:ext uri="{FF2B5EF4-FFF2-40B4-BE49-F238E27FC236}">
                <a16:creationId xmlns:a16="http://schemas.microsoft.com/office/drawing/2014/main" id="{FD97E7BB-A145-0282-B132-473A8AB930C5}"/>
              </a:ext>
            </a:extLst>
          </p:cNvPr>
          <p:cNvSpPr/>
          <p:nvPr/>
        </p:nvSpPr>
        <p:spPr>
          <a:xfrm>
            <a:off x="498473" y="2059225"/>
            <a:ext cx="2052000" cy="540000"/>
          </a:xfrm>
          <a:prstGeom prst="homePlate">
            <a:avLst/>
          </a:prstGeom>
          <a:solidFill>
            <a:srgbClr val="EB5096"/>
          </a:solidFill>
          <a:ln w="12700" cap="flat" cmpd="sng" algn="ctr">
            <a:solidFill>
              <a:srgbClr val="EB50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Define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{Evaluation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Improvement Plan}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5" name="Arrow: Pentagon 4">
            <a:extLst>
              <a:ext uri="{FF2B5EF4-FFF2-40B4-BE49-F238E27FC236}">
                <a16:creationId xmlns:a16="http://schemas.microsoft.com/office/drawing/2014/main" id="{8A21E1EA-C748-1618-048C-4D0A628A1FDA}"/>
              </a:ext>
            </a:extLst>
          </p:cNvPr>
          <p:cNvSpPr/>
          <p:nvPr/>
        </p:nvSpPr>
        <p:spPr>
          <a:xfrm>
            <a:off x="2701837" y="2059225"/>
            <a:ext cx="2052000" cy="540000"/>
          </a:xfrm>
          <a:prstGeom prst="homePlate">
            <a:avLst/>
          </a:prstGeom>
          <a:solidFill>
            <a:srgbClr val="EB5096"/>
          </a:solidFill>
          <a:ln w="12700" cap="flat" cmpd="sng" algn="ctr">
            <a:solidFill>
              <a:srgbClr val="EB50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Measure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{Evaluation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Improvement Plan}</a:t>
            </a:r>
          </a:p>
        </p:txBody>
      </p:sp>
      <p:sp>
        <p:nvSpPr>
          <p:cNvPr id="6" name="Arrow: Pentagon 5">
            <a:extLst>
              <a:ext uri="{FF2B5EF4-FFF2-40B4-BE49-F238E27FC236}">
                <a16:creationId xmlns:a16="http://schemas.microsoft.com/office/drawing/2014/main" id="{12D37006-A802-5946-D3E3-00E2C54194E6}"/>
              </a:ext>
            </a:extLst>
          </p:cNvPr>
          <p:cNvSpPr/>
          <p:nvPr/>
        </p:nvSpPr>
        <p:spPr>
          <a:xfrm>
            <a:off x="4905201" y="2059225"/>
            <a:ext cx="2052000" cy="540000"/>
          </a:xfrm>
          <a:prstGeom prst="homePlate">
            <a:avLst/>
          </a:prstGeom>
          <a:solidFill>
            <a:srgbClr val="EB5096"/>
          </a:solidFill>
          <a:ln w="12700" cap="flat" cmpd="sng" algn="ctr">
            <a:solidFill>
              <a:srgbClr val="EB50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Analyse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{Evaluation to Improvement Plan}</a:t>
            </a:r>
          </a:p>
        </p:txBody>
      </p:sp>
      <p:sp>
        <p:nvSpPr>
          <p:cNvPr id="7" name="Arrow: Pentagon 6">
            <a:extLst>
              <a:ext uri="{FF2B5EF4-FFF2-40B4-BE49-F238E27FC236}">
                <a16:creationId xmlns:a16="http://schemas.microsoft.com/office/drawing/2014/main" id="{0EAED161-E142-4CC2-9ECF-29398CFA6D19}"/>
              </a:ext>
            </a:extLst>
          </p:cNvPr>
          <p:cNvSpPr/>
          <p:nvPr/>
        </p:nvSpPr>
        <p:spPr>
          <a:xfrm>
            <a:off x="7108565" y="2059225"/>
            <a:ext cx="2052000" cy="540000"/>
          </a:xfrm>
          <a:prstGeom prst="homePlate">
            <a:avLst/>
          </a:prstGeom>
          <a:solidFill>
            <a:srgbClr val="EB5096"/>
          </a:solidFill>
          <a:ln w="12700" cap="flat" cmpd="sng" algn="ctr">
            <a:solidFill>
              <a:srgbClr val="EB50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Improve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{Improvement Plan to Execution}</a:t>
            </a:r>
          </a:p>
        </p:txBody>
      </p:sp>
      <p:sp>
        <p:nvSpPr>
          <p:cNvPr id="9" name="Arrow: Pentagon 8">
            <a:extLst>
              <a:ext uri="{FF2B5EF4-FFF2-40B4-BE49-F238E27FC236}">
                <a16:creationId xmlns:a16="http://schemas.microsoft.com/office/drawing/2014/main" id="{54D63530-DBBF-B981-A31F-BE886BF26566}"/>
              </a:ext>
            </a:extLst>
          </p:cNvPr>
          <p:cNvSpPr/>
          <p:nvPr/>
        </p:nvSpPr>
        <p:spPr>
          <a:xfrm>
            <a:off x="9311928" y="2059225"/>
            <a:ext cx="2681192" cy="540000"/>
          </a:xfrm>
          <a:prstGeom prst="homePlate">
            <a:avLst/>
          </a:prstGeom>
          <a:solidFill>
            <a:srgbClr val="EB5096"/>
          </a:solidFill>
          <a:ln w="12700" cap="flat" cmpd="sng" algn="ctr">
            <a:solidFill>
              <a:srgbClr val="EB50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Control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{Realisation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 Evolution}</a:t>
            </a:r>
          </a:p>
        </p:txBody>
      </p:sp>
      <p:sp>
        <p:nvSpPr>
          <p:cNvPr id="10" name="TextBox 9">
            <a:extLst>
              <a:ext uri="{FF2B5EF4-FFF2-40B4-BE49-F238E27FC236}">
                <a16:creationId xmlns:a16="http://schemas.microsoft.com/office/drawing/2014/main" id="{71B061EC-2133-B2B1-D8CB-D6926BE5D3CC}"/>
              </a:ext>
            </a:extLst>
          </p:cNvPr>
          <p:cNvSpPr txBox="1"/>
          <p:nvPr/>
        </p:nvSpPr>
        <p:spPr>
          <a:xfrm>
            <a:off x="498473" y="2715358"/>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What is the vision?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Clarify the problems to solve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Decide how you will measure the current situations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Agree on what will be considered as success</a:t>
            </a:r>
          </a:p>
        </p:txBody>
      </p:sp>
      <p:sp>
        <p:nvSpPr>
          <p:cNvPr id="12" name="TextBox 11">
            <a:extLst>
              <a:ext uri="{FF2B5EF4-FFF2-40B4-BE49-F238E27FC236}">
                <a16:creationId xmlns:a16="http://schemas.microsoft.com/office/drawing/2014/main" id="{B3A57FA2-0196-8D3D-EAEF-30E749C27072}"/>
              </a:ext>
            </a:extLst>
          </p:cNvPr>
          <p:cNvSpPr txBox="1"/>
          <p:nvPr/>
        </p:nvSpPr>
        <p:spPr>
          <a:xfrm>
            <a:off x="4905201" y="2715358"/>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Where do we want to be?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Understand the root causes behind current performance levels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Identify where to act to achieve the best results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13" name="TextBox 12">
            <a:extLst>
              <a:ext uri="{FF2B5EF4-FFF2-40B4-BE49-F238E27FC236}">
                <a16:creationId xmlns:a16="http://schemas.microsoft.com/office/drawing/2014/main" id="{3EF5F997-E37E-C327-C8E8-524F570005EC}"/>
              </a:ext>
            </a:extLst>
          </p:cNvPr>
          <p:cNvSpPr txBox="1"/>
          <p:nvPr/>
        </p:nvSpPr>
        <p:spPr>
          <a:xfrm>
            <a:off x="7108565" y="2715358"/>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How do we get there?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Did we get there?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Identify potential solutions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Prioritise, build and sign off on recommendations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14" name="TextBox 13">
            <a:extLst>
              <a:ext uri="{FF2B5EF4-FFF2-40B4-BE49-F238E27FC236}">
                <a16:creationId xmlns:a16="http://schemas.microsoft.com/office/drawing/2014/main" id="{6D372325-971F-8274-3AA4-CFC434836193}"/>
              </a:ext>
            </a:extLst>
          </p:cNvPr>
          <p:cNvSpPr txBox="1"/>
          <p:nvPr/>
        </p:nvSpPr>
        <p:spPr>
          <a:xfrm>
            <a:off x="9311927" y="2715357"/>
            <a:ext cx="2681193"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How do we keep the momentum going?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Process learning &amp; Performance Capture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Ensure improvements are maintainable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Build mechanism for continuous improvement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15" name="TextBox 14">
            <a:extLst>
              <a:ext uri="{FF2B5EF4-FFF2-40B4-BE49-F238E27FC236}">
                <a16:creationId xmlns:a16="http://schemas.microsoft.com/office/drawing/2014/main" id="{E828830F-F44B-035B-A95C-B5A8A0210504}"/>
              </a:ext>
            </a:extLst>
          </p:cNvPr>
          <p:cNvSpPr txBox="1"/>
          <p:nvPr/>
        </p:nvSpPr>
        <p:spPr>
          <a:xfrm rot="-5400000">
            <a:off x="-740877" y="2908604"/>
            <a:ext cx="2128829" cy="369332"/>
          </a:xfrm>
          <a:prstGeom prst="rect">
            <a:avLst/>
          </a:prstGeom>
          <a:noFill/>
        </p:spPr>
        <p:txBody>
          <a:bodyPr wrap="square" rtlCol="0">
            <a:spAutoFit/>
          </a:bodyPr>
          <a:lstStyle/>
          <a:p>
            <a:pPr>
              <a:defRPr/>
            </a:pPr>
            <a:r>
              <a:rPr lang="en-GB">
                <a:solidFill>
                  <a:srgbClr val="FFFFFF"/>
                </a:solidFill>
                <a:latin typeface="Poppins"/>
              </a:rPr>
              <a:t>Objectives</a:t>
            </a:r>
          </a:p>
        </p:txBody>
      </p:sp>
      <p:sp>
        <p:nvSpPr>
          <p:cNvPr id="16" name="Arrow: Pentagon 15">
            <a:extLst>
              <a:ext uri="{FF2B5EF4-FFF2-40B4-BE49-F238E27FC236}">
                <a16:creationId xmlns:a16="http://schemas.microsoft.com/office/drawing/2014/main" id="{E6F755D5-D11E-BC42-3D19-3B8EEDCB5F39}"/>
              </a:ext>
            </a:extLst>
          </p:cNvPr>
          <p:cNvSpPr/>
          <p:nvPr/>
        </p:nvSpPr>
        <p:spPr>
          <a:xfrm>
            <a:off x="481068" y="4448896"/>
            <a:ext cx="2052000" cy="540000"/>
          </a:xfrm>
          <a:prstGeom prst="homePlate">
            <a:avLst/>
          </a:prstGeom>
          <a:solidFill>
            <a:srgbClr val="EB5096">
              <a:lumMod val="75000"/>
            </a:srgbClr>
          </a:solidFill>
          <a:ln w="12700" cap="flat" cmpd="sng" algn="ctr">
            <a:solidFill>
              <a:srgbClr val="EB509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The </a:t>
            </a:r>
            <a:r>
              <a:rPr kumimoji="0" lang="en-GB" sz="900" b="1" i="0" u="none" strike="noStrike" kern="0" cap="none" spc="0" normalizeH="0" baseline="0" noProof="0">
                <a:ln>
                  <a:noFill/>
                </a:ln>
                <a:solidFill>
                  <a:srgbClr val="FFFFFF"/>
                </a:solidFill>
                <a:effectLst/>
                <a:uLnTx/>
                <a:uFillTx/>
                <a:latin typeface="Poppins"/>
                <a:ea typeface="+mn-ea"/>
                <a:cs typeface="Poppins" panose="00000500000000000000" pitchFamily="2" charset="0"/>
              </a:rPr>
              <a:t>objectives</a:t>
            </a: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 drive the measures to be conducted</a:t>
            </a:r>
          </a:p>
        </p:txBody>
      </p:sp>
      <p:sp>
        <p:nvSpPr>
          <p:cNvPr id="17" name="TextBox 16">
            <a:extLst>
              <a:ext uri="{FF2B5EF4-FFF2-40B4-BE49-F238E27FC236}">
                <a16:creationId xmlns:a16="http://schemas.microsoft.com/office/drawing/2014/main" id="{64CF4251-E3C9-FF72-BB71-0C1DFD1890E9}"/>
              </a:ext>
            </a:extLst>
          </p:cNvPr>
          <p:cNvSpPr txBox="1"/>
          <p:nvPr/>
        </p:nvSpPr>
        <p:spPr>
          <a:xfrm>
            <a:off x="481068" y="5105029"/>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Detail Objectives, Vision and Scope through Basic – Next Gen assessment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Define Bullseye – core process landscape and measures of success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Automation Proof of Concept</a:t>
            </a:r>
          </a:p>
        </p:txBody>
      </p:sp>
      <p:sp>
        <p:nvSpPr>
          <p:cNvPr id="19" name="TextBox 18">
            <a:extLst>
              <a:ext uri="{FF2B5EF4-FFF2-40B4-BE49-F238E27FC236}">
                <a16:creationId xmlns:a16="http://schemas.microsoft.com/office/drawing/2014/main" id="{EBA0EDCB-4D32-A858-F6B7-3BB16A39660B}"/>
              </a:ext>
            </a:extLst>
          </p:cNvPr>
          <p:cNvSpPr txBox="1"/>
          <p:nvPr/>
        </p:nvSpPr>
        <p:spPr>
          <a:xfrm rot="-5400000">
            <a:off x="-780733" y="5225972"/>
            <a:ext cx="2128829" cy="369332"/>
          </a:xfrm>
          <a:prstGeom prst="rect">
            <a:avLst/>
          </a:prstGeom>
          <a:noFill/>
        </p:spPr>
        <p:txBody>
          <a:bodyPr wrap="square" rtlCol="0">
            <a:spAutoFit/>
          </a:bodyPr>
          <a:lstStyle/>
          <a:p>
            <a:pPr>
              <a:defRPr/>
            </a:pPr>
            <a:r>
              <a:rPr lang="en-GB">
                <a:solidFill>
                  <a:srgbClr val="FFFFFF"/>
                </a:solidFill>
                <a:latin typeface="Poppins (Body)"/>
              </a:rPr>
              <a:t>Activities</a:t>
            </a:r>
          </a:p>
        </p:txBody>
      </p:sp>
      <p:sp>
        <p:nvSpPr>
          <p:cNvPr id="20" name="Arrow: Pentagon 19">
            <a:extLst>
              <a:ext uri="{FF2B5EF4-FFF2-40B4-BE49-F238E27FC236}">
                <a16:creationId xmlns:a16="http://schemas.microsoft.com/office/drawing/2014/main" id="{0FC59DD6-8788-9D94-017D-751613E66C40}"/>
              </a:ext>
            </a:extLst>
          </p:cNvPr>
          <p:cNvSpPr/>
          <p:nvPr/>
        </p:nvSpPr>
        <p:spPr>
          <a:xfrm>
            <a:off x="2719837" y="4448896"/>
            <a:ext cx="2052000" cy="540000"/>
          </a:xfrm>
          <a:prstGeom prst="homePlate">
            <a:avLst/>
          </a:prstGeom>
          <a:solidFill>
            <a:srgbClr val="EB5096">
              <a:lumMod val="75000"/>
            </a:srgbClr>
          </a:solidFill>
          <a:ln w="12700" cap="flat" cmpd="sng" algn="ctr">
            <a:solidFill>
              <a:srgbClr val="EB509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The </a:t>
            </a:r>
            <a:r>
              <a:rPr kumimoji="0" lang="en-GB" sz="900" b="1" i="0" u="none" strike="noStrike" kern="0" cap="none" spc="0" normalizeH="0" baseline="0" noProof="0">
                <a:ln>
                  <a:noFill/>
                </a:ln>
                <a:solidFill>
                  <a:srgbClr val="FFFFFF"/>
                </a:solidFill>
                <a:effectLst/>
                <a:uLnTx/>
                <a:uFillTx/>
                <a:latin typeface="Poppins"/>
                <a:ea typeface="+mn-ea"/>
                <a:cs typeface="Poppins" panose="00000500000000000000" pitchFamily="2" charset="0"/>
              </a:rPr>
              <a:t>measures</a:t>
            </a: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 highlight priorities to analyse</a:t>
            </a:r>
          </a:p>
        </p:txBody>
      </p:sp>
      <p:sp>
        <p:nvSpPr>
          <p:cNvPr id="21" name="TextBox 20">
            <a:extLst>
              <a:ext uri="{FF2B5EF4-FFF2-40B4-BE49-F238E27FC236}">
                <a16:creationId xmlns:a16="http://schemas.microsoft.com/office/drawing/2014/main" id="{2C86DB6E-5187-934F-57E2-ADF0076BA1AE}"/>
              </a:ext>
            </a:extLst>
          </p:cNvPr>
          <p:cNvSpPr txBox="1"/>
          <p:nvPr/>
        </p:nvSpPr>
        <p:spPr>
          <a:xfrm>
            <a:off x="2712633" y="5105029"/>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SIPOC &amp;  HL Process Maps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“As-Is” process performance metrics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Standardised Approach (QMS)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Set up Centre of Excellence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22" name="Arrow: Pentagon 21">
            <a:extLst>
              <a:ext uri="{FF2B5EF4-FFF2-40B4-BE49-F238E27FC236}">
                <a16:creationId xmlns:a16="http://schemas.microsoft.com/office/drawing/2014/main" id="{FA084400-34E8-DC9D-F64A-76892666768B}"/>
              </a:ext>
            </a:extLst>
          </p:cNvPr>
          <p:cNvSpPr/>
          <p:nvPr/>
        </p:nvSpPr>
        <p:spPr>
          <a:xfrm>
            <a:off x="4905201" y="4448896"/>
            <a:ext cx="2052000" cy="540000"/>
          </a:xfrm>
          <a:prstGeom prst="homePlate">
            <a:avLst/>
          </a:prstGeom>
          <a:solidFill>
            <a:srgbClr val="EB5096">
              <a:lumMod val="75000"/>
            </a:srgbClr>
          </a:solidFill>
          <a:ln w="12700" cap="flat" cmpd="sng" algn="ctr">
            <a:solidFill>
              <a:srgbClr val="EB509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The </a:t>
            </a:r>
            <a:r>
              <a:rPr kumimoji="0" lang="en-GB" sz="900" b="1" i="0" u="none" strike="noStrike" kern="0" cap="none" spc="0" normalizeH="0" baseline="0" noProof="0">
                <a:ln>
                  <a:noFill/>
                </a:ln>
                <a:solidFill>
                  <a:srgbClr val="FFFFFF"/>
                </a:solidFill>
                <a:effectLst/>
                <a:uLnTx/>
                <a:uFillTx/>
                <a:latin typeface="Poppins"/>
                <a:ea typeface="+mn-ea"/>
                <a:cs typeface="Poppins" panose="00000500000000000000" pitchFamily="2" charset="0"/>
              </a:rPr>
              <a:t>analysis</a:t>
            </a: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 provides root causes to address in “improve”</a:t>
            </a:r>
          </a:p>
        </p:txBody>
      </p:sp>
      <p:sp>
        <p:nvSpPr>
          <p:cNvPr id="23" name="Arrow: Pentagon 22">
            <a:extLst>
              <a:ext uri="{FF2B5EF4-FFF2-40B4-BE49-F238E27FC236}">
                <a16:creationId xmlns:a16="http://schemas.microsoft.com/office/drawing/2014/main" id="{E9C0E36D-4587-4E3F-2E62-63EF384912E1}"/>
              </a:ext>
            </a:extLst>
          </p:cNvPr>
          <p:cNvSpPr/>
          <p:nvPr/>
        </p:nvSpPr>
        <p:spPr>
          <a:xfrm>
            <a:off x="7104213" y="4448896"/>
            <a:ext cx="2052000" cy="540000"/>
          </a:xfrm>
          <a:prstGeom prst="homePlate">
            <a:avLst/>
          </a:prstGeom>
          <a:solidFill>
            <a:srgbClr val="EB5096">
              <a:lumMod val="75000"/>
            </a:srgbClr>
          </a:solidFill>
          <a:ln w="12700" cap="flat" cmpd="sng" algn="ctr">
            <a:solidFill>
              <a:srgbClr val="EB509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ea typeface="+mn-ea"/>
                <a:cs typeface="Poppins" panose="00000500000000000000" pitchFamily="2" charset="0"/>
              </a:rPr>
              <a:t>Improvement recommendations are </a:t>
            </a: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turned into an implementation plan </a:t>
            </a:r>
          </a:p>
        </p:txBody>
      </p:sp>
      <p:sp>
        <p:nvSpPr>
          <p:cNvPr id="24" name="Arrow: Pentagon 23">
            <a:extLst>
              <a:ext uri="{FF2B5EF4-FFF2-40B4-BE49-F238E27FC236}">
                <a16:creationId xmlns:a16="http://schemas.microsoft.com/office/drawing/2014/main" id="{727A7A94-7D0E-E36E-96A7-105001A0FA36}"/>
              </a:ext>
            </a:extLst>
          </p:cNvPr>
          <p:cNvSpPr/>
          <p:nvPr/>
        </p:nvSpPr>
        <p:spPr>
          <a:xfrm>
            <a:off x="9311928" y="4448896"/>
            <a:ext cx="2681192" cy="540000"/>
          </a:xfrm>
          <a:prstGeom prst="homePlate">
            <a:avLst/>
          </a:prstGeom>
          <a:solidFill>
            <a:srgbClr val="EB5096">
              <a:lumMod val="75000"/>
            </a:srgbClr>
          </a:solidFill>
          <a:ln w="12700" cap="flat" cmpd="sng" algn="ctr">
            <a:solidFill>
              <a:srgbClr val="EB509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ea typeface="+mn-ea"/>
                <a:cs typeface="Poppins" panose="00000500000000000000" pitchFamily="2" charset="0"/>
              </a:rPr>
              <a:t>Ongoing measurements allow assessment and </a:t>
            </a:r>
            <a:r>
              <a:rPr kumimoji="0" lang="en-GB" sz="900" b="1" i="0" u="none" strike="noStrike" kern="0" cap="none" spc="0" normalizeH="0" baseline="0" noProof="0">
                <a:ln>
                  <a:noFill/>
                </a:ln>
                <a:solidFill>
                  <a:srgbClr val="FFFFFF"/>
                </a:solidFill>
                <a:effectLst/>
                <a:uLnTx/>
                <a:uFillTx/>
                <a:latin typeface="Poppins"/>
                <a:ea typeface="+mn-ea"/>
                <a:cs typeface="Poppins" panose="00000500000000000000" pitchFamily="2" charset="0"/>
              </a:rPr>
              <a:t>continuous improvement</a:t>
            </a:r>
          </a:p>
        </p:txBody>
      </p:sp>
      <p:sp>
        <p:nvSpPr>
          <p:cNvPr id="25" name="TextBox 24">
            <a:extLst>
              <a:ext uri="{FF2B5EF4-FFF2-40B4-BE49-F238E27FC236}">
                <a16:creationId xmlns:a16="http://schemas.microsoft.com/office/drawing/2014/main" id="{D5282FE3-14DB-4EF5-BABB-C83859E52558}"/>
              </a:ext>
            </a:extLst>
          </p:cNvPr>
          <p:cNvSpPr txBox="1"/>
          <p:nvPr/>
        </p:nvSpPr>
        <p:spPr>
          <a:xfrm>
            <a:off x="2701837" y="2715358"/>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Poppins"/>
              </a:rPr>
              <a:t>Where are we now?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Understand the current situation (“As-Is”):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FFFFFF"/>
                </a:solidFill>
                <a:effectLst/>
                <a:uLnTx/>
                <a:uFillTx/>
                <a:latin typeface="Poppins"/>
              </a:rPr>
              <a:t>How do processes and systems currently work?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FFFFFF"/>
                </a:solidFill>
                <a:effectLst/>
                <a:uLnTx/>
                <a:uFillTx/>
                <a:latin typeface="Poppins"/>
              </a:rPr>
              <a:t>How well do they perform?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26" name="TextBox 25">
            <a:extLst>
              <a:ext uri="{FF2B5EF4-FFF2-40B4-BE49-F238E27FC236}">
                <a16:creationId xmlns:a16="http://schemas.microsoft.com/office/drawing/2014/main" id="{2F17462F-A530-3478-2C59-79015019D102}"/>
              </a:ext>
            </a:extLst>
          </p:cNvPr>
          <p:cNvSpPr txBox="1"/>
          <p:nvPr/>
        </p:nvSpPr>
        <p:spPr>
          <a:xfrm>
            <a:off x="4896498" y="5105029"/>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Detailed Lean Six Sigma Review &amp; Process Redesign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Business Case for Change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err="1">
                <a:ln>
                  <a:noFill/>
                </a:ln>
                <a:solidFill>
                  <a:srgbClr val="FFFFFF"/>
                </a:solidFill>
                <a:effectLst/>
                <a:uLnTx/>
                <a:uFillTx/>
                <a:latin typeface="Poppins"/>
              </a:rPr>
              <a:t>CoE</a:t>
            </a:r>
            <a:r>
              <a:rPr kumimoji="0" lang="en-GB" sz="900" b="0" i="0" u="none" strike="noStrike" kern="0" cap="none" spc="0" normalizeH="0" baseline="0" noProof="0">
                <a:ln>
                  <a:noFill/>
                </a:ln>
                <a:solidFill>
                  <a:srgbClr val="FFFFFF"/>
                </a:solidFill>
                <a:effectLst/>
                <a:uLnTx/>
                <a:uFillTx/>
                <a:latin typeface="Poppins"/>
              </a:rPr>
              <a:t> review</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Implementation Plan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27" name="TextBox 26">
            <a:extLst>
              <a:ext uri="{FF2B5EF4-FFF2-40B4-BE49-F238E27FC236}">
                <a16:creationId xmlns:a16="http://schemas.microsoft.com/office/drawing/2014/main" id="{D7D7CD50-ACBB-0399-9F1C-5BC73B8C90EE}"/>
              </a:ext>
            </a:extLst>
          </p:cNvPr>
          <p:cNvSpPr txBox="1"/>
          <p:nvPr/>
        </p:nvSpPr>
        <p:spPr>
          <a:xfrm>
            <a:off x="7104213" y="5105029"/>
            <a:ext cx="2052000"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Set up IT 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Implement To-Be Process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Testing &amp; Quality Review</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Training and Business Change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p:txBody>
      </p:sp>
      <p:sp>
        <p:nvSpPr>
          <p:cNvPr id="28" name="TextBox 27">
            <a:extLst>
              <a:ext uri="{FF2B5EF4-FFF2-40B4-BE49-F238E27FC236}">
                <a16:creationId xmlns:a16="http://schemas.microsoft.com/office/drawing/2014/main" id="{06410F8A-8487-B912-37EE-DB45EDF493CB}"/>
              </a:ext>
            </a:extLst>
          </p:cNvPr>
          <p:cNvSpPr txBox="1"/>
          <p:nvPr/>
        </p:nvSpPr>
        <p:spPr>
          <a:xfrm>
            <a:off x="9311927" y="5105029"/>
            <a:ext cx="2681191" cy="1338828"/>
          </a:xfrm>
          <a:prstGeom prst="rect">
            <a:avLst/>
          </a:prstGeom>
          <a:noFill/>
          <a:ln>
            <a:solidFill>
              <a:srgbClr val="EB509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Embed Process to BAU - validate that objectives have been met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Reporting –  Conduct measures similar to the ‘Measure’ phase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Poppin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latin typeface="Poppins"/>
              </a:rPr>
              <a:t>Benefits Realisation – Back to Analyse or Evolve, Identify new opportunities for improvement</a:t>
            </a:r>
          </a:p>
        </p:txBody>
      </p:sp>
    </p:spTree>
    <p:extLst>
      <p:ext uri="{BB962C8B-B14F-4D97-AF65-F5344CB8AC3E}">
        <p14:creationId xmlns:p14="http://schemas.microsoft.com/office/powerpoint/2010/main" val="2574530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D342-EC80-B4A7-802C04E9D2DD}"/>
              </a:ext>
            </a:extLst>
          </p:cNvPr>
          <p:cNvSpPr>
            <a:spLocks noGrp="1"/>
          </p:cNvSpPr>
          <p:nvPr>
            <p:ph type="title"/>
          </p:nvPr>
        </p:nvSpPr>
        <p:spPr>
          <a:xfrm>
            <a:off x="364507" y="578958"/>
            <a:ext cx="10531362" cy="767000"/>
          </a:xfrm>
        </p:spPr>
        <p:txBody>
          <a:bodyPr/>
          <a:lstStyle/>
          <a:p>
            <a:r>
              <a:rPr lang="en-US"/>
              <a:t>People &amp; Culture (1 of 2)</a:t>
            </a:r>
            <a:br>
              <a:rPr lang="en-US"/>
            </a:br>
            <a:r>
              <a:rPr lang="en-US" sz="1400" b="0">
                <a:solidFill>
                  <a:schemeClr val="bg1"/>
                </a:solidFill>
                <a:latin typeface="Poppins Light" panose="00000400000000000000" pitchFamily="2" charset="0"/>
                <a:cs typeface="Poppins Light" panose="00000400000000000000" pitchFamily="2" charset="0"/>
              </a:rPr>
              <a:t>Engaged and enthusiastic improvement initiatives through an established process </a:t>
            </a:r>
            <a:br>
              <a:rPr lang="en-US" sz="1400" b="0">
                <a:solidFill>
                  <a:schemeClr val="bg1"/>
                </a:solidFill>
                <a:latin typeface="Poppins Light" panose="00000400000000000000" pitchFamily="2" charset="0"/>
                <a:cs typeface="Poppins Light" panose="00000400000000000000" pitchFamily="2" charset="0"/>
              </a:rPr>
            </a:br>
            <a:r>
              <a:rPr lang="en-US" sz="1400" b="0">
                <a:solidFill>
                  <a:schemeClr val="bg1"/>
                </a:solidFill>
                <a:latin typeface="Poppins Light" panose="00000400000000000000" pitchFamily="2" charset="0"/>
                <a:cs typeface="Poppins Light" panose="00000400000000000000" pitchFamily="2" charset="0"/>
              </a:rPr>
              <a:t>excellence culture</a:t>
            </a:r>
            <a:br>
              <a:rPr lang="en-US" sz="2800" b="1">
                <a:latin typeface="Poppins Light" panose="00000400000000000000" pitchFamily="2" charset="0"/>
                <a:cs typeface="Poppins Light" panose="00000400000000000000" pitchFamily="2" charset="0"/>
              </a:rPr>
            </a:br>
            <a:endParaRPr lang="en-GB"/>
          </a:p>
        </p:txBody>
      </p:sp>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10" name="TextBox 9">
            <a:extLst>
              <a:ext uri="{FF2B5EF4-FFF2-40B4-BE49-F238E27FC236}">
                <a16:creationId xmlns:a16="http://schemas.microsoft.com/office/drawing/2014/main" id="{F9C2288C-F52E-4DD3-A146-A270020929A1}"/>
              </a:ext>
            </a:extLst>
          </p:cNvPr>
          <p:cNvSpPr txBox="1"/>
          <p:nvPr/>
        </p:nvSpPr>
        <p:spPr>
          <a:xfrm>
            <a:off x="364507" y="1502593"/>
            <a:ext cx="594044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Make change stick: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Making change stick is critical, whether technology enabled or other.  </a:t>
            </a: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The change curve is well documented and understood, but in our experience often not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Change management has four key phases: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Shaping the change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Readiness for change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Delivering successful change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Embedding change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Building effective change leadership into the roadmap is vital to ensure that the business is prepared and ready for the “downs and ups” that lie ahead</a:t>
            </a:r>
          </a:p>
        </p:txBody>
      </p:sp>
      <p:grpSp>
        <p:nvGrpSpPr>
          <p:cNvPr id="15" name="Group 14">
            <a:extLst>
              <a:ext uri="{FF2B5EF4-FFF2-40B4-BE49-F238E27FC236}">
                <a16:creationId xmlns:a16="http://schemas.microsoft.com/office/drawing/2014/main" id="{A3237996-E23A-4241-8A84-BF6AEAAB062C}"/>
              </a:ext>
            </a:extLst>
          </p:cNvPr>
          <p:cNvGrpSpPr/>
          <p:nvPr/>
        </p:nvGrpSpPr>
        <p:grpSpPr>
          <a:xfrm>
            <a:off x="442912" y="5044960"/>
            <a:ext cx="11380936" cy="1334815"/>
            <a:chOff x="540001" y="3636616"/>
            <a:chExt cx="9728977" cy="1656187"/>
          </a:xfrm>
        </p:grpSpPr>
        <p:grpSp>
          <p:nvGrpSpPr>
            <p:cNvPr id="16" name="Group 15">
              <a:extLst>
                <a:ext uri="{FF2B5EF4-FFF2-40B4-BE49-F238E27FC236}">
                  <a16:creationId xmlns:a16="http://schemas.microsoft.com/office/drawing/2014/main" id="{D1DDAF52-1D85-4591-8D34-BA9DEC1BF867}"/>
                </a:ext>
              </a:extLst>
            </p:cNvPr>
            <p:cNvGrpSpPr/>
            <p:nvPr/>
          </p:nvGrpSpPr>
          <p:grpSpPr>
            <a:xfrm>
              <a:off x="540001" y="3636618"/>
              <a:ext cx="7759027" cy="1656185"/>
              <a:chOff x="520950" y="4572720"/>
              <a:chExt cx="9650162" cy="1764002"/>
            </a:xfrm>
          </p:grpSpPr>
          <p:sp>
            <p:nvSpPr>
              <p:cNvPr id="18" name="Text Placeholder 6">
                <a:extLst>
                  <a:ext uri="{FF2B5EF4-FFF2-40B4-BE49-F238E27FC236}">
                    <a16:creationId xmlns:a16="http://schemas.microsoft.com/office/drawing/2014/main" id="{50458677-9815-430B-A94A-5331DA4D5A27}"/>
                  </a:ext>
                </a:extLst>
              </p:cNvPr>
              <p:cNvSpPr txBox="1">
                <a:spLocks/>
              </p:cNvSpPr>
              <p:nvPr/>
            </p:nvSpPr>
            <p:spPr>
              <a:xfrm>
                <a:off x="520950" y="4572720"/>
                <a:ext cx="2202720" cy="1764000"/>
              </a:xfrm>
              <a:prstGeom prst="rect">
                <a:avLst/>
              </a:prstGeom>
              <a:solidFill>
                <a:srgbClr val="002B49"/>
              </a:solidFill>
              <a:ln>
                <a:solidFill>
                  <a:srgbClr val="002B49"/>
                </a:solidFill>
              </a:ln>
            </p:spPr>
            <p:txBody>
              <a:bodyPr lIns="72000" tIns="72000" rIns="72000" bIns="72000"/>
              <a:lstStyle>
                <a:lvl1pPr marL="0" indent="0" algn="l" defTabSz="1043056" rtl="0" eaLnBrk="1" latinLnBrk="0" hangingPunct="1">
                  <a:spcBef>
                    <a:spcPts val="0"/>
                  </a:spcBef>
                  <a:spcAft>
                    <a:spcPts val="800"/>
                  </a:spcAft>
                  <a:buFont typeface="Arial" panose="020B0604020202020204" pitchFamily="34" charset="0"/>
                  <a:buNone/>
                  <a:defRPr sz="1400" b="1" kern="1200">
                    <a:solidFill>
                      <a:schemeClr val="accent3"/>
                    </a:solidFill>
                    <a:latin typeface="+mj-lt"/>
                    <a:ea typeface="+mn-ea"/>
                    <a:cs typeface="+mn-cs"/>
                  </a:defRPr>
                </a:lvl1pPr>
                <a:lvl2pPr marL="0" indent="0" algn="l" defTabSz="1043056" rtl="0" eaLnBrk="1" latinLnBrk="0" hangingPunct="1">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2pPr>
                <a:lvl3pPr marL="1588" indent="0" algn="l" defTabSz="1043056" rtl="0" eaLnBrk="1" latinLnBrk="0" hangingPunct="1">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2563" indent="-182563" algn="l" defTabSz="1043056" rtl="0" eaLnBrk="1" latinLnBrk="0" hangingPunct="1">
                  <a:spcBef>
                    <a:spcPts val="0"/>
                  </a:spcBef>
                  <a:spcAft>
                    <a:spcPts val="600"/>
                  </a:spcAft>
                  <a:buClr>
                    <a:schemeClr val="tx1"/>
                  </a:buClr>
                  <a:buFont typeface="Wingdings" panose="05000000000000000000" pitchFamily="2" charset="2"/>
                  <a:buChar char="§"/>
                  <a:defRPr sz="1000" kern="1200">
                    <a:solidFill>
                      <a:schemeClr val="tx1"/>
                    </a:solidFill>
                    <a:latin typeface="+mn-lt"/>
                    <a:ea typeface="+mn-ea"/>
                    <a:cs typeface="+mn-cs"/>
                  </a:defRPr>
                </a:lvl4pPr>
                <a:lvl5pPr marL="358775" indent="-176213" algn="l" defTabSz="1043056" rtl="0" eaLnBrk="1" latinLnBrk="0" hangingPunct="1">
                  <a:spcBef>
                    <a:spcPts val="0"/>
                  </a:spcBef>
                  <a:spcAft>
                    <a:spcPts val="600"/>
                  </a:spcAft>
                  <a:buClr>
                    <a:schemeClr val="tx1"/>
                  </a:buClr>
                  <a:buFont typeface="Segoe UI" panose="020B0502040204020203" pitchFamily="34" charset="0"/>
                  <a:buChar char="–"/>
                  <a:defRPr sz="1000" kern="1200">
                    <a:solidFill>
                      <a:schemeClr val="tx1"/>
                    </a:solidFill>
                    <a:latin typeface="+mn-lt"/>
                    <a:ea typeface="+mn-ea"/>
                    <a:cs typeface="+mn-cs"/>
                  </a:defRPr>
                </a:lvl5pPr>
                <a:lvl6pPr marL="182563" indent="-182563" algn="l" defTabSz="1043056" rtl="0" eaLnBrk="1" latinLnBrk="0" hangingPunct="1">
                  <a:spcBef>
                    <a:spcPts val="0"/>
                  </a:spcBef>
                  <a:spcAft>
                    <a:spcPts val="600"/>
                  </a:spcAft>
                  <a:buClr>
                    <a:schemeClr val="tx1"/>
                  </a:buClr>
                  <a:buFont typeface="+mj-lt"/>
                  <a:buAutoNum type="arabicPeriod"/>
                  <a:defRPr sz="1000" kern="1200">
                    <a:solidFill>
                      <a:schemeClr val="tx1"/>
                    </a:solidFill>
                    <a:latin typeface="+mn-lt"/>
                    <a:ea typeface="+mn-ea"/>
                    <a:cs typeface="+mn-cs"/>
                  </a:defRPr>
                </a:lvl6pPr>
                <a:lvl7pPr marL="358775" indent="-176213" algn="l" defTabSz="1043056" rtl="0" eaLnBrk="1" latinLnBrk="0" hangingPunct="1">
                  <a:spcBef>
                    <a:spcPts val="0"/>
                  </a:spcBef>
                  <a:spcAft>
                    <a:spcPts val="600"/>
                  </a:spcAft>
                  <a:buClr>
                    <a:schemeClr val="tx1"/>
                  </a:buClr>
                  <a:buFont typeface="+mj-lt"/>
                  <a:buAutoNum type="alphaLcPeriod"/>
                  <a:defRPr sz="10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0" marR="0" lvl="0" indent="0" algn="l" defTabSz="1043056"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Sell the Future Vision</a:t>
                </a:r>
              </a:p>
              <a:p>
                <a:pPr marL="0" marR="0" lvl="1" indent="0" algn="l" defTabSz="104305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002B49">
                        <a:lumMod val="10000"/>
                        <a:lumOff val="90000"/>
                      </a:srgbClr>
                    </a:solidFill>
                    <a:effectLst/>
                    <a:uLnTx/>
                    <a:uFillTx/>
                    <a:latin typeface="Poppins" panose="00000500000000000000" pitchFamily="2" charset="0"/>
                    <a:ea typeface="+mn-ea"/>
                    <a:cs typeface="Poppins" panose="00000500000000000000" pitchFamily="2" charset="0"/>
                  </a:rPr>
                  <a:t>…driving ownership of the change and ‘Winning Hearts and Minds’</a:t>
                </a:r>
              </a:p>
            </p:txBody>
          </p:sp>
          <p:sp>
            <p:nvSpPr>
              <p:cNvPr id="19" name="Text Placeholder 6">
                <a:extLst>
                  <a:ext uri="{FF2B5EF4-FFF2-40B4-BE49-F238E27FC236}">
                    <a16:creationId xmlns:a16="http://schemas.microsoft.com/office/drawing/2014/main" id="{B3FF3049-1331-4D6B-9317-42923281006C}"/>
                  </a:ext>
                </a:extLst>
              </p:cNvPr>
              <p:cNvSpPr txBox="1">
                <a:spLocks/>
              </p:cNvSpPr>
              <p:nvPr/>
            </p:nvSpPr>
            <p:spPr>
              <a:xfrm>
                <a:off x="3003431" y="4572720"/>
                <a:ext cx="2202720" cy="1764000"/>
              </a:xfrm>
              <a:prstGeom prst="rect">
                <a:avLst/>
              </a:prstGeom>
              <a:solidFill>
                <a:srgbClr val="5E8AB4"/>
              </a:solidFill>
              <a:ln>
                <a:solidFill>
                  <a:srgbClr val="0085CA"/>
                </a:solidFill>
              </a:ln>
            </p:spPr>
            <p:txBody>
              <a:bodyPr lIns="72000" tIns="72000" rIns="72000" bIns="72000"/>
              <a:lstStyle>
                <a:lvl1pPr marL="0" indent="0" algn="l" defTabSz="1043056" rtl="0" eaLnBrk="1" latinLnBrk="0" hangingPunct="1">
                  <a:spcBef>
                    <a:spcPts val="0"/>
                  </a:spcBef>
                  <a:spcAft>
                    <a:spcPts val="800"/>
                  </a:spcAft>
                  <a:buFont typeface="Arial" panose="020B0604020202020204" pitchFamily="34" charset="0"/>
                  <a:buNone/>
                  <a:defRPr sz="1400" b="1" kern="1200">
                    <a:solidFill>
                      <a:schemeClr val="accent3"/>
                    </a:solidFill>
                    <a:latin typeface="+mj-lt"/>
                    <a:ea typeface="+mn-ea"/>
                    <a:cs typeface="+mn-cs"/>
                  </a:defRPr>
                </a:lvl1pPr>
                <a:lvl2pPr marL="0" indent="0" algn="l" defTabSz="1043056" rtl="0" eaLnBrk="1" latinLnBrk="0" hangingPunct="1">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2pPr>
                <a:lvl3pPr marL="1588" indent="0" algn="l" defTabSz="1043056" rtl="0" eaLnBrk="1" latinLnBrk="0" hangingPunct="1">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2563" indent="-182563" algn="l" defTabSz="1043056" rtl="0" eaLnBrk="1" latinLnBrk="0" hangingPunct="1">
                  <a:spcBef>
                    <a:spcPts val="0"/>
                  </a:spcBef>
                  <a:spcAft>
                    <a:spcPts val="600"/>
                  </a:spcAft>
                  <a:buClr>
                    <a:schemeClr val="tx1"/>
                  </a:buClr>
                  <a:buFont typeface="Wingdings" panose="05000000000000000000" pitchFamily="2" charset="2"/>
                  <a:buChar char="§"/>
                  <a:defRPr sz="1000" kern="1200">
                    <a:solidFill>
                      <a:schemeClr val="tx1"/>
                    </a:solidFill>
                    <a:latin typeface="+mn-lt"/>
                    <a:ea typeface="+mn-ea"/>
                    <a:cs typeface="+mn-cs"/>
                  </a:defRPr>
                </a:lvl4pPr>
                <a:lvl5pPr marL="358775" indent="-176213" algn="l" defTabSz="1043056" rtl="0" eaLnBrk="1" latinLnBrk="0" hangingPunct="1">
                  <a:spcBef>
                    <a:spcPts val="0"/>
                  </a:spcBef>
                  <a:spcAft>
                    <a:spcPts val="600"/>
                  </a:spcAft>
                  <a:buClr>
                    <a:schemeClr val="tx1"/>
                  </a:buClr>
                  <a:buFont typeface="Segoe UI" panose="020B0502040204020203" pitchFamily="34" charset="0"/>
                  <a:buChar char="–"/>
                  <a:defRPr sz="1000" kern="1200">
                    <a:solidFill>
                      <a:schemeClr val="tx1"/>
                    </a:solidFill>
                    <a:latin typeface="+mn-lt"/>
                    <a:ea typeface="+mn-ea"/>
                    <a:cs typeface="+mn-cs"/>
                  </a:defRPr>
                </a:lvl5pPr>
                <a:lvl6pPr marL="182563" indent="-182563" algn="l" defTabSz="1043056" rtl="0" eaLnBrk="1" latinLnBrk="0" hangingPunct="1">
                  <a:spcBef>
                    <a:spcPts val="0"/>
                  </a:spcBef>
                  <a:spcAft>
                    <a:spcPts val="600"/>
                  </a:spcAft>
                  <a:buClr>
                    <a:schemeClr val="tx1"/>
                  </a:buClr>
                  <a:buFont typeface="+mj-lt"/>
                  <a:buAutoNum type="arabicPeriod"/>
                  <a:defRPr sz="1000" kern="1200">
                    <a:solidFill>
                      <a:schemeClr val="tx1"/>
                    </a:solidFill>
                    <a:latin typeface="+mn-lt"/>
                    <a:ea typeface="+mn-ea"/>
                    <a:cs typeface="+mn-cs"/>
                  </a:defRPr>
                </a:lvl6pPr>
                <a:lvl7pPr marL="358775" indent="-176213" algn="l" defTabSz="1043056" rtl="0" eaLnBrk="1" latinLnBrk="0" hangingPunct="1">
                  <a:spcBef>
                    <a:spcPts val="0"/>
                  </a:spcBef>
                  <a:spcAft>
                    <a:spcPts val="600"/>
                  </a:spcAft>
                  <a:buClr>
                    <a:schemeClr val="tx1"/>
                  </a:buClr>
                  <a:buFont typeface="+mj-lt"/>
                  <a:buAutoNum type="alphaLcPeriod"/>
                  <a:defRPr sz="10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0" marR="0" lvl="0" indent="0" algn="l" defTabSz="1043056"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Manage business benefits and change adoption</a:t>
                </a:r>
              </a:p>
              <a:p>
                <a:pPr marL="0" marR="0" lvl="1" indent="0" algn="l" defTabSz="104305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D9D9D9"/>
                    </a:solidFill>
                    <a:effectLst/>
                    <a:uLnTx/>
                    <a:uFillTx/>
                    <a:latin typeface="Poppins" panose="00000500000000000000" pitchFamily="2" charset="0"/>
                    <a:ea typeface="+mn-ea"/>
                    <a:cs typeface="Poppins" panose="00000500000000000000" pitchFamily="2" charset="0"/>
                  </a:rPr>
                  <a:t>…to increase odds on achieving the expected outcomes of the change</a:t>
                </a:r>
              </a:p>
            </p:txBody>
          </p:sp>
          <p:sp>
            <p:nvSpPr>
              <p:cNvPr id="20" name="Text Placeholder 6">
                <a:extLst>
                  <a:ext uri="{FF2B5EF4-FFF2-40B4-BE49-F238E27FC236}">
                    <a16:creationId xmlns:a16="http://schemas.microsoft.com/office/drawing/2014/main" id="{7218AB37-16C8-4402-BE09-9D6F329B952F}"/>
                  </a:ext>
                </a:extLst>
              </p:cNvPr>
              <p:cNvSpPr txBox="1">
                <a:spLocks/>
              </p:cNvSpPr>
              <p:nvPr/>
            </p:nvSpPr>
            <p:spPr>
              <a:xfrm>
                <a:off x="5485912" y="4572722"/>
                <a:ext cx="2202720" cy="1764000"/>
              </a:xfrm>
              <a:prstGeom prst="rect">
                <a:avLst/>
              </a:prstGeom>
              <a:solidFill>
                <a:srgbClr val="CF7F00"/>
              </a:solidFill>
              <a:ln>
                <a:solidFill>
                  <a:srgbClr val="CF7F00"/>
                </a:solidFill>
              </a:ln>
            </p:spPr>
            <p:txBody>
              <a:bodyPr lIns="72000" tIns="72000" rIns="72000" bIns="72000"/>
              <a:lstStyle>
                <a:lvl1pPr marL="0" indent="0" algn="l" defTabSz="1043056" rtl="0" eaLnBrk="1" latinLnBrk="0" hangingPunct="1">
                  <a:spcBef>
                    <a:spcPts val="0"/>
                  </a:spcBef>
                  <a:spcAft>
                    <a:spcPts val="800"/>
                  </a:spcAft>
                  <a:buFont typeface="Arial" panose="020B0604020202020204" pitchFamily="34" charset="0"/>
                  <a:buNone/>
                  <a:defRPr sz="1400" b="1" kern="1200">
                    <a:solidFill>
                      <a:schemeClr val="accent3"/>
                    </a:solidFill>
                    <a:latin typeface="+mj-lt"/>
                    <a:ea typeface="+mn-ea"/>
                    <a:cs typeface="+mn-cs"/>
                  </a:defRPr>
                </a:lvl1pPr>
                <a:lvl2pPr marL="0" indent="0" algn="l" defTabSz="1043056" rtl="0" eaLnBrk="1" latinLnBrk="0" hangingPunct="1">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2pPr>
                <a:lvl3pPr marL="1588" indent="0" algn="l" defTabSz="1043056" rtl="0" eaLnBrk="1" latinLnBrk="0" hangingPunct="1">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2563" indent="-182563" algn="l" defTabSz="1043056" rtl="0" eaLnBrk="1" latinLnBrk="0" hangingPunct="1">
                  <a:spcBef>
                    <a:spcPts val="0"/>
                  </a:spcBef>
                  <a:spcAft>
                    <a:spcPts val="600"/>
                  </a:spcAft>
                  <a:buClr>
                    <a:schemeClr val="tx1"/>
                  </a:buClr>
                  <a:buFont typeface="Wingdings" panose="05000000000000000000" pitchFamily="2" charset="2"/>
                  <a:buChar char="§"/>
                  <a:defRPr sz="1000" kern="1200">
                    <a:solidFill>
                      <a:schemeClr val="tx1"/>
                    </a:solidFill>
                    <a:latin typeface="+mn-lt"/>
                    <a:ea typeface="+mn-ea"/>
                    <a:cs typeface="+mn-cs"/>
                  </a:defRPr>
                </a:lvl4pPr>
                <a:lvl5pPr marL="358775" indent="-176213" algn="l" defTabSz="1043056" rtl="0" eaLnBrk="1" latinLnBrk="0" hangingPunct="1">
                  <a:spcBef>
                    <a:spcPts val="0"/>
                  </a:spcBef>
                  <a:spcAft>
                    <a:spcPts val="600"/>
                  </a:spcAft>
                  <a:buClr>
                    <a:schemeClr val="tx1"/>
                  </a:buClr>
                  <a:buFont typeface="Segoe UI" panose="020B0502040204020203" pitchFamily="34" charset="0"/>
                  <a:buChar char="–"/>
                  <a:defRPr sz="1000" kern="1200">
                    <a:solidFill>
                      <a:schemeClr val="tx1"/>
                    </a:solidFill>
                    <a:latin typeface="+mn-lt"/>
                    <a:ea typeface="+mn-ea"/>
                    <a:cs typeface="+mn-cs"/>
                  </a:defRPr>
                </a:lvl5pPr>
                <a:lvl6pPr marL="182563" indent="-182563" algn="l" defTabSz="1043056" rtl="0" eaLnBrk="1" latinLnBrk="0" hangingPunct="1">
                  <a:spcBef>
                    <a:spcPts val="0"/>
                  </a:spcBef>
                  <a:spcAft>
                    <a:spcPts val="600"/>
                  </a:spcAft>
                  <a:buClr>
                    <a:schemeClr val="tx1"/>
                  </a:buClr>
                  <a:buFont typeface="+mj-lt"/>
                  <a:buAutoNum type="arabicPeriod"/>
                  <a:defRPr sz="1000" kern="1200">
                    <a:solidFill>
                      <a:schemeClr val="tx1"/>
                    </a:solidFill>
                    <a:latin typeface="+mn-lt"/>
                    <a:ea typeface="+mn-ea"/>
                    <a:cs typeface="+mn-cs"/>
                  </a:defRPr>
                </a:lvl6pPr>
                <a:lvl7pPr marL="358775" indent="-176213" algn="l" defTabSz="1043056" rtl="0" eaLnBrk="1" latinLnBrk="0" hangingPunct="1">
                  <a:spcBef>
                    <a:spcPts val="0"/>
                  </a:spcBef>
                  <a:spcAft>
                    <a:spcPts val="600"/>
                  </a:spcAft>
                  <a:buClr>
                    <a:schemeClr val="tx1"/>
                  </a:buClr>
                  <a:buFont typeface="+mj-lt"/>
                  <a:buAutoNum type="alphaLcPeriod"/>
                  <a:defRPr sz="10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0" marR="0" lvl="0" indent="0" algn="l" defTabSz="1043056"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Lead people</a:t>
                </a:r>
              </a:p>
              <a:p>
                <a:pPr marL="0" marR="0" lvl="1" indent="0" algn="l" defTabSz="104305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CF7F00">
                        <a:lumMod val="20000"/>
                        <a:lumOff val="80000"/>
                      </a:srgbClr>
                    </a:solidFill>
                    <a:effectLst/>
                    <a:uLnTx/>
                    <a:uFillTx/>
                    <a:latin typeface="Poppins" panose="00000500000000000000" pitchFamily="2" charset="0"/>
                    <a:ea typeface="+mn-ea"/>
                    <a:cs typeface="Poppins" panose="00000500000000000000" pitchFamily="2" charset="0"/>
                  </a:rPr>
                  <a:t>…through complex, business critical, time critical change</a:t>
                </a:r>
              </a:p>
            </p:txBody>
          </p:sp>
          <p:sp>
            <p:nvSpPr>
              <p:cNvPr id="21" name="Text Placeholder 6">
                <a:extLst>
                  <a:ext uri="{FF2B5EF4-FFF2-40B4-BE49-F238E27FC236}">
                    <a16:creationId xmlns:a16="http://schemas.microsoft.com/office/drawing/2014/main" id="{F465ED78-B472-4D50-BA5E-6779EBF7D8CB}"/>
                  </a:ext>
                </a:extLst>
              </p:cNvPr>
              <p:cNvSpPr txBox="1">
                <a:spLocks/>
              </p:cNvSpPr>
              <p:nvPr/>
            </p:nvSpPr>
            <p:spPr>
              <a:xfrm>
                <a:off x="7968392" y="4572721"/>
                <a:ext cx="2202720" cy="1764000"/>
              </a:xfrm>
              <a:prstGeom prst="rect">
                <a:avLst/>
              </a:prstGeom>
              <a:solidFill>
                <a:srgbClr val="51195D"/>
              </a:solidFill>
              <a:ln>
                <a:solidFill>
                  <a:srgbClr val="51195D"/>
                </a:solidFill>
              </a:ln>
            </p:spPr>
            <p:txBody>
              <a:bodyPr lIns="72000" tIns="72000" rIns="72000" bIns="72000"/>
              <a:lstStyle>
                <a:lvl1pPr marL="0" indent="0" algn="l" defTabSz="1043056" rtl="0" eaLnBrk="1" latinLnBrk="0" hangingPunct="1">
                  <a:spcBef>
                    <a:spcPts val="0"/>
                  </a:spcBef>
                  <a:spcAft>
                    <a:spcPts val="800"/>
                  </a:spcAft>
                  <a:buFont typeface="Arial" panose="020B0604020202020204" pitchFamily="34" charset="0"/>
                  <a:buNone/>
                  <a:defRPr sz="1400" b="1" kern="1200">
                    <a:solidFill>
                      <a:schemeClr val="accent3"/>
                    </a:solidFill>
                    <a:latin typeface="+mj-lt"/>
                    <a:ea typeface="+mn-ea"/>
                    <a:cs typeface="+mn-cs"/>
                  </a:defRPr>
                </a:lvl1pPr>
                <a:lvl2pPr marL="0" indent="0" algn="l" defTabSz="1043056" rtl="0" eaLnBrk="1" latinLnBrk="0" hangingPunct="1">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2pPr>
                <a:lvl3pPr marL="1588" indent="0" algn="l" defTabSz="1043056" rtl="0" eaLnBrk="1" latinLnBrk="0" hangingPunct="1">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2563" indent="-182563" algn="l" defTabSz="1043056" rtl="0" eaLnBrk="1" latinLnBrk="0" hangingPunct="1">
                  <a:spcBef>
                    <a:spcPts val="0"/>
                  </a:spcBef>
                  <a:spcAft>
                    <a:spcPts val="600"/>
                  </a:spcAft>
                  <a:buClr>
                    <a:schemeClr val="tx1"/>
                  </a:buClr>
                  <a:buFont typeface="Wingdings" panose="05000000000000000000" pitchFamily="2" charset="2"/>
                  <a:buChar char="§"/>
                  <a:defRPr sz="1000" kern="1200">
                    <a:solidFill>
                      <a:schemeClr val="tx1"/>
                    </a:solidFill>
                    <a:latin typeface="+mn-lt"/>
                    <a:ea typeface="+mn-ea"/>
                    <a:cs typeface="+mn-cs"/>
                  </a:defRPr>
                </a:lvl4pPr>
                <a:lvl5pPr marL="358775" indent="-176213" algn="l" defTabSz="1043056" rtl="0" eaLnBrk="1" latinLnBrk="0" hangingPunct="1">
                  <a:spcBef>
                    <a:spcPts val="0"/>
                  </a:spcBef>
                  <a:spcAft>
                    <a:spcPts val="600"/>
                  </a:spcAft>
                  <a:buClr>
                    <a:schemeClr val="tx1"/>
                  </a:buClr>
                  <a:buFont typeface="Segoe UI" panose="020B0502040204020203" pitchFamily="34" charset="0"/>
                  <a:buChar char="–"/>
                  <a:defRPr sz="1000" kern="1200">
                    <a:solidFill>
                      <a:schemeClr val="tx1"/>
                    </a:solidFill>
                    <a:latin typeface="+mn-lt"/>
                    <a:ea typeface="+mn-ea"/>
                    <a:cs typeface="+mn-cs"/>
                  </a:defRPr>
                </a:lvl5pPr>
                <a:lvl6pPr marL="182563" indent="-182563" algn="l" defTabSz="1043056" rtl="0" eaLnBrk="1" latinLnBrk="0" hangingPunct="1">
                  <a:spcBef>
                    <a:spcPts val="0"/>
                  </a:spcBef>
                  <a:spcAft>
                    <a:spcPts val="600"/>
                  </a:spcAft>
                  <a:buClr>
                    <a:schemeClr val="tx1"/>
                  </a:buClr>
                  <a:buFont typeface="+mj-lt"/>
                  <a:buAutoNum type="arabicPeriod"/>
                  <a:defRPr sz="1000" kern="1200">
                    <a:solidFill>
                      <a:schemeClr val="tx1"/>
                    </a:solidFill>
                    <a:latin typeface="+mn-lt"/>
                    <a:ea typeface="+mn-ea"/>
                    <a:cs typeface="+mn-cs"/>
                  </a:defRPr>
                </a:lvl6pPr>
                <a:lvl7pPr marL="358775" indent="-176213" algn="l" defTabSz="1043056" rtl="0" eaLnBrk="1" latinLnBrk="0" hangingPunct="1">
                  <a:spcBef>
                    <a:spcPts val="0"/>
                  </a:spcBef>
                  <a:spcAft>
                    <a:spcPts val="600"/>
                  </a:spcAft>
                  <a:buClr>
                    <a:schemeClr val="tx1"/>
                  </a:buClr>
                  <a:buFont typeface="+mj-lt"/>
                  <a:buAutoNum type="alphaLcPeriod"/>
                  <a:defRPr sz="10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0" marR="0" lvl="0" indent="0" algn="l" defTabSz="1043056"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Drive cultural and behavioural change</a:t>
                </a:r>
              </a:p>
              <a:p>
                <a:pPr marL="0" marR="0" lvl="1" indent="0" algn="l" defTabSz="104305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51195D">
                        <a:lumMod val="20000"/>
                        <a:lumOff val="80000"/>
                      </a:srgbClr>
                    </a:solidFill>
                    <a:effectLst/>
                    <a:uLnTx/>
                    <a:uFillTx/>
                    <a:latin typeface="Poppins" panose="00000500000000000000" pitchFamily="2" charset="0"/>
                    <a:ea typeface="+mn-ea"/>
                    <a:cs typeface="Poppins" panose="00000500000000000000" pitchFamily="2" charset="0"/>
                  </a:rPr>
                  <a:t>…to increase adoption of changes</a:t>
                </a:r>
              </a:p>
            </p:txBody>
          </p:sp>
        </p:grpSp>
        <p:sp>
          <p:nvSpPr>
            <p:cNvPr id="17" name="Text Placeholder 6">
              <a:extLst>
                <a:ext uri="{FF2B5EF4-FFF2-40B4-BE49-F238E27FC236}">
                  <a16:creationId xmlns:a16="http://schemas.microsoft.com/office/drawing/2014/main" id="{4BCC3622-ECA8-4E87-9ADC-DF8A441950DE}"/>
                </a:ext>
              </a:extLst>
            </p:cNvPr>
            <p:cNvSpPr txBox="1">
              <a:spLocks/>
            </p:cNvSpPr>
            <p:nvPr/>
          </p:nvSpPr>
          <p:spPr>
            <a:xfrm>
              <a:off x="8497923" y="3636616"/>
              <a:ext cx="1771055" cy="1656183"/>
            </a:xfrm>
            <a:prstGeom prst="rect">
              <a:avLst/>
            </a:prstGeom>
            <a:solidFill>
              <a:srgbClr val="29702A"/>
            </a:solidFill>
            <a:ln>
              <a:solidFill>
                <a:srgbClr val="29702A"/>
              </a:solidFill>
            </a:ln>
          </p:spPr>
          <p:txBody>
            <a:bodyPr lIns="72000" tIns="72000" rIns="72000" bIns="72000"/>
            <a:lstStyle>
              <a:lvl1pPr marL="0" indent="0" algn="l" defTabSz="1043056" rtl="0" eaLnBrk="1" latinLnBrk="0" hangingPunct="1">
                <a:spcBef>
                  <a:spcPts val="0"/>
                </a:spcBef>
                <a:spcAft>
                  <a:spcPts val="800"/>
                </a:spcAft>
                <a:buFont typeface="Arial" panose="020B0604020202020204" pitchFamily="34" charset="0"/>
                <a:buNone/>
                <a:defRPr sz="1400" b="1" kern="1200">
                  <a:solidFill>
                    <a:schemeClr val="accent3"/>
                  </a:solidFill>
                  <a:latin typeface="+mj-lt"/>
                  <a:ea typeface="+mn-ea"/>
                  <a:cs typeface="+mn-cs"/>
                </a:defRPr>
              </a:lvl1pPr>
              <a:lvl2pPr marL="0" indent="0" algn="l" defTabSz="1043056" rtl="0" eaLnBrk="1" latinLnBrk="0" hangingPunct="1">
                <a:spcBef>
                  <a:spcPts val="0"/>
                </a:spcBef>
                <a:spcAft>
                  <a:spcPts val="600"/>
                </a:spcAft>
                <a:buFont typeface="Arial" panose="020B0604020202020204" pitchFamily="34" charset="0"/>
                <a:buNone/>
                <a:defRPr sz="1200" b="1" kern="1200" cap="none" baseline="0">
                  <a:solidFill>
                    <a:schemeClr val="tx1"/>
                  </a:solidFill>
                  <a:latin typeface="+mj-lt"/>
                  <a:ea typeface="+mn-ea"/>
                  <a:cs typeface="+mn-cs"/>
                </a:defRPr>
              </a:lvl2pPr>
              <a:lvl3pPr marL="1588" indent="0" algn="l" defTabSz="1043056" rtl="0" eaLnBrk="1" latinLnBrk="0" hangingPunct="1">
                <a:spcBef>
                  <a:spcPts val="0"/>
                </a:spcBef>
                <a:spcAft>
                  <a:spcPts val="600"/>
                </a:spcAft>
                <a:buFont typeface="Arial" panose="020B0604020202020204" pitchFamily="34" charset="0"/>
                <a:buNone/>
                <a:defRPr sz="1000" kern="1200">
                  <a:solidFill>
                    <a:schemeClr val="tx1"/>
                  </a:solidFill>
                  <a:latin typeface="+mn-lt"/>
                  <a:ea typeface="+mn-ea"/>
                  <a:cs typeface="+mn-cs"/>
                </a:defRPr>
              </a:lvl3pPr>
              <a:lvl4pPr marL="182563" indent="-182563" algn="l" defTabSz="1043056" rtl="0" eaLnBrk="1" latinLnBrk="0" hangingPunct="1">
                <a:spcBef>
                  <a:spcPts val="0"/>
                </a:spcBef>
                <a:spcAft>
                  <a:spcPts val="600"/>
                </a:spcAft>
                <a:buClr>
                  <a:schemeClr val="tx1"/>
                </a:buClr>
                <a:buFont typeface="Wingdings" panose="05000000000000000000" pitchFamily="2" charset="2"/>
                <a:buChar char="§"/>
                <a:defRPr sz="1000" kern="1200">
                  <a:solidFill>
                    <a:schemeClr val="tx1"/>
                  </a:solidFill>
                  <a:latin typeface="+mn-lt"/>
                  <a:ea typeface="+mn-ea"/>
                  <a:cs typeface="+mn-cs"/>
                </a:defRPr>
              </a:lvl4pPr>
              <a:lvl5pPr marL="358775" indent="-176213" algn="l" defTabSz="1043056" rtl="0" eaLnBrk="1" latinLnBrk="0" hangingPunct="1">
                <a:spcBef>
                  <a:spcPts val="0"/>
                </a:spcBef>
                <a:spcAft>
                  <a:spcPts val="600"/>
                </a:spcAft>
                <a:buClr>
                  <a:schemeClr val="tx1"/>
                </a:buClr>
                <a:buFont typeface="Segoe UI" panose="020B0502040204020203" pitchFamily="34" charset="0"/>
                <a:buChar char="–"/>
                <a:defRPr sz="1000" kern="1200">
                  <a:solidFill>
                    <a:schemeClr val="tx1"/>
                  </a:solidFill>
                  <a:latin typeface="+mn-lt"/>
                  <a:ea typeface="+mn-ea"/>
                  <a:cs typeface="+mn-cs"/>
                </a:defRPr>
              </a:lvl5pPr>
              <a:lvl6pPr marL="182563" indent="-182563" algn="l" defTabSz="1043056" rtl="0" eaLnBrk="1" latinLnBrk="0" hangingPunct="1">
                <a:spcBef>
                  <a:spcPts val="0"/>
                </a:spcBef>
                <a:spcAft>
                  <a:spcPts val="600"/>
                </a:spcAft>
                <a:buClr>
                  <a:schemeClr val="tx1"/>
                </a:buClr>
                <a:buFont typeface="+mj-lt"/>
                <a:buAutoNum type="arabicPeriod"/>
                <a:defRPr sz="1000" kern="1200">
                  <a:solidFill>
                    <a:schemeClr val="tx1"/>
                  </a:solidFill>
                  <a:latin typeface="+mn-lt"/>
                  <a:ea typeface="+mn-ea"/>
                  <a:cs typeface="+mn-cs"/>
                </a:defRPr>
              </a:lvl6pPr>
              <a:lvl7pPr marL="358775" indent="-176213" algn="l" defTabSz="1043056" rtl="0" eaLnBrk="1" latinLnBrk="0" hangingPunct="1">
                <a:spcBef>
                  <a:spcPts val="0"/>
                </a:spcBef>
                <a:spcAft>
                  <a:spcPts val="600"/>
                </a:spcAft>
                <a:buClr>
                  <a:schemeClr val="tx1"/>
                </a:buClr>
                <a:buFont typeface="+mj-lt"/>
                <a:buAutoNum type="alphaLcPeriod"/>
                <a:defRPr sz="1000" kern="1200">
                  <a:solidFill>
                    <a:schemeClr val="tx1"/>
                  </a:solidFill>
                  <a:latin typeface="+mn-lt"/>
                  <a:ea typeface="+mn-ea"/>
                  <a:cs typeface="+mn-cs"/>
                </a:defRPr>
              </a:lvl7pPr>
              <a:lvl8pPr marL="3911460"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0" marR="0" lvl="0" indent="0" algn="l" defTabSz="1043056"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GB"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Develop others</a:t>
              </a:r>
            </a:p>
            <a:p>
              <a:pPr marL="0" marR="0" lvl="1" indent="0" algn="l" defTabSz="104305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29702A">
                      <a:lumMod val="20000"/>
                      <a:lumOff val="80000"/>
                    </a:srgbClr>
                  </a:solidFill>
                  <a:effectLst/>
                  <a:uLnTx/>
                  <a:uFillTx/>
                  <a:latin typeface="Poppins" panose="00000500000000000000" pitchFamily="2" charset="0"/>
                  <a:ea typeface="+mn-ea"/>
                  <a:cs typeface="Poppins" panose="00000500000000000000" pitchFamily="2" charset="0"/>
                </a:rPr>
                <a:t>…in understanding and applying change leadership techniques to drive business success</a:t>
              </a:r>
            </a:p>
          </p:txBody>
        </p:sp>
      </p:grpSp>
      <p:pic>
        <p:nvPicPr>
          <p:cNvPr id="22" name="Picture 21" descr="Diagram&#10;&#10;Description automatically generated">
            <a:extLst>
              <a:ext uri="{FF2B5EF4-FFF2-40B4-BE49-F238E27FC236}">
                <a16:creationId xmlns:a16="http://schemas.microsoft.com/office/drawing/2014/main" id="{B4A459D3-EC9C-DCCF-CB5E-C9DBDEE719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8283" y="1653108"/>
            <a:ext cx="4230370" cy="3268980"/>
          </a:xfrm>
          <a:prstGeom prst="rect">
            <a:avLst/>
          </a:prstGeom>
          <a:noFill/>
          <a:ln>
            <a:noFill/>
          </a:ln>
        </p:spPr>
      </p:pic>
      <p:pic>
        <p:nvPicPr>
          <p:cNvPr id="7" name="Graphic 6">
            <a:extLst>
              <a:ext uri="{FF2B5EF4-FFF2-40B4-BE49-F238E27FC236}">
                <a16:creationId xmlns:a16="http://schemas.microsoft.com/office/drawing/2014/main" id="{314AF6FD-D131-51F0-CF85-661C052D20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Tree>
    <p:extLst>
      <p:ext uri="{BB962C8B-B14F-4D97-AF65-F5344CB8AC3E}">
        <p14:creationId xmlns:p14="http://schemas.microsoft.com/office/powerpoint/2010/main" val="77254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ED46-43AC-DED3-8D20-90BFAD771469}"/>
              </a:ext>
            </a:extLst>
          </p:cNvPr>
          <p:cNvSpPr>
            <a:spLocks noGrp="1"/>
          </p:cNvSpPr>
          <p:nvPr>
            <p:ph type="title" idx="4294967295"/>
          </p:nvPr>
        </p:nvSpPr>
        <p:spPr>
          <a:xfrm>
            <a:off x="830262" y="498914"/>
            <a:ext cx="10531475" cy="768350"/>
          </a:xfrm>
          <a:prstGeom prst="rect">
            <a:avLst/>
          </a:prstGeom>
        </p:spPr>
        <p:txBody>
          <a:bodyPr/>
          <a:lstStyle/>
          <a:p>
            <a:r>
              <a:rPr lang="en-US" b="1">
                <a:solidFill>
                  <a:schemeClr val="bg1"/>
                </a:solidFill>
                <a:latin typeface="Poppins Semi bold"/>
              </a:rPr>
              <a:t>High-level briefing</a:t>
            </a:r>
            <a:endParaRPr lang="en-GB" b="1">
              <a:solidFill>
                <a:schemeClr val="bg1"/>
              </a:solidFill>
              <a:latin typeface="Poppins Semi bold"/>
            </a:endParaRPr>
          </a:p>
        </p:txBody>
      </p:sp>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323875" y="1589530"/>
            <a:ext cx="9183807" cy="1815882"/>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In order to optimise the Voids process, we recommend standardisation of how the process is completed, regardless of the property type or business area:</a:t>
            </a: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pPr marL="742950" lvl="1"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3" name="Rounded Rectangle 8">
            <a:extLst>
              <a:ext uri="{FF2B5EF4-FFF2-40B4-BE49-F238E27FC236}">
                <a16:creationId xmlns:a16="http://schemas.microsoft.com/office/drawing/2014/main" id="{AB057FD2-CB6E-6047-6D64-48078C1FF07A}"/>
              </a:ext>
            </a:extLst>
          </p:cNvPr>
          <p:cNvSpPr/>
          <p:nvPr/>
        </p:nvSpPr>
        <p:spPr>
          <a:xfrm>
            <a:off x="460050" y="2283001"/>
            <a:ext cx="2556000" cy="540000"/>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a:solidFill>
                  <a:srgbClr val="FFFFFF"/>
                </a:solidFill>
                <a:latin typeface="Poppins Light" pitchFamily="2" charset="77"/>
                <a:cs typeface="Poppins Light" pitchFamily="2" charset="77"/>
              </a:rPr>
              <a:t>optimised &amp; standardised</a:t>
            </a:r>
          </a:p>
        </p:txBody>
      </p:sp>
      <p:sp>
        <p:nvSpPr>
          <p:cNvPr id="5" name="Rounded Rectangle 48">
            <a:extLst>
              <a:ext uri="{FF2B5EF4-FFF2-40B4-BE49-F238E27FC236}">
                <a16:creationId xmlns:a16="http://schemas.microsoft.com/office/drawing/2014/main" id="{B5F52465-60B5-8877-43AB-F393435205B0}"/>
              </a:ext>
            </a:extLst>
          </p:cNvPr>
          <p:cNvSpPr/>
          <p:nvPr/>
        </p:nvSpPr>
        <p:spPr>
          <a:xfrm>
            <a:off x="3180684" y="2283001"/>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a:solidFill>
                  <a:schemeClr val="tx1"/>
                </a:solidFill>
                <a:latin typeface="Poppins Light" pitchFamily="2" charset="77"/>
                <a:cs typeface="Poppins Light" pitchFamily="2" charset="77"/>
              </a:rPr>
              <a:t>automated</a:t>
            </a:r>
          </a:p>
        </p:txBody>
      </p:sp>
      <p:sp>
        <p:nvSpPr>
          <p:cNvPr id="6" name="Rounded Rectangle 50">
            <a:extLst>
              <a:ext uri="{FF2B5EF4-FFF2-40B4-BE49-F238E27FC236}">
                <a16:creationId xmlns:a16="http://schemas.microsoft.com/office/drawing/2014/main" id="{E203C371-8FE0-19BB-6E43-47463A171B3D}"/>
              </a:ext>
            </a:extLst>
          </p:cNvPr>
          <p:cNvSpPr/>
          <p:nvPr/>
        </p:nvSpPr>
        <p:spPr>
          <a:xfrm>
            <a:off x="5901318" y="2283001"/>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a:solidFill>
                  <a:schemeClr val="tx1"/>
                </a:solidFill>
                <a:latin typeface="Poppins Light" pitchFamily="2" charset="77"/>
                <a:cs typeface="Poppins Light" pitchFamily="2" charset="77"/>
              </a:rPr>
              <a:t>transparent</a:t>
            </a:r>
          </a:p>
        </p:txBody>
      </p:sp>
      <p:sp>
        <p:nvSpPr>
          <p:cNvPr id="7" name="Rounded Rectangle 7">
            <a:extLst>
              <a:ext uri="{FF2B5EF4-FFF2-40B4-BE49-F238E27FC236}">
                <a16:creationId xmlns:a16="http://schemas.microsoft.com/office/drawing/2014/main" id="{979355FE-2719-99A3-3474-3E5E4F176616}"/>
              </a:ext>
            </a:extLst>
          </p:cNvPr>
          <p:cNvSpPr/>
          <p:nvPr/>
        </p:nvSpPr>
        <p:spPr>
          <a:xfrm>
            <a:off x="323875" y="3030204"/>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8" name="Rounded Rectangle 8">
            <a:extLst>
              <a:ext uri="{FF2B5EF4-FFF2-40B4-BE49-F238E27FC236}">
                <a16:creationId xmlns:a16="http://schemas.microsoft.com/office/drawing/2014/main" id="{A3259980-DA6D-5A38-C2B6-523A96CA01B6}"/>
              </a:ext>
            </a:extLst>
          </p:cNvPr>
          <p:cNvSpPr/>
          <p:nvPr/>
        </p:nvSpPr>
        <p:spPr>
          <a:xfrm>
            <a:off x="1185724" y="3030204"/>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sz="1200" b="1" dirty="0">
              <a:solidFill>
                <a:schemeClr val="bg1"/>
              </a:solidFill>
              <a:latin typeface="Poppins Light" pitchFamily="2" charset="77"/>
              <a:cs typeface="Poppins Light" pitchFamily="2" charset="77"/>
            </a:endParaRPr>
          </a:p>
          <a:p>
            <a:pPr>
              <a:defRPr/>
            </a:pPr>
            <a:r>
              <a:rPr lang="en-US" sz="1200" b="1" dirty="0">
                <a:solidFill>
                  <a:schemeClr val="bg1"/>
                </a:solidFill>
                <a:latin typeface="Poppins Light" pitchFamily="2" charset="77"/>
                <a:cs typeface="Poppins Light" pitchFamily="2" charset="77"/>
              </a:rPr>
              <a:t>Standard pricing play book </a:t>
            </a:r>
            <a:r>
              <a:rPr kumimoji="0" lang="en-US" sz="1200" i="0" u="none" strike="noStrike" kern="1200" cap="none" spc="0" normalizeH="0" baseline="0" noProof="0" dirty="0">
                <a:ln>
                  <a:noFill/>
                </a:ln>
                <a:solidFill>
                  <a:schemeClr val="bg1"/>
                </a:solidFill>
                <a:effectLst/>
                <a:uLnTx/>
                <a:uFillTx/>
                <a:latin typeface="Poppins Light" pitchFamily="2" charset="77"/>
                <a:ea typeface="+mn-ea"/>
                <a:cs typeface="Poppins Light" pitchFamily="2" charset="77"/>
              </a:rPr>
              <a:t>– Extend </a:t>
            </a:r>
            <a:r>
              <a:rPr lang="en-GB" sz="1200" dirty="0">
                <a:solidFill>
                  <a:schemeClr val="bg1"/>
                </a:solidFill>
                <a:latin typeface="Poppins Light" pitchFamily="2" charset="77"/>
                <a:cs typeface="Poppins Light" pitchFamily="2" charset="77"/>
              </a:rPr>
              <a:t>property price playbook to the South, updated and shared at selected intervals throughout year</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20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endParaRPr>
          </a:p>
        </p:txBody>
      </p:sp>
      <p:sp>
        <p:nvSpPr>
          <p:cNvPr id="9" name="Rounded Rectangle 12">
            <a:extLst>
              <a:ext uri="{FF2B5EF4-FFF2-40B4-BE49-F238E27FC236}">
                <a16:creationId xmlns:a16="http://schemas.microsoft.com/office/drawing/2014/main" id="{1D211DA0-2340-2797-388E-477C5C68DC1A}"/>
              </a:ext>
            </a:extLst>
          </p:cNvPr>
          <p:cNvSpPr/>
          <p:nvPr/>
        </p:nvSpPr>
        <p:spPr>
          <a:xfrm>
            <a:off x="4996520" y="3030096"/>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0" name="Rounded Rectangle 12">
            <a:extLst>
              <a:ext uri="{FF2B5EF4-FFF2-40B4-BE49-F238E27FC236}">
                <a16:creationId xmlns:a16="http://schemas.microsoft.com/office/drawing/2014/main" id="{0B7094DE-D338-835B-E984-BF2D0868339F}"/>
              </a:ext>
            </a:extLst>
          </p:cNvPr>
          <p:cNvSpPr/>
          <p:nvPr/>
        </p:nvSpPr>
        <p:spPr>
          <a:xfrm>
            <a:off x="5784795" y="3040606"/>
            <a:ext cx="5144365"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Standardise between north and south, shared with teams via Salesforce - </a:t>
            </a:r>
            <a:r>
              <a:rPr lang="en-US" sz="1200" dirty="0">
                <a:solidFill>
                  <a:schemeClr val="tx1"/>
                </a:solidFill>
                <a:latin typeface="Poppins Light" pitchFamily="2" charset="77"/>
                <a:cs typeface="Poppins Light" pitchFamily="2" charset="77"/>
              </a:rPr>
              <a:t>Replace the manual steps taken during asset approval </a:t>
            </a:r>
            <a:endPar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Reduce the need for </a:t>
            </a:r>
            <a:r>
              <a:rPr lang="en-US" sz="1200" dirty="0">
                <a:solidFill>
                  <a:schemeClr val="tx1"/>
                </a:solidFill>
                <a:latin typeface="Poppins Light" pitchFamily="2" charset="77"/>
                <a:cs typeface="Poppins Light" pitchFamily="2" charset="77"/>
              </a:rPr>
              <a:t>approvals and email exchanges</a:t>
            </a:r>
          </a:p>
        </p:txBody>
      </p:sp>
      <p:sp>
        <p:nvSpPr>
          <p:cNvPr id="11" name="Rounded Rectangle 7">
            <a:extLst>
              <a:ext uri="{FF2B5EF4-FFF2-40B4-BE49-F238E27FC236}">
                <a16:creationId xmlns:a16="http://schemas.microsoft.com/office/drawing/2014/main" id="{2887C9B3-DDEA-DC87-9EE9-4623A6A19544}"/>
              </a:ext>
            </a:extLst>
          </p:cNvPr>
          <p:cNvSpPr/>
          <p:nvPr/>
        </p:nvSpPr>
        <p:spPr>
          <a:xfrm>
            <a:off x="323875" y="3970721"/>
            <a:ext cx="755267" cy="2658679"/>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2" name="Rounded Rectangle 8">
            <a:extLst>
              <a:ext uri="{FF2B5EF4-FFF2-40B4-BE49-F238E27FC236}">
                <a16:creationId xmlns:a16="http://schemas.microsoft.com/office/drawing/2014/main" id="{F383D8C3-F47C-569E-8866-C0861008BA4D}"/>
              </a:ext>
            </a:extLst>
          </p:cNvPr>
          <p:cNvSpPr/>
          <p:nvPr/>
        </p:nvSpPr>
        <p:spPr>
          <a:xfrm>
            <a:off x="1185724" y="3970721"/>
            <a:ext cx="3655664" cy="2658679"/>
          </a:xfrm>
          <a:prstGeom prst="roundRect">
            <a:avLst>
              <a:gd name="adj" fmla="val 5747"/>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chemeClr val="bg1"/>
                </a:solidFill>
                <a:latin typeface="Poppins Light" pitchFamily="2" charset="77"/>
                <a:cs typeface="Poppins Light" pitchFamily="2" charset="77"/>
              </a:rPr>
              <a:t>Standard Specification:</a:t>
            </a:r>
          </a:p>
          <a:p>
            <a:pPr>
              <a:defRPr/>
            </a:pPr>
            <a:endParaRPr lang="en-US" sz="1200" b="1" dirty="0">
              <a:solidFill>
                <a:schemeClr val="bg1"/>
              </a:solidFill>
              <a:latin typeface="Poppins Light" pitchFamily="2" charset="77"/>
              <a:cs typeface="Poppins Light" pitchFamily="2" charset="77"/>
            </a:endParaRPr>
          </a:p>
          <a:p>
            <a:pPr marL="171450" indent="-171450">
              <a:buFont typeface="Arial" panose="020B0604020202020204" pitchFamily="34" charset="0"/>
              <a:buChar char="•"/>
              <a:defRPr/>
            </a:pPr>
            <a:r>
              <a:rPr lang="en-US" sz="1200" dirty="0">
                <a:solidFill>
                  <a:schemeClr val="bg1"/>
                </a:solidFill>
                <a:latin typeface="Poppins Light" pitchFamily="2" charset="77"/>
                <a:cs typeface="Poppins Light" pitchFamily="2" charset="77"/>
              </a:rPr>
              <a:t>Standardise the specification for BTR &amp; PRS with tick boxes/ standardised pricing</a:t>
            </a:r>
          </a:p>
          <a:p>
            <a:pPr marL="171450" indent="-171450">
              <a:buFont typeface="Arial" panose="020B0604020202020204" pitchFamily="34" charset="0"/>
              <a:buChar char="•"/>
              <a:defRPr/>
            </a:pPr>
            <a:r>
              <a:rPr lang="en-US" sz="1200" dirty="0">
                <a:solidFill>
                  <a:schemeClr val="bg1"/>
                </a:solidFill>
                <a:latin typeface="Poppins Light" pitchFamily="2" charset="77"/>
                <a:cs typeface="Poppins Light" pitchFamily="2" charset="77"/>
              </a:rPr>
              <a:t>Localised partnerships with one contractor per area - organise schedule for rates and agree with contractor, system can then auto select based on location and create works order</a:t>
            </a:r>
          </a:p>
          <a:p>
            <a:pPr marL="171450" indent="-171450">
              <a:buFont typeface="Arial" panose="020B0604020202020204" pitchFamily="34" charset="0"/>
              <a:buChar char="•"/>
              <a:defRPr/>
            </a:pPr>
            <a:r>
              <a:rPr lang="en-US" sz="1200" dirty="0">
                <a:solidFill>
                  <a:schemeClr val="bg1"/>
                </a:solidFill>
                <a:latin typeface="Poppins Light" pitchFamily="2" charset="77"/>
                <a:cs typeface="Poppins Light" pitchFamily="2" charset="77"/>
              </a:rPr>
              <a:t>Price per property (PPP), Schedule of rates (SOR) then falls out of PPP</a:t>
            </a:r>
          </a:p>
        </p:txBody>
      </p:sp>
      <p:sp>
        <p:nvSpPr>
          <p:cNvPr id="13" name="Rounded Rectangle 12">
            <a:extLst>
              <a:ext uri="{FF2B5EF4-FFF2-40B4-BE49-F238E27FC236}">
                <a16:creationId xmlns:a16="http://schemas.microsoft.com/office/drawing/2014/main" id="{F7FCFDA3-BF8A-5219-9CA1-6A3C03223346}"/>
              </a:ext>
            </a:extLst>
          </p:cNvPr>
          <p:cNvSpPr/>
          <p:nvPr/>
        </p:nvSpPr>
        <p:spPr>
          <a:xfrm>
            <a:off x="4996520" y="3970613"/>
            <a:ext cx="676460" cy="2658678"/>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4" name="Rounded Rectangle 12">
            <a:extLst>
              <a:ext uri="{FF2B5EF4-FFF2-40B4-BE49-F238E27FC236}">
                <a16:creationId xmlns:a16="http://schemas.microsoft.com/office/drawing/2014/main" id="{B305242F-390A-1FF5-DFE6-E7C0D2A52DEA}"/>
              </a:ext>
            </a:extLst>
          </p:cNvPr>
          <p:cNvSpPr/>
          <p:nvPr/>
        </p:nvSpPr>
        <p:spPr>
          <a:xfrm>
            <a:off x="5825166" y="3935248"/>
            <a:ext cx="5144365" cy="2658678"/>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Standardise between PRS and BTR, North and South</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itchFamily="2" charset="77"/>
                <a:cs typeface="Poppins Light" pitchFamily="2" charset="77"/>
              </a:rPr>
              <a:t>Eliminate the need to:</a:t>
            </a:r>
            <a:endParaRPr lang="en-GB" sz="1800" dirty="0">
              <a:solidFill>
                <a:schemeClr val="bg1"/>
              </a:solidFill>
              <a:latin typeface="Poppins Light" pitchFamily="2" charset="77"/>
              <a:cs typeface="Poppins Light" pitchFamily="2" charset="77"/>
            </a:endParaRPr>
          </a:p>
          <a:p>
            <a:pPr marL="171450" indent="-171450">
              <a:buFont typeface="Arial" panose="020B0604020202020204" pitchFamily="34" charset="0"/>
              <a:buChar char="•"/>
              <a:defRPr/>
            </a:pPr>
            <a:r>
              <a:rPr lang="en-GB" sz="1200" dirty="0">
                <a:solidFill>
                  <a:schemeClr val="tx1"/>
                </a:solidFill>
                <a:latin typeface="Poppins Light" pitchFamily="2" charset="77"/>
                <a:cs typeface="Poppins Light" pitchFamily="2" charset="77"/>
              </a:rPr>
              <a:t>Gather and process multiple quotes</a:t>
            </a:r>
          </a:p>
          <a:p>
            <a:pPr marL="171450" indent="-171450">
              <a:buFont typeface="Arial" panose="020B0604020202020204" pitchFamily="34" charset="0"/>
              <a:buChar char="•"/>
              <a:defRPr/>
            </a:pPr>
            <a:r>
              <a:rPr lang="en-GB" sz="1200" dirty="0">
                <a:solidFill>
                  <a:schemeClr val="tx1"/>
                </a:solidFill>
                <a:latin typeface="Poppins Light" pitchFamily="2" charset="77"/>
                <a:cs typeface="Poppins Light" pitchFamily="2" charset="77"/>
              </a:rPr>
              <a:t>Create workarounds in Proactis for those who do not meet requirements, maintaining data transfer with contractors within MRI, as is done with refresh works</a:t>
            </a:r>
          </a:p>
          <a:p>
            <a:pPr marL="171450" indent="-171450">
              <a:buFont typeface="Arial" panose="020B0604020202020204" pitchFamily="34" charset="0"/>
              <a:buChar char="•"/>
              <a:defRPr/>
            </a:pPr>
            <a:r>
              <a:rPr lang="en-GB" sz="1200" dirty="0">
                <a:solidFill>
                  <a:schemeClr val="tx1"/>
                </a:solidFill>
                <a:latin typeface="Poppins Light" pitchFamily="2" charset="77"/>
                <a:cs typeface="Poppins Light" pitchFamily="2" charset="77"/>
              </a:rPr>
              <a:t>Reduce the need for property managers to create technical specifications leading to issues during the refurbishment and creating delays</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itchFamily="2" charset="77"/>
                <a:cs typeface="Poppins Light" pitchFamily="2" charset="77"/>
              </a:rPr>
              <a:t>Reduce the steps taken by ~60% during the refurbishment/ approval process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Increase relationships with contractors to bring day 0 work starts to 100% (currently at 40%)</a:t>
            </a:r>
          </a:p>
        </p:txBody>
      </p:sp>
      <p:sp>
        <p:nvSpPr>
          <p:cNvPr id="25" name="Oval 24">
            <a:extLst>
              <a:ext uri="{FF2B5EF4-FFF2-40B4-BE49-F238E27FC236}">
                <a16:creationId xmlns:a16="http://schemas.microsoft.com/office/drawing/2014/main" id="{6B04FE90-480F-AEA4-2375-B249CB39CCBC}"/>
              </a:ext>
            </a:extLst>
          </p:cNvPr>
          <p:cNvSpPr/>
          <p:nvPr/>
        </p:nvSpPr>
        <p:spPr>
          <a:xfrm>
            <a:off x="517577" y="3262329"/>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1</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6" name="Oval 25">
            <a:extLst>
              <a:ext uri="{FF2B5EF4-FFF2-40B4-BE49-F238E27FC236}">
                <a16:creationId xmlns:a16="http://schemas.microsoft.com/office/drawing/2014/main" id="{C5BDEF01-8D3A-B96E-EE14-BE52C81FC42F}"/>
              </a:ext>
            </a:extLst>
          </p:cNvPr>
          <p:cNvSpPr/>
          <p:nvPr/>
        </p:nvSpPr>
        <p:spPr>
          <a:xfrm>
            <a:off x="517577" y="5093040"/>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2</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graphicFrame>
        <p:nvGraphicFramePr>
          <p:cNvPr id="15" name="Chart 14">
            <a:extLst>
              <a:ext uri="{FF2B5EF4-FFF2-40B4-BE49-F238E27FC236}">
                <a16:creationId xmlns:a16="http://schemas.microsoft.com/office/drawing/2014/main" id="{787975F5-0689-8D4C-5251-A8215A8540B7}"/>
              </a:ext>
            </a:extLst>
          </p:cNvPr>
          <p:cNvGraphicFramePr/>
          <p:nvPr>
            <p:extLst>
              <p:ext uri="{D42A27DB-BD31-4B8C-83A1-F6EECF244321}">
                <p14:modId xmlns:p14="http://schemas.microsoft.com/office/powerpoint/2010/main" val="1205573342"/>
              </p:ext>
            </p:extLst>
          </p:nvPr>
        </p:nvGraphicFramePr>
        <p:xfrm>
          <a:off x="8158440" y="1241713"/>
          <a:ext cx="3874128" cy="1815882"/>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EB267408-77A7-2A17-7566-895851D1D266}"/>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7</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2171943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D342-EC80-B4A7-802C04E9D2DD}"/>
              </a:ext>
            </a:extLst>
          </p:cNvPr>
          <p:cNvSpPr>
            <a:spLocks noGrp="1"/>
          </p:cNvSpPr>
          <p:nvPr>
            <p:ph type="title"/>
          </p:nvPr>
        </p:nvSpPr>
        <p:spPr>
          <a:xfrm>
            <a:off x="364507" y="578958"/>
            <a:ext cx="10531362" cy="767000"/>
          </a:xfrm>
        </p:spPr>
        <p:txBody>
          <a:bodyPr/>
          <a:lstStyle/>
          <a:p>
            <a:r>
              <a:rPr lang="en-US"/>
              <a:t>People &amp; Culture (2 of 2)</a:t>
            </a:r>
            <a:br>
              <a:rPr lang="en-US"/>
            </a:br>
            <a:r>
              <a:rPr lang="en-US" sz="1400" b="0">
                <a:solidFill>
                  <a:schemeClr val="bg1"/>
                </a:solidFill>
                <a:latin typeface="Poppins Light" panose="00000400000000000000" pitchFamily="2" charset="0"/>
                <a:cs typeface="Poppins Light" panose="00000400000000000000" pitchFamily="2" charset="0"/>
              </a:rPr>
              <a:t>Engaged and enthusiastic improvement initiatives through an established process </a:t>
            </a:r>
            <a:br>
              <a:rPr lang="en-US" sz="1400" b="0">
                <a:solidFill>
                  <a:schemeClr val="bg1"/>
                </a:solidFill>
                <a:latin typeface="Poppins Light" panose="00000400000000000000" pitchFamily="2" charset="0"/>
                <a:cs typeface="Poppins Light" panose="00000400000000000000" pitchFamily="2" charset="0"/>
              </a:rPr>
            </a:br>
            <a:r>
              <a:rPr lang="en-US" sz="1400" b="0">
                <a:solidFill>
                  <a:schemeClr val="bg1"/>
                </a:solidFill>
                <a:latin typeface="Poppins Light" panose="00000400000000000000" pitchFamily="2" charset="0"/>
                <a:cs typeface="Poppins Light" panose="00000400000000000000" pitchFamily="2" charset="0"/>
              </a:rPr>
              <a:t>excellence culture</a:t>
            </a:r>
            <a:br>
              <a:rPr lang="en-US" sz="2800" b="1">
                <a:latin typeface="Poppins Light" panose="00000400000000000000" pitchFamily="2" charset="0"/>
                <a:cs typeface="Poppins Light" panose="00000400000000000000" pitchFamily="2" charset="0"/>
              </a:rPr>
            </a:br>
            <a:endParaRPr lang="en-GB"/>
          </a:p>
        </p:txBody>
      </p:sp>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7" name="Graphic 6">
            <a:extLst>
              <a:ext uri="{FF2B5EF4-FFF2-40B4-BE49-F238E27FC236}">
                <a16:creationId xmlns:a16="http://schemas.microsoft.com/office/drawing/2014/main" id="{314AF6FD-D131-51F0-CF85-661C052D2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5" name="Text Placeholder 2">
            <a:extLst>
              <a:ext uri="{FF2B5EF4-FFF2-40B4-BE49-F238E27FC236}">
                <a16:creationId xmlns:a16="http://schemas.microsoft.com/office/drawing/2014/main" id="{A398C6A1-A58A-23D7-ADEB-E4324D0BF886}"/>
              </a:ext>
            </a:extLst>
          </p:cNvPr>
          <p:cNvSpPr txBox="1">
            <a:spLocks/>
          </p:cNvSpPr>
          <p:nvPr/>
        </p:nvSpPr>
        <p:spPr>
          <a:xfrm>
            <a:off x="440707" y="1706156"/>
            <a:ext cx="8204398" cy="4408487"/>
          </a:xfrm>
          <a:prstGeom prst="rect">
            <a:avLst/>
          </a:prstGeom>
        </p:spPr>
        <p:txBody>
          <a:bodyPr lIns="0" tIns="0" rIns="0" bIns="0"/>
          <a:lstStyle>
            <a:lvl1pPr marL="285750" indent="-285750" algn="l" defTabSz="914400" rtl="0" eaLnBrk="1" latinLnBrk="0" hangingPunct="1">
              <a:lnSpc>
                <a:spcPct val="100000"/>
              </a:lnSpc>
              <a:spcBef>
                <a:spcPts val="0"/>
              </a:spcBef>
              <a:spcAft>
                <a:spcPts val="1400"/>
              </a:spcAft>
              <a:buClr>
                <a:schemeClr val="tx2"/>
              </a:buClr>
              <a:buFont typeface="Arial" panose="020B0604020202020204" pitchFamily="34" charset="0"/>
              <a:buChar char="•"/>
              <a:defRPr sz="1600" b="0" i="0" kern="1200">
                <a:solidFill>
                  <a:schemeClr val="tx1"/>
                </a:solidFill>
                <a:latin typeface="Century Gothic" panose="020B0502020202020204" pitchFamily="34" charset="0"/>
                <a:ea typeface="+mn-ea"/>
                <a:cs typeface="+mn-cs"/>
              </a:defRPr>
            </a:lvl1pPr>
            <a:lvl2pPr marL="7429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b="1" u="sng">
                <a:solidFill>
                  <a:schemeClr val="bg1"/>
                </a:solidFill>
                <a:latin typeface="Poppins Light" panose="00000400000000000000" pitchFamily="2" charset="0"/>
                <a:cs typeface="Poppins Light" panose="00000400000000000000" pitchFamily="2" charset="0"/>
              </a:rPr>
              <a:t>Create and embed a process CoE (centre of excellence):</a:t>
            </a:r>
          </a:p>
          <a:p>
            <a:pPr marL="0" indent="0">
              <a:buFont typeface="Arial" panose="020B0604020202020204" pitchFamily="34" charset="0"/>
              <a:buNone/>
            </a:pPr>
            <a:r>
              <a:rPr lang="en-GB" sz="1400" b="1">
                <a:solidFill>
                  <a:schemeClr val="bg1"/>
                </a:solidFill>
                <a:latin typeface="Poppins Light" panose="00000400000000000000" pitchFamily="2" charset="0"/>
                <a:cs typeface="Poppins Light" panose="00000400000000000000" pitchFamily="2" charset="0"/>
              </a:rPr>
              <a:t>What is a CoE? </a:t>
            </a:r>
          </a:p>
          <a:p>
            <a:r>
              <a:rPr lang="en-GB" sz="1400">
                <a:solidFill>
                  <a:schemeClr val="bg1"/>
                </a:solidFill>
                <a:latin typeface="Poppins Light" panose="00000400000000000000" pitchFamily="2" charset="0"/>
                <a:cs typeface="Poppins Light" panose="00000400000000000000" pitchFamily="2" charset="0"/>
              </a:rPr>
              <a:t>A process CoE brings together stakeholders from across the organization to create a single, well-defined group that is responsible for making decisions when it comes to companywide processes..</a:t>
            </a:r>
          </a:p>
          <a:p>
            <a:r>
              <a:rPr lang="en-GB" sz="1400">
                <a:solidFill>
                  <a:schemeClr val="bg1"/>
                </a:solidFill>
                <a:latin typeface="Poppins Light" panose="00000400000000000000" pitchFamily="2" charset="0"/>
                <a:cs typeface="Poppins Light" panose="00000400000000000000" pitchFamily="2" charset="0"/>
              </a:rPr>
              <a:t>Hybrid representation of SMEs, IT, Decision Makers and Change Managers</a:t>
            </a:r>
          </a:p>
          <a:p>
            <a:r>
              <a:rPr lang="en-GB" sz="1400">
                <a:solidFill>
                  <a:schemeClr val="bg1"/>
                </a:solidFill>
                <a:latin typeface="Poppins Light" panose="00000400000000000000" pitchFamily="2" charset="0"/>
                <a:cs typeface="Poppins Light" panose="00000400000000000000" pitchFamily="2" charset="0"/>
              </a:rPr>
              <a:t>Enables improvement scalability through the establishment of business wide: </a:t>
            </a:r>
          </a:p>
          <a:p>
            <a:pPr lvl="1"/>
            <a:r>
              <a:rPr lang="en-GB">
                <a:solidFill>
                  <a:schemeClr val="bg1"/>
                </a:solidFill>
                <a:latin typeface="Poppins Light" panose="00000400000000000000" pitchFamily="2" charset="0"/>
                <a:cs typeface="Poppins Light" panose="00000400000000000000" pitchFamily="2" charset="0"/>
              </a:rPr>
              <a:t>QMS standards, processes and procedures</a:t>
            </a:r>
          </a:p>
          <a:p>
            <a:pPr lvl="1"/>
            <a:r>
              <a:rPr lang="en-GB">
                <a:solidFill>
                  <a:schemeClr val="bg1"/>
                </a:solidFill>
                <a:latin typeface="Poppins Light" panose="00000400000000000000" pitchFamily="2" charset="0"/>
                <a:cs typeface="Poppins Light" panose="00000400000000000000" pitchFamily="2" charset="0"/>
              </a:rPr>
              <a:t>Sharing best practices</a:t>
            </a:r>
          </a:p>
          <a:p>
            <a:pPr lvl="1"/>
            <a:r>
              <a:rPr lang="en-GB">
                <a:solidFill>
                  <a:schemeClr val="bg1"/>
                </a:solidFill>
                <a:latin typeface="Poppins Light" panose="00000400000000000000" pitchFamily="2" charset="0"/>
                <a:cs typeface="Poppins Light" panose="00000400000000000000" pitchFamily="2" charset="0"/>
              </a:rPr>
              <a:t>Driving common technology adoption</a:t>
            </a:r>
          </a:p>
          <a:p>
            <a:pPr lvl="1"/>
            <a:r>
              <a:rPr lang="en-GB">
                <a:solidFill>
                  <a:schemeClr val="bg1"/>
                </a:solidFill>
                <a:latin typeface="Poppins Light" panose="00000400000000000000" pitchFamily="2" charset="0"/>
                <a:cs typeface="Poppins Light" panose="00000400000000000000" pitchFamily="2" charset="0"/>
              </a:rPr>
              <a:t>Creating a robust governance model</a:t>
            </a:r>
          </a:p>
          <a:p>
            <a:pPr lvl="1"/>
            <a:r>
              <a:rPr lang="en-GB">
                <a:solidFill>
                  <a:schemeClr val="bg1"/>
                </a:solidFill>
                <a:latin typeface="Poppins Light" panose="00000400000000000000" pitchFamily="2" charset="0"/>
                <a:cs typeface="Poppins Light" panose="00000400000000000000" pitchFamily="2" charset="0"/>
              </a:rPr>
              <a:t>Tracking existing KPIs/SLAs and improvement </a:t>
            </a:r>
          </a:p>
          <a:p>
            <a:pPr lvl="1"/>
            <a:r>
              <a:rPr lang="en-GB">
                <a:solidFill>
                  <a:schemeClr val="bg1"/>
                </a:solidFill>
                <a:latin typeface="Poppins Light" panose="00000400000000000000" pitchFamily="2" charset="0"/>
                <a:cs typeface="Poppins Light" panose="00000400000000000000" pitchFamily="2" charset="0"/>
              </a:rPr>
              <a:t>automations and</a:t>
            </a:r>
          </a:p>
          <a:p>
            <a:pPr lvl="1"/>
            <a:r>
              <a:rPr lang="en-GB">
                <a:solidFill>
                  <a:schemeClr val="bg1"/>
                </a:solidFill>
                <a:latin typeface="Poppins Light" panose="00000400000000000000" pitchFamily="2" charset="0"/>
                <a:cs typeface="Poppins Light" panose="00000400000000000000" pitchFamily="2" charset="0"/>
              </a:rPr>
              <a:t>Removing barriers to success</a:t>
            </a:r>
          </a:p>
          <a:p>
            <a:pPr lvl="1"/>
            <a:r>
              <a:rPr lang="en-GB">
                <a:solidFill>
                  <a:schemeClr val="bg1"/>
                </a:solidFill>
                <a:latin typeface="Poppins Light" panose="00000400000000000000" pitchFamily="2" charset="0"/>
                <a:cs typeface="Poppins Light" panose="00000400000000000000" pitchFamily="2" charset="0"/>
              </a:rPr>
              <a:t>Identifying and prioritising business wide </a:t>
            </a:r>
          </a:p>
          <a:p>
            <a:pPr marL="457200" lvl="1" indent="0">
              <a:buFont typeface="Arial" panose="020B0604020202020204" pitchFamily="34" charset="0"/>
              <a:buNone/>
            </a:pPr>
            <a:r>
              <a:rPr lang="en-GB">
                <a:solidFill>
                  <a:schemeClr val="bg1"/>
                </a:solidFill>
                <a:latin typeface="Poppins Light" panose="00000400000000000000" pitchFamily="2" charset="0"/>
                <a:cs typeface="Poppins Light" panose="00000400000000000000" pitchFamily="2" charset="0"/>
              </a:rPr>
              <a:t>      Candidates for improvement</a:t>
            </a:r>
          </a:p>
          <a:p>
            <a:endParaRPr lang="en-GB" sz="1400">
              <a:solidFill>
                <a:schemeClr val="bg1"/>
              </a:solidFill>
              <a:latin typeface="Poppins Light" panose="00000400000000000000" pitchFamily="2" charset="0"/>
              <a:cs typeface="Poppins Light" panose="00000400000000000000" pitchFamily="2" charset="0"/>
            </a:endParaRPr>
          </a:p>
          <a:p>
            <a:pPr marL="0" indent="0">
              <a:buFont typeface="Arial" panose="020B0604020202020204" pitchFamily="34" charset="0"/>
              <a:buNone/>
            </a:pPr>
            <a:endParaRPr lang="en-GB" sz="1400">
              <a:solidFill>
                <a:schemeClr val="bg1"/>
              </a:solidFill>
              <a:latin typeface="Poppins Light" panose="00000400000000000000" pitchFamily="2" charset="0"/>
              <a:cs typeface="Poppins Light" panose="00000400000000000000" pitchFamily="2" charset="0"/>
            </a:endParaRPr>
          </a:p>
          <a:p>
            <a:pPr marL="0" indent="0">
              <a:buFont typeface="Arial" panose="020B0604020202020204" pitchFamily="34" charset="0"/>
              <a:buNone/>
            </a:pPr>
            <a:endParaRPr lang="en-GB" sz="1400">
              <a:solidFill>
                <a:schemeClr val="bg1"/>
              </a:solidFill>
              <a:latin typeface="Poppins Light" panose="00000400000000000000" pitchFamily="2" charset="0"/>
              <a:cs typeface="Poppins Light" panose="00000400000000000000" pitchFamily="2" charset="0"/>
            </a:endParaRPr>
          </a:p>
          <a:p>
            <a:pPr marL="0" indent="0">
              <a:buFont typeface="Arial" panose="020B0604020202020204" pitchFamily="34" charset="0"/>
              <a:buNone/>
            </a:pPr>
            <a:endParaRPr lang="en-GB" sz="1400">
              <a:solidFill>
                <a:schemeClr val="bg1"/>
              </a:solidFill>
              <a:latin typeface="Poppins Light" panose="00000400000000000000" pitchFamily="2" charset="0"/>
              <a:cs typeface="Poppins Light" panose="00000400000000000000" pitchFamily="2" charset="0"/>
            </a:endParaRPr>
          </a:p>
          <a:p>
            <a:pPr marL="0" indent="0">
              <a:buFont typeface="Arial" panose="020B0604020202020204" pitchFamily="34" charset="0"/>
              <a:buNone/>
            </a:pPr>
            <a:endParaRPr lang="en-GB" sz="1400">
              <a:solidFill>
                <a:schemeClr val="bg1"/>
              </a:solidFill>
              <a:latin typeface="Poppins Light" panose="00000400000000000000" pitchFamily="2" charset="0"/>
              <a:cs typeface="Poppins Light" panose="00000400000000000000" pitchFamily="2" charset="0"/>
            </a:endParaRPr>
          </a:p>
        </p:txBody>
      </p:sp>
      <p:graphicFrame>
        <p:nvGraphicFramePr>
          <p:cNvPr id="12" name="Diagram 11">
            <a:extLst>
              <a:ext uri="{FF2B5EF4-FFF2-40B4-BE49-F238E27FC236}">
                <a16:creationId xmlns:a16="http://schemas.microsoft.com/office/drawing/2014/main" id="{E26E8ABA-C6AF-22FB-649C-71C356BDC348}"/>
              </a:ext>
            </a:extLst>
          </p:cNvPr>
          <p:cNvGraphicFramePr/>
          <p:nvPr>
            <p:extLst>
              <p:ext uri="{D42A27DB-BD31-4B8C-83A1-F6EECF244321}">
                <p14:modId xmlns:p14="http://schemas.microsoft.com/office/powerpoint/2010/main" val="4231186253"/>
              </p:ext>
            </p:extLst>
          </p:nvPr>
        </p:nvGraphicFramePr>
        <p:xfrm>
          <a:off x="6615708" y="2352419"/>
          <a:ext cx="6385463" cy="41863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Arrow: Right 12">
            <a:extLst>
              <a:ext uri="{FF2B5EF4-FFF2-40B4-BE49-F238E27FC236}">
                <a16:creationId xmlns:a16="http://schemas.microsoft.com/office/drawing/2014/main" id="{46AE724B-FCA8-FD71-76FC-3AD66F256472}"/>
              </a:ext>
            </a:extLst>
          </p:cNvPr>
          <p:cNvSpPr/>
          <p:nvPr/>
        </p:nvSpPr>
        <p:spPr>
          <a:xfrm>
            <a:off x="8752114" y="4299857"/>
            <a:ext cx="544286" cy="337457"/>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01293556-D019-4E8F-BF8F-84C7970007BB}"/>
              </a:ext>
            </a:extLst>
          </p:cNvPr>
          <p:cNvSpPr/>
          <p:nvPr/>
        </p:nvSpPr>
        <p:spPr>
          <a:xfrm rot="10800000">
            <a:off x="10332356" y="4276857"/>
            <a:ext cx="544286" cy="337457"/>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B8A552C1-BA13-FF54-9536-E24B8B49C32A}"/>
              </a:ext>
            </a:extLst>
          </p:cNvPr>
          <p:cNvSpPr/>
          <p:nvPr/>
        </p:nvSpPr>
        <p:spPr>
          <a:xfrm rot="5400000">
            <a:off x="9536295" y="3469528"/>
            <a:ext cx="544286" cy="337457"/>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494A4AF0-B684-B3AE-6CDC-0A2AB8DDE210}"/>
              </a:ext>
            </a:extLst>
          </p:cNvPr>
          <p:cNvSpPr/>
          <p:nvPr/>
        </p:nvSpPr>
        <p:spPr>
          <a:xfrm rot="16200000">
            <a:off x="9523730" y="5112703"/>
            <a:ext cx="544286" cy="337457"/>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3439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D342-EC80-B4A7-802C04E9D2DD}"/>
              </a:ext>
            </a:extLst>
          </p:cNvPr>
          <p:cNvSpPr>
            <a:spLocks noGrp="1"/>
          </p:cNvSpPr>
          <p:nvPr>
            <p:ph type="title"/>
          </p:nvPr>
        </p:nvSpPr>
        <p:spPr>
          <a:xfrm>
            <a:off x="364507" y="578958"/>
            <a:ext cx="10531362" cy="767000"/>
          </a:xfrm>
        </p:spPr>
        <p:txBody>
          <a:bodyPr/>
          <a:lstStyle/>
          <a:p>
            <a:r>
              <a:rPr lang="en-US"/>
              <a:t>Continuous Improvement (1 of 2)</a:t>
            </a:r>
            <a:br>
              <a:rPr lang="en-US"/>
            </a:br>
            <a:r>
              <a:rPr lang="en-US" sz="1400" b="0">
                <a:solidFill>
                  <a:schemeClr val="bg1"/>
                </a:solidFill>
                <a:latin typeface="Poppins Light" panose="00000400000000000000" pitchFamily="2" charset="0"/>
                <a:cs typeface="Poppins Light" panose="00000400000000000000" pitchFamily="2" charset="0"/>
              </a:rPr>
              <a:t>Continual evolution of processes through incremental and breakthrough improvements</a:t>
            </a:r>
            <a:br>
              <a:rPr lang="en-US" sz="2800" b="1">
                <a:latin typeface="Poppins Light" panose="00000400000000000000" pitchFamily="2" charset="0"/>
                <a:cs typeface="Poppins Light" panose="00000400000000000000" pitchFamily="2" charset="0"/>
              </a:rPr>
            </a:br>
            <a:endParaRPr lang="en-GB"/>
          </a:p>
        </p:txBody>
      </p:sp>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7" name="Graphic 6">
            <a:extLst>
              <a:ext uri="{FF2B5EF4-FFF2-40B4-BE49-F238E27FC236}">
                <a16:creationId xmlns:a16="http://schemas.microsoft.com/office/drawing/2014/main" id="{314AF6FD-D131-51F0-CF85-661C052D2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11" name="TextBox 10">
            <a:extLst>
              <a:ext uri="{FF2B5EF4-FFF2-40B4-BE49-F238E27FC236}">
                <a16:creationId xmlns:a16="http://schemas.microsoft.com/office/drawing/2014/main" id="{467D8891-16DA-4FE1-9F16-55DDB40CAEE9}"/>
              </a:ext>
            </a:extLst>
          </p:cNvPr>
          <p:cNvSpPr txBox="1"/>
          <p:nvPr/>
        </p:nvSpPr>
        <p:spPr>
          <a:xfrm>
            <a:off x="201671" y="1531399"/>
            <a:ext cx="6333600" cy="547842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Reassess your vision and strategy for process excellence annually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Maintain a centre of excellence to maintain standards/governance and manage and drive in change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rgbClr val="FFFFFF"/>
                </a:solidFill>
                <a:latin typeface="Poppins Light" panose="00000400000000000000" pitchFamily="2" charset="0"/>
                <a:cs typeface="Poppins Light" panose="00000400000000000000" pitchFamily="2" charset="0"/>
              </a:rPr>
              <a:t>Continually understand the needs of your customer through feedback and touch points in processes, measured in KPIs</a:t>
            </a:r>
          </a:p>
          <a:p>
            <a:pPr marR="0" lvl="0" algn="l" defTabSz="914400" rtl="0" eaLnBrk="1" fontAlgn="auto" latinLnBrk="0" hangingPunct="1">
              <a:lnSpc>
                <a:spcPct val="100000"/>
              </a:lnSpc>
              <a:spcBef>
                <a:spcPts val="0"/>
              </a:spcBef>
              <a:spcAft>
                <a:spcPts val="0"/>
              </a:spcAft>
              <a:buClrTx/>
              <a:buSzTx/>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rPr>
              <a:t>Empower and educate people to challenge the status quo, tailoring processes to meet customer needs as well as their own leaving change to come bottom-up as well as top-down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rgbClr val="FFFFFF"/>
                </a:solidFill>
                <a:latin typeface="Poppins Light" panose="00000400000000000000" pitchFamily="2" charset="0"/>
                <a:cs typeface="Poppins Light" panose="00000400000000000000" pitchFamily="2" charset="0"/>
              </a:rPr>
              <a:t>Monitor core process and regulatory metrics to track, assess and amend your processes/ train your people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rgbClr val="FFFFFF"/>
                </a:solidFill>
                <a:latin typeface="Poppins Light" panose="00000400000000000000" pitchFamily="2" charset="0"/>
                <a:cs typeface="Poppins Light" panose="00000400000000000000" pitchFamily="2" charset="0"/>
              </a:rPr>
              <a:t>Scale your improvement journey through intelligent automation, leading to a more strategic and thoughtful workforce</a:t>
            </a:r>
            <a:endPar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rgbClr val="FFFFFF"/>
                </a:solidFill>
                <a:latin typeface="Poppins Light" panose="00000400000000000000" pitchFamily="2" charset="0"/>
                <a:cs typeface="Poppins Light" panose="00000400000000000000" pitchFamily="2" charset="0"/>
              </a:rPr>
              <a:t>Stay ahead of efficiency and process intelligence technologies, evolving and working smarter rather than harder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a:solidFill>
                <a:srgbClr val="FFFFFF"/>
              </a:solidFill>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srgbClr val="FFFFFF"/>
              </a:solidFill>
              <a:effectLst/>
              <a:uLnTx/>
              <a:uFillTx/>
              <a:latin typeface="Poppins Light" panose="00000400000000000000" pitchFamily="2" charset="0"/>
              <a:cs typeface="Poppins Light" panose="00000400000000000000" pitchFamily="2" charset="0"/>
            </a:endParaRPr>
          </a:p>
        </p:txBody>
      </p:sp>
      <p:sp>
        <p:nvSpPr>
          <p:cNvPr id="12" name="Text Placeholder 1">
            <a:extLst>
              <a:ext uri="{FF2B5EF4-FFF2-40B4-BE49-F238E27FC236}">
                <a16:creationId xmlns:a16="http://schemas.microsoft.com/office/drawing/2014/main" id="{FAB3F09B-F365-2045-E30E-86B9B442648F}"/>
              </a:ext>
            </a:extLst>
          </p:cNvPr>
          <p:cNvSpPr txBox="1">
            <a:spLocks/>
          </p:cNvSpPr>
          <p:nvPr/>
        </p:nvSpPr>
        <p:spPr>
          <a:xfrm>
            <a:off x="274335" y="1655507"/>
            <a:ext cx="11917665" cy="792000"/>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26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u="sng">
                <a:solidFill>
                  <a:schemeClr val="bg1"/>
                </a:solidFill>
                <a:latin typeface="Poppins Light" panose="00000400000000000000" pitchFamily="2" charset="0"/>
                <a:cs typeface="Poppins Light" panose="00000400000000000000" pitchFamily="2" charset="0"/>
              </a:rPr>
              <a:t>Combine all process excellence elements to keep the momentum going:</a:t>
            </a:r>
          </a:p>
          <a:p>
            <a:endParaRPr lang="en-GB" sz="1400" b="0" u="sng">
              <a:solidFill>
                <a:schemeClr val="bg1"/>
              </a:solidFill>
              <a:latin typeface="Poppins Light" panose="00000400000000000000" pitchFamily="2" charset="0"/>
              <a:cs typeface="Poppins Light" panose="00000400000000000000" pitchFamily="2" charset="0"/>
            </a:endParaRPr>
          </a:p>
        </p:txBody>
      </p:sp>
      <p:graphicFrame>
        <p:nvGraphicFramePr>
          <p:cNvPr id="13" name="Diagram 12">
            <a:extLst>
              <a:ext uri="{FF2B5EF4-FFF2-40B4-BE49-F238E27FC236}">
                <a16:creationId xmlns:a16="http://schemas.microsoft.com/office/drawing/2014/main" id="{1B03620A-97CA-31AA-C9C5-427F771D8F51}"/>
              </a:ext>
            </a:extLst>
          </p:cNvPr>
          <p:cNvGraphicFramePr/>
          <p:nvPr>
            <p:extLst>
              <p:ext uri="{D42A27DB-BD31-4B8C-83A1-F6EECF244321}">
                <p14:modId xmlns:p14="http://schemas.microsoft.com/office/powerpoint/2010/main" val="371690432"/>
              </p:ext>
            </p:extLst>
          </p:nvPr>
        </p:nvGraphicFramePr>
        <p:xfrm>
          <a:off x="5262753" y="1852355"/>
          <a:ext cx="7789858" cy="4492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1875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AD0D-D342-EC80-B4A7-802C04E9D2DD}"/>
              </a:ext>
            </a:extLst>
          </p:cNvPr>
          <p:cNvSpPr>
            <a:spLocks noGrp="1"/>
          </p:cNvSpPr>
          <p:nvPr>
            <p:ph type="title"/>
          </p:nvPr>
        </p:nvSpPr>
        <p:spPr>
          <a:xfrm>
            <a:off x="364507" y="578958"/>
            <a:ext cx="10531362" cy="767000"/>
          </a:xfrm>
        </p:spPr>
        <p:txBody>
          <a:bodyPr/>
          <a:lstStyle/>
          <a:p>
            <a:r>
              <a:rPr lang="en-US"/>
              <a:t>Continuous Improvement (2 of 2)</a:t>
            </a:r>
            <a:br>
              <a:rPr lang="en-US"/>
            </a:br>
            <a:r>
              <a:rPr lang="en-US" sz="1400" b="0">
                <a:solidFill>
                  <a:schemeClr val="bg1"/>
                </a:solidFill>
                <a:latin typeface="Poppins Light" panose="00000400000000000000" pitchFamily="2" charset="0"/>
                <a:cs typeface="Poppins Light" panose="00000400000000000000" pitchFamily="2" charset="0"/>
              </a:rPr>
              <a:t>Continual evolution of processes through incremental and breakthrough improvements</a:t>
            </a:r>
            <a:br>
              <a:rPr lang="en-US" sz="2800" b="1">
                <a:latin typeface="Poppins Light" panose="00000400000000000000" pitchFamily="2" charset="0"/>
                <a:cs typeface="Poppins Light" panose="00000400000000000000" pitchFamily="2" charset="0"/>
              </a:rPr>
            </a:br>
            <a:endParaRPr lang="en-GB"/>
          </a:p>
        </p:txBody>
      </p:sp>
      <p:sp>
        <p:nvSpPr>
          <p:cNvPr id="32" name="TextBox 31">
            <a:extLst>
              <a:ext uri="{FF2B5EF4-FFF2-40B4-BE49-F238E27FC236}">
                <a16:creationId xmlns:a16="http://schemas.microsoft.com/office/drawing/2014/main" id="{CE29680C-4B90-604F-9BDD-0A5A270B67A2}"/>
              </a:ext>
            </a:extLst>
          </p:cNvPr>
          <p:cNvSpPr txBox="1"/>
          <p:nvPr/>
        </p:nvSpPr>
        <p:spPr>
          <a:xfrm>
            <a:off x="11103695" y="6538754"/>
            <a:ext cx="80818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C680B-8C47-3C4C-8556-91E2624BD157}"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pic>
        <p:nvPicPr>
          <p:cNvPr id="7" name="Graphic 6">
            <a:extLst>
              <a:ext uri="{FF2B5EF4-FFF2-40B4-BE49-F238E27FC236}">
                <a16:creationId xmlns:a16="http://schemas.microsoft.com/office/drawing/2014/main" id="{314AF6FD-D131-51F0-CF85-661C052D2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485" y="276808"/>
            <a:ext cx="447675" cy="762000"/>
          </a:xfrm>
          <a:prstGeom prst="rect">
            <a:avLst/>
          </a:prstGeom>
        </p:spPr>
      </p:pic>
      <p:sp>
        <p:nvSpPr>
          <p:cNvPr id="4" name="TextBox 3">
            <a:extLst>
              <a:ext uri="{FF2B5EF4-FFF2-40B4-BE49-F238E27FC236}">
                <a16:creationId xmlns:a16="http://schemas.microsoft.com/office/drawing/2014/main" id="{32613441-D100-B064-5471-39910498EF47}"/>
              </a:ext>
            </a:extLst>
          </p:cNvPr>
          <p:cNvSpPr txBox="1"/>
          <p:nvPr/>
        </p:nvSpPr>
        <p:spPr>
          <a:xfrm>
            <a:off x="148141" y="1648108"/>
            <a:ext cx="5558118" cy="4832092"/>
          </a:xfrm>
          <a:prstGeom prst="rect">
            <a:avLst/>
          </a:prstGeom>
          <a:noFill/>
        </p:spPr>
        <p:txBody>
          <a:bodyPr wrap="square" rtlCol="0">
            <a:spAutoFit/>
          </a:bodyPr>
          <a:lstStyle/>
          <a:p>
            <a:endParaRPr lang="en-GB" sz="1400" b="1" u="sng">
              <a:solidFill>
                <a:srgbClr val="FFFFFF"/>
              </a:solidFill>
              <a:latin typeface="Poppins Light" panose="00000400000000000000" pitchFamily="2" charset="0"/>
              <a:cs typeface="Poppins Light" panose="00000400000000000000" pitchFamily="2" charset="0"/>
            </a:endParaRPr>
          </a:p>
          <a:p>
            <a:r>
              <a:rPr lang="en-GB" sz="1400" b="1" u="sng">
                <a:solidFill>
                  <a:srgbClr val="FFFFFF"/>
                </a:solidFill>
                <a:latin typeface="Poppins Light" panose="00000400000000000000" pitchFamily="2" charset="0"/>
                <a:cs typeface="Poppins Light" panose="00000400000000000000" pitchFamily="2" charset="0"/>
              </a:rPr>
              <a:t>Digital process/task mining </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Tracking processes digitally, directly from your systems</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Uses System event logs and timestamps to map in near real time</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Exposes variations from the norm and tracks cycle/lead times and errors down to employee level</a:t>
            </a: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b="1">
              <a:solidFill>
                <a:srgbClr val="FFFFFF"/>
              </a:solidFill>
              <a:latin typeface="Poppins Light" panose="00000400000000000000" pitchFamily="2" charset="0"/>
              <a:cs typeface="Poppins Light" panose="00000400000000000000" pitchFamily="2" charset="0"/>
            </a:endParaRPr>
          </a:p>
          <a:p>
            <a:endParaRPr lang="en-GB" sz="1400" b="1">
              <a:solidFill>
                <a:srgbClr val="FFFFFF"/>
              </a:solidFill>
              <a:latin typeface="Poppins Light" panose="00000400000000000000" pitchFamily="2" charset="0"/>
              <a:cs typeface="Poppins Light" panose="00000400000000000000" pitchFamily="2" charset="0"/>
            </a:endParaRPr>
          </a:p>
          <a:p>
            <a:r>
              <a:rPr lang="en-GB" sz="1400" b="1" u="sng">
                <a:solidFill>
                  <a:srgbClr val="FFFFFF"/>
                </a:solidFill>
                <a:latin typeface="Poppins Light" panose="00000400000000000000" pitchFamily="2" charset="0"/>
                <a:cs typeface="Poppins Light" panose="00000400000000000000" pitchFamily="2" charset="0"/>
              </a:rPr>
              <a:t>Automation analytics dashboards</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Tracks running of automations business wide</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Allows easy analytics of benefits and barriers to success/ data quality issues</a:t>
            </a: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endParaRPr lang="en-GB" sz="1400">
              <a:solidFill>
                <a:srgbClr val="FFFFFF"/>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a:solidFill>
                <a:srgbClr val="FFFFFF"/>
              </a:solidFill>
              <a:latin typeface="Poppins Light" panose="00000400000000000000" pitchFamily="2" charset="0"/>
              <a:cs typeface="Poppins Light" panose="00000400000000000000" pitchFamily="2" charset="0"/>
            </a:endParaRPr>
          </a:p>
          <a:p>
            <a:pPr marL="285750" indent="-285750">
              <a:buFont typeface="Arial" panose="020B0604020202020204" pitchFamily="34" charset="0"/>
              <a:buChar char="•"/>
            </a:pPr>
            <a:endParaRPr lang="en-GB" sz="1400">
              <a:solidFill>
                <a:srgbClr val="FFFFFF"/>
              </a:solidFill>
              <a:latin typeface="Poppins Light" panose="00000400000000000000" pitchFamily="2" charset="0"/>
              <a:cs typeface="Poppins Light" panose="00000400000000000000" pitchFamily="2" charset="0"/>
            </a:endParaRPr>
          </a:p>
        </p:txBody>
      </p:sp>
      <p:sp>
        <p:nvSpPr>
          <p:cNvPr id="5" name="Text Placeholder 1">
            <a:extLst>
              <a:ext uri="{FF2B5EF4-FFF2-40B4-BE49-F238E27FC236}">
                <a16:creationId xmlns:a16="http://schemas.microsoft.com/office/drawing/2014/main" id="{69C3FD3A-7F28-C9C5-5328-4A36483CBF90}"/>
              </a:ext>
            </a:extLst>
          </p:cNvPr>
          <p:cNvSpPr txBox="1">
            <a:spLocks/>
          </p:cNvSpPr>
          <p:nvPr/>
        </p:nvSpPr>
        <p:spPr>
          <a:xfrm>
            <a:off x="163501" y="1634819"/>
            <a:ext cx="11246199" cy="792000"/>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26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u="sng">
                <a:solidFill>
                  <a:srgbClr val="FFFFFF"/>
                </a:solidFill>
                <a:latin typeface="Poppins Light" panose="00000400000000000000" pitchFamily="2" charset="0"/>
                <a:cs typeface="Poppins Light" panose="00000400000000000000" pitchFamily="2" charset="0"/>
              </a:rPr>
              <a:t>Implement technologies to elevate your improvement programme, in line with your vision</a:t>
            </a:r>
            <a:r>
              <a:rPr lang="en-GB" sz="1400">
                <a:solidFill>
                  <a:srgbClr val="FFFFFF"/>
                </a:solidFill>
                <a:latin typeface="Poppins Light" panose="00000400000000000000" pitchFamily="2" charset="0"/>
                <a:cs typeface="Poppins Light" panose="00000400000000000000" pitchFamily="2" charset="0"/>
              </a:rPr>
              <a:t>:</a:t>
            </a:r>
          </a:p>
          <a:p>
            <a:endParaRPr lang="en-GB" sz="1400" b="0">
              <a:solidFill>
                <a:srgbClr val="FFFFFF"/>
              </a:solidFill>
              <a:latin typeface="Poppins Light" panose="00000400000000000000" pitchFamily="2" charset="0"/>
              <a:cs typeface="Poppins Light" panose="00000400000000000000" pitchFamily="2" charset="0"/>
            </a:endParaRPr>
          </a:p>
        </p:txBody>
      </p:sp>
      <p:pic>
        <p:nvPicPr>
          <p:cNvPr id="8" name="Picture 7">
            <a:extLst>
              <a:ext uri="{FF2B5EF4-FFF2-40B4-BE49-F238E27FC236}">
                <a16:creationId xmlns:a16="http://schemas.microsoft.com/office/drawing/2014/main" id="{D6E1476A-D248-62E4-2441-0B4CDC5196F2}"/>
              </a:ext>
            </a:extLst>
          </p:cNvPr>
          <p:cNvPicPr>
            <a:picLocks noChangeAspect="1"/>
          </p:cNvPicPr>
          <p:nvPr/>
        </p:nvPicPr>
        <p:blipFill>
          <a:blip r:embed="rId4"/>
          <a:stretch>
            <a:fillRect/>
          </a:stretch>
        </p:blipFill>
        <p:spPr>
          <a:xfrm>
            <a:off x="4043410" y="3258856"/>
            <a:ext cx="1757222" cy="979150"/>
          </a:xfrm>
          <a:prstGeom prst="rect">
            <a:avLst/>
          </a:prstGeom>
          <a:ln>
            <a:solidFill>
              <a:srgbClr val="0F0C32"/>
            </a:solidFill>
          </a:ln>
          <a:effectLst/>
        </p:spPr>
      </p:pic>
      <p:pic>
        <p:nvPicPr>
          <p:cNvPr id="9" name="Picture 8">
            <a:extLst>
              <a:ext uri="{FF2B5EF4-FFF2-40B4-BE49-F238E27FC236}">
                <a16:creationId xmlns:a16="http://schemas.microsoft.com/office/drawing/2014/main" id="{F27B5B21-4D58-93DD-5F27-F482DF535113}"/>
              </a:ext>
            </a:extLst>
          </p:cNvPr>
          <p:cNvPicPr>
            <a:picLocks noChangeAspect="1"/>
          </p:cNvPicPr>
          <p:nvPr/>
        </p:nvPicPr>
        <p:blipFill>
          <a:blip r:embed="rId5"/>
          <a:stretch>
            <a:fillRect/>
          </a:stretch>
        </p:blipFill>
        <p:spPr>
          <a:xfrm>
            <a:off x="2201194" y="3259617"/>
            <a:ext cx="1831266" cy="979677"/>
          </a:xfrm>
          <a:prstGeom prst="rect">
            <a:avLst/>
          </a:prstGeom>
          <a:ln>
            <a:solidFill>
              <a:srgbClr val="0F0C32"/>
            </a:solidFill>
          </a:ln>
          <a:effectLst/>
        </p:spPr>
      </p:pic>
      <p:pic>
        <p:nvPicPr>
          <p:cNvPr id="10" name="Picture 9">
            <a:extLst>
              <a:ext uri="{FF2B5EF4-FFF2-40B4-BE49-F238E27FC236}">
                <a16:creationId xmlns:a16="http://schemas.microsoft.com/office/drawing/2014/main" id="{C7ED74E7-30C8-35A2-A55A-E235C955A356}"/>
              </a:ext>
            </a:extLst>
          </p:cNvPr>
          <p:cNvPicPr>
            <a:picLocks noChangeAspect="1"/>
          </p:cNvPicPr>
          <p:nvPr/>
        </p:nvPicPr>
        <p:blipFill>
          <a:blip r:embed="rId6"/>
          <a:stretch>
            <a:fillRect/>
          </a:stretch>
        </p:blipFill>
        <p:spPr>
          <a:xfrm>
            <a:off x="2088623" y="5370424"/>
            <a:ext cx="2019232" cy="1246908"/>
          </a:xfrm>
          <a:prstGeom prst="rect">
            <a:avLst/>
          </a:prstGeom>
          <a:ln>
            <a:solidFill>
              <a:srgbClr val="0F0C32"/>
            </a:solidFill>
          </a:ln>
          <a:effectLst/>
        </p:spPr>
      </p:pic>
      <p:pic>
        <p:nvPicPr>
          <p:cNvPr id="14" name="Picture 2">
            <a:extLst>
              <a:ext uri="{FF2B5EF4-FFF2-40B4-BE49-F238E27FC236}">
                <a16:creationId xmlns:a16="http://schemas.microsoft.com/office/drawing/2014/main" id="{EF9AABE5-9057-E34F-DC57-5088FFE73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520" y="3264512"/>
            <a:ext cx="1960810" cy="975793"/>
          </a:xfrm>
          <a:prstGeom prst="rect">
            <a:avLst/>
          </a:prstGeom>
          <a:noFill/>
          <a:ln>
            <a:solidFill>
              <a:srgbClr val="0F0C32"/>
            </a:solidFill>
          </a:ln>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8EB4DAB-FAC9-F2B1-6488-E7AD887014B2}"/>
              </a:ext>
            </a:extLst>
          </p:cNvPr>
          <p:cNvPicPr>
            <a:picLocks noChangeAspect="1"/>
          </p:cNvPicPr>
          <p:nvPr/>
        </p:nvPicPr>
        <p:blipFill>
          <a:blip r:embed="rId8"/>
          <a:stretch>
            <a:fillRect/>
          </a:stretch>
        </p:blipFill>
        <p:spPr>
          <a:xfrm>
            <a:off x="9144676" y="5476622"/>
            <a:ext cx="2375859" cy="1118143"/>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75CE2738-8939-ECBF-D3E1-E13008803EFA}"/>
              </a:ext>
            </a:extLst>
          </p:cNvPr>
          <p:cNvPicPr>
            <a:picLocks noChangeAspect="1"/>
          </p:cNvPicPr>
          <p:nvPr/>
        </p:nvPicPr>
        <p:blipFill>
          <a:blip r:embed="rId9"/>
          <a:stretch>
            <a:fillRect/>
          </a:stretch>
        </p:blipFill>
        <p:spPr>
          <a:xfrm>
            <a:off x="6707366" y="5478730"/>
            <a:ext cx="2412699" cy="1120307"/>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1F2F1941-4266-2079-9EF8-FCDB11C8FD83}"/>
              </a:ext>
            </a:extLst>
          </p:cNvPr>
          <p:cNvSpPr txBox="1"/>
          <p:nvPr/>
        </p:nvSpPr>
        <p:spPr>
          <a:xfrm>
            <a:off x="6149481" y="1950896"/>
            <a:ext cx="5271246" cy="1261884"/>
          </a:xfrm>
          <a:prstGeom prst="rect">
            <a:avLst/>
          </a:prstGeom>
          <a:noFill/>
        </p:spPr>
        <p:txBody>
          <a:bodyPr wrap="square" rtlCol="0">
            <a:spAutoFit/>
          </a:bodyPr>
          <a:lstStyle/>
          <a:p>
            <a:r>
              <a:rPr lang="en-GB" sz="1400" b="1" u="sng">
                <a:solidFill>
                  <a:srgbClr val="FFFFFF"/>
                </a:solidFill>
                <a:latin typeface="Poppins Light" panose="00000400000000000000" pitchFamily="2" charset="0"/>
                <a:cs typeface="Poppins Light" panose="00000400000000000000" pitchFamily="2" charset="0"/>
              </a:rPr>
              <a:t>Process intelligence dashboards</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Tracks performance of core processes/ Business Objectives</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Measures Key metrics (KPIs/SLAs/VOC against set targets over time)</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Informs tactical and strategic reporting/decision making</a:t>
            </a:r>
          </a:p>
          <a:p>
            <a:endParaRPr lang="en-GB" sz="1400">
              <a:solidFill>
                <a:srgbClr val="0F0C32"/>
              </a:solidFill>
              <a:latin typeface="Poppins Light" panose="000004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EEBD6435-C019-0C50-9F3B-25D4719077FA}"/>
              </a:ext>
            </a:extLst>
          </p:cNvPr>
          <p:cNvSpPr txBox="1"/>
          <p:nvPr/>
        </p:nvSpPr>
        <p:spPr>
          <a:xfrm>
            <a:off x="6149481" y="4429308"/>
            <a:ext cx="6248400" cy="1261884"/>
          </a:xfrm>
          <a:prstGeom prst="rect">
            <a:avLst/>
          </a:prstGeom>
          <a:noFill/>
        </p:spPr>
        <p:txBody>
          <a:bodyPr wrap="square" rtlCol="0">
            <a:spAutoFit/>
          </a:bodyPr>
          <a:lstStyle/>
          <a:p>
            <a:r>
              <a:rPr lang="en-GB" sz="1400" b="1" u="sng">
                <a:solidFill>
                  <a:srgbClr val="FFFFFF"/>
                </a:solidFill>
                <a:latin typeface="Poppins Light" panose="00000400000000000000" pitchFamily="2" charset="0"/>
                <a:cs typeface="Poppins Light" panose="00000400000000000000" pitchFamily="2" charset="0"/>
              </a:rPr>
              <a:t>Process identification &amp; prioritisation software</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Your people across the business have access to nominate and assess processes for improvement/automation</a:t>
            </a:r>
          </a:p>
          <a:p>
            <a:pPr marL="285750" indent="-285750">
              <a:buFont typeface="Arial" panose="020B0604020202020204" pitchFamily="34" charset="0"/>
              <a:buChar char="•"/>
            </a:pPr>
            <a:r>
              <a:rPr lang="en-GB" sz="1200">
                <a:solidFill>
                  <a:srgbClr val="FFFFFF"/>
                </a:solidFill>
                <a:latin typeface="Poppins Light" panose="00000400000000000000" pitchFamily="2" charset="0"/>
                <a:cs typeface="Poppins Light" panose="00000400000000000000" pitchFamily="2" charset="0"/>
              </a:rPr>
              <a:t>Encourages bottom-up approach and standardises documentation and governance</a:t>
            </a:r>
          </a:p>
          <a:p>
            <a:endParaRPr lang="en-GB" sz="1400">
              <a:solidFill>
                <a:srgbClr val="0F0C32"/>
              </a:solidFill>
              <a:latin typeface="Poppins Light" panose="00000400000000000000" pitchFamily="2" charset="0"/>
              <a:cs typeface="Poppins Light" panose="00000400000000000000" pitchFamily="2" charset="0"/>
            </a:endParaRPr>
          </a:p>
        </p:txBody>
      </p:sp>
      <p:pic>
        <p:nvPicPr>
          <p:cNvPr id="19" name="Picture 18">
            <a:extLst>
              <a:ext uri="{FF2B5EF4-FFF2-40B4-BE49-F238E27FC236}">
                <a16:creationId xmlns:a16="http://schemas.microsoft.com/office/drawing/2014/main" id="{A59963C7-49AF-835D-882B-3AD29FA4514C}"/>
              </a:ext>
            </a:extLst>
          </p:cNvPr>
          <p:cNvPicPr>
            <a:picLocks noChangeAspect="1"/>
          </p:cNvPicPr>
          <p:nvPr/>
        </p:nvPicPr>
        <p:blipFill>
          <a:blip r:embed="rId10"/>
          <a:stretch>
            <a:fillRect/>
          </a:stretch>
        </p:blipFill>
        <p:spPr>
          <a:xfrm>
            <a:off x="7292189" y="3054460"/>
            <a:ext cx="2707339" cy="1231408"/>
          </a:xfrm>
          <a:prstGeom prst="rect">
            <a:avLst/>
          </a:prstGeom>
          <a:effectLst/>
        </p:spPr>
      </p:pic>
      <p:pic>
        <p:nvPicPr>
          <p:cNvPr id="20" name="Picture 2">
            <a:extLst>
              <a:ext uri="{FF2B5EF4-FFF2-40B4-BE49-F238E27FC236}">
                <a16:creationId xmlns:a16="http://schemas.microsoft.com/office/drawing/2014/main" id="{B3DB8A67-97EF-C970-5E45-3AD62F599A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948" y="5368523"/>
            <a:ext cx="1847273" cy="12354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 name="Picture 4" descr="image">
            <a:extLst>
              <a:ext uri="{FF2B5EF4-FFF2-40B4-BE49-F238E27FC236}">
                <a16:creationId xmlns:a16="http://schemas.microsoft.com/office/drawing/2014/main" id="{6FE0CDC3-39F8-D662-7FB9-AA1592A7A1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5437" y="5379659"/>
            <a:ext cx="1811504" cy="1265381"/>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B6037589-C200-CEA2-B906-6EEAD630A755}"/>
              </a:ext>
            </a:extLst>
          </p:cNvPr>
          <p:cNvCxnSpPr>
            <a:cxnSpLocks/>
          </p:cNvCxnSpPr>
          <p:nvPr/>
        </p:nvCxnSpPr>
        <p:spPr>
          <a:xfrm>
            <a:off x="5976257" y="1931561"/>
            <a:ext cx="0" cy="47610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099B46-F6E6-0E63-2DD9-863254A8A031}"/>
              </a:ext>
            </a:extLst>
          </p:cNvPr>
          <p:cNvCxnSpPr/>
          <p:nvPr/>
        </p:nvCxnSpPr>
        <p:spPr>
          <a:xfrm>
            <a:off x="148141" y="4383745"/>
            <a:ext cx="119023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25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314713" y="1489388"/>
            <a:ext cx="9421569" cy="1600438"/>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In order to optimise the Voids process, we recommend structuring inputs and logic, automating</a:t>
            </a:r>
          </a:p>
          <a:p>
            <a:r>
              <a:rPr lang="en-GB" sz="1400">
                <a:solidFill>
                  <a:schemeClr val="bg1"/>
                </a:solidFill>
                <a:latin typeface="Poppins Light" pitchFamily="2" charset="77"/>
                <a:cs typeface="Poppins Light" pitchFamily="2" charset="77"/>
              </a:rPr>
              <a:t>tasks wherever possible:</a:t>
            </a:r>
          </a:p>
          <a:p>
            <a:endParaRPr lang="en-GB" sz="1400">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3" name="Rounded Rectangle 8">
            <a:extLst>
              <a:ext uri="{FF2B5EF4-FFF2-40B4-BE49-F238E27FC236}">
                <a16:creationId xmlns:a16="http://schemas.microsoft.com/office/drawing/2014/main" id="{A4873767-425D-F0F1-1D51-DD16BAD4FEDE}"/>
              </a:ext>
            </a:extLst>
          </p:cNvPr>
          <p:cNvSpPr/>
          <p:nvPr/>
        </p:nvSpPr>
        <p:spPr>
          <a:xfrm>
            <a:off x="3188550" y="2147915"/>
            <a:ext cx="2556000" cy="540000"/>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AutoNum type="arabicPeriod"/>
              <a:defRPr/>
            </a:pPr>
            <a:endParaRPr lang="en-US" sz="1400" b="1">
              <a:solidFill>
                <a:srgbClr val="FFFFFF"/>
              </a:solidFill>
              <a:latin typeface="Poppins Light" pitchFamily="2" charset="77"/>
              <a:cs typeface="Poppins Light" pitchFamily="2" charset="77"/>
            </a:endParaRPr>
          </a:p>
          <a:p>
            <a:pPr algn="ctr">
              <a:defRPr/>
            </a:pPr>
            <a:r>
              <a:rPr lang="en-US" sz="1400" b="1">
                <a:solidFill>
                  <a:schemeClr val="bg1"/>
                </a:solidFill>
                <a:latin typeface="Poppins Light" pitchFamily="2" charset="77"/>
                <a:cs typeface="Poppins Light" pitchFamily="2" charset="77"/>
              </a:rPr>
              <a:t>automated</a:t>
            </a:r>
          </a:p>
          <a:p>
            <a:pPr marL="342900" lvl="0" indent="-342900" algn="ctr">
              <a:buAutoNum type="arabicPeriod"/>
              <a:defRPr/>
            </a:pPr>
            <a:endParaRPr lang="en-US" sz="1400" b="1">
              <a:solidFill>
                <a:srgbClr val="FFFFFF"/>
              </a:solidFill>
              <a:latin typeface="Poppins Light" pitchFamily="2" charset="77"/>
              <a:cs typeface="Poppins Light" pitchFamily="2" charset="77"/>
            </a:endParaRPr>
          </a:p>
        </p:txBody>
      </p:sp>
      <p:sp>
        <p:nvSpPr>
          <p:cNvPr id="5" name="Rounded Rectangle 48">
            <a:extLst>
              <a:ext uri="{FF2B5EF4-FFF2-40B4-BE49-F238E27FC236}">
                <a16:creationId xmlns:a16="http://schemas.microsoft.com/office/drawing/2014/main" id="{CF70CD2C-C249-C596-B936-908BBBD2D449}"/>
              </a:ext>
            </a:extLst>
          </p:cNvPr>
          <p:cNvSpPr/>
          <p:nvPr/>
        </p:nvSpPr>
        <p:spPr>
          <a:xfrm>
            <a:off x="425832"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Poppins Light" pitchFamily="2" charset="77"/>
                <a:cs typeface="Poppins Light" pitchFamily="2" charset="77"/>
              </a:rPr>
              <a:t>optimised &amp; standardised</a:t>
            </a:r>
          </a:p>
        </p:txBody>
      </p:sp>
      <p:sp>
        <p:nvSpPr>
          <p:cNvPr id="6" name="Rounded Rectangle 50">
            <a:extLst>
              <a:ext uri="{FF2B5EF4-FFF2-40B4-BE49-F238E27FC236}">
                <a16:creationId xmlns:a16="http://schemas.microsoft.com/office/drawing/2014/main" id="{8CE756E1-A0BB-F575-B986-F4C2F325348C}"/>
              </a:ext>
            </a:extLst>
          </p:cNvPr>
          <p:cNvSpPr/>
          <p:nvPr/>
        </p:nvSpPr>
        <p:spPr>
          <a:xfrm>
            <a:off x="5951268"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Poppins Light" pitchFamily="2" charset="77"/>
                <a:cs typeface="Poppins Light" pitchFamily="2" charset="77"/>
              </a:rPr>
              <a:t>transparent</a:t>
            </a:r>
          </a:p>
        </p:txBody>
      </p:sp>
      <p:sp>
        <p:nvSpPr>
          <p:cNvPr id="9" name="Title 1">
            <a:extLst>
              <a:ext uri="{FF2B5EF4-FFF2-40B4-BE49-F238E27FC236}">
                <a16:creationId xmlns:a16="http://schemas.microsoft.com/office/drawing/2014/main" id="{98D94097-4BDD-ED64-7C46-364DC30488E2}"/>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High-level briefing</a:t>
            </a:r>
            <a:endParaRPr lang="en-GB" b="1">
              <a:solidFill>
                <a:schemeClr val="bg1"/>
              </a:solidFill>
              <a:latin typeface="Poppins Semi bold"/>
            </a:endParaRPr>
          </a:p>
        </p:txBody>
      </p:sp>
      <p:sp>
        <p:nvSpPr>
          <p:cNvPr id="2" name="Rounded Rectangle 7">
            <a:extLst>
              <a:ext uri="{FF2B5EF4-FFF2-40B4-BE49-F238E27FC236}">
                <a16:creationId xmlns:a16="http://schemas.microsoft.com/office/drawing/2014/main" id="{3CFE93AD-917B-987C-14A5-F280B1FDBEC7}"/>
              </a:ext>
            </a:extLst>
          </p:cNvPr>
          <p:cNvSpPr/>
          <p:nvPr/>
        </p:nvSpPr>
        <p:spPr>
          <a:xfrm>
            <a:off x="442911" y="2863949"/>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7" name="Rounded Rectangle 8">
            <a:extLst>
              <a:ext uri="{FF2B5EF4-FFF2-40B4-BE49-F238E27FC236}">
                <a16:creationId xmlns:a16="http://schemas.microsoft.com/office/drawing/2014/main" id="{26F8C2DE-AD71-8558-9C27-0685E0E1C237}"/>
              </a:ext>
            </a:extLst>
          </p:cNvPr>
          <p:cNvSpPr/>
          <p:nvPr/>
        </p:nvSpPr>
        <p:spPr>
          <a:xfrm>
            <a:off x="1304760" y="2863949"/>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GB" sz="1200">
              <a:solidFill>
                <a:schemeClr val="bg1"/>
              </a:solidFill>
              <a:latin typeface="Poppins Light" pitchFamily="2" charset="77"/>
              <a:cs typeface="Poppins Light" pitchFamily="2" charset="77"/>
            </a:endParaRPr>
          </a:p>
          <a:p>
            <a:pPr>
              <a:defRPr/>
            </a:pPr>
            <a:r>
              <a:rPr lang="en-GB" sz="1200" b="1">
                <a:solidFill>
                  <a:schemeClr val="bg1"/>
                </a:solidFill>
                <a:latin typeface="Poppins Light" pitchFamily="2" charset="77"/>
                <a:cs typeface="Poppins Light" pitchFamily="2" charset="77"/>
              </a:rPr>
              <a:t>Digitise and structure </a:t>
            </a:r>
            <a:r>
              <a:rPr lang="en-GB" sz="1200">
                <a:solidFill>
                  <a:schemeClr val="bg1"/>
                </a:solidFill>
                <a:latin typeface="Poppins Light" pitchFamily="2" charset="77"/>
                <a:cs typeface="Poppins Light" pitchFamily="2" charset="77"/>
              </a:rPr>
              <a:t>the notice to quit received by tenants, mirroring the inputs needed in MRI to be able to automatically kick start the process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1200" i="0" u="none" strike="noStrike" kern="1200" cap="none" spc="0" normalizeH="0" baseline="0" noProof="0">
              <a:ln>
                <a:noFill/>
              </a:ln>
              <a:solidFill>
                <a:schemeClr val="bg1"/>
              </a:solidFill>
              <a:effectLst/>
              <a:uLnTx/>
              <a:uFillTx/>
              <a:latin typeface="Poppins Light" pitchFamily="2" charset="77"/>
              <a:ea typeface="+mn-ea"/>
              <a:cs typeface="Poppins Light" pitchFamily="2" charset="77"/>
            </a:endParaRPr>
          </a:p>
        </p:txBody>
      </p:sp>
      <p:sp>
        <p:nvSpPr>
          <p:cNvPr id="8" name="Rounded Rectangle 12">
            <a:extLst>
              <a:ext uri="{FF2B5EF4-FFF2-40B4-BE49-F238E27FC236}">
                <a16:creationId xmlns:a16="http://schemas.microsoft.com/office/drawing/2014/main" id="{820B8FCE-39AA-2ED6-CA5D-CD5370B670AD}"/>
              </a:ext>
            </a:extLst>
          </p:cNvPr>
          <p:cNvSpPr/>
          <p:nvPr/>
        </p:nvSpPr>
        <p:spPr>
          <a:xfrm>
            <a:off x="5115556" y="2863841"/>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0" name="Rounded Rectangle 12">
            <a:extLst>
              <a:ext uri="{FF2B5EF4-FFF2-40B4-BE49-F238E27FC236}">
                <a16:creationId xmlns:a16="http://schemas.microsoft.com/office/drawing/2014/main" id="{70F4D037-3D8A-68D8-244E-EFDB7A1552B6}"/>
              </a:ext>
            </a:extLst>
          </p:cNvPr>
          <p:cNvSpPr/>
          <p:nvPr/>
        </p:nvSpPr>
        <p:spPr>
          <a:xfrm>
            <a:off x="5903831" y="2874351"/>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200" b="0" i="0" u="none" strike="noStrike" kern="1200" cap="none" spc="0" normalizeH="0" baseline="0" noProof="0" dirty="0">
                <a:ln>
                  <a:noFill/>
                </a:ln>
                <a:solidFill>
                  <a:schemeClr val="tx1"/>
                </a:solidFill>
                <a:effectLst/>
                <a:uLnTx/>
                <a:uFillTx/>
                <a:latin typeface="Poppins Light"/>
                <a:cs typeface="Poppins Light"/>
              </a:rPr>
              <a:t>Removes the manual steps of double keying</a:t>
            </a:r>
            <a:r>
              <a:rPr lang="en-US" sz="1200" dirty="0">
                <a:solidFill>
                  <a:schemeClr val="tx1"/>
                </a:solidFill>
                <a:latin typeface="Poppins Light"/>
                <a:cs typeface="Poppins Light"/>
              </a:rPr>
              <a:t> </a:t>
            </a:r>
            <a:r>
              <a:rPr kumimoji="0" lang="en-US" sz="1200" b="0" i="0" u="none" strike="noStrike" kern="1200" cap="none" spc="0" normalizeH="0" baseline="0" noProof="0" dirty="0">
                <a:ln>
                  <a:noFill/>
                </a:ln>
                <a:solidFill>
                  <a:schemeClr val="tx1"/>
                </a:solidFill>
                <a:effectLst/>
                <a:uLnTx/>
                <a:uFillTx/>
                <a:latin typeface="Poppins Light"/>
                <a:cs typeface="Poppins Light"/>
              </a:rPr>
              <a:t>/ requesting information from the NTQ. Auto creates the MIMO task and associated tasks for move out (resell process excluded)</a:t>
            </a:r>
            <a:endParaRPr kumimoji="0" lang="en-GB" sz="1200" b="0" i="0" u="none" strike="noStrike" kern="1200" cap="none" spc="0" normalizeH="0" baseline="0" noProof="0" dirty="0">
              <a:ln>
                <a:noFill/>
              </a:ln>
              <a:solidFill>
                <a:schemeClr val="tx1"/>
              </a:solidFill>
              <a:effectLst/>
              <a:uLnTx/>
              <a:uFillTx/>
              <a:latin typeface="Poppins Light"/>
              <a:cs typeface="Poppins Light"/>
            </a:endParaRPr>
          </a:p>
        </p:txBody>
      </p:sp>
      <p:sp>
        <p:nvSpPr>
          <p:cNvPr id="11" name="Rounded Rectangle 7">
            <a:extLst>
              <a:ext uri="{FF2B5EF4-FFF2-40B4-BE49-F238E27FC236}">
                <a16:creationId xmlns:a16="http://schemas.microsoft.com/office/drawing/2014/main" id="{F625A4CB-86A7-647A-A734-1FBEB2301817}"/>
              </a:ext>
            </a:extLst>
          </p:cNvPr>
          <p:cNvSpPr/>
          <p:nvPr/>
        </p:nvSpPr>
        <p:spPr>
          <a:xfrm>
            <a:off x="442911" y="3804466"/>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2" name="Rounded Rectangle 8">
            <a:extLst>
              <a:ext uri="{FF2B5EF4-FFF2-40B4-BE49-F238E27FC236}">
                <a16:creationId xmlns:a16="http://schemas.microsoft.com/office/drawing/2014/main" id="{94D326CE-481D-3B73-7291-81EC5E3BDD4A}"/>
              </a:ext>
            </a:extLst>
          </p:cNvPr>
          <p:cNvSpPr/>
          <p:nvPr/>
        </p:nvSpPr>
        <p:spPr>
          <a:xfrm>
            <a:off x="1304760" y="3804466"/>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solidFill>
                  <a:schemeClr val="bg1"/>
                </a:solidFill>
                <a:latin typeface="Poppins Light" pitchFamily="2" charset="77"/>
                <a:cs typeface="Poppins Light" pitchFamily="2" charset="77"/>
              </a:rPr>
              <a:t>Approval layers and workflows </a:t>
            </a:r>
            <a:r>
              <a:rPr lang="en-GB" sz="1200">
                <a:solidFill>
                  <a:schemeClr val="bg1"/>
                </a:solidFill>
                <a:latin typeface="Poppins Light" pitchFamily="2" charset="77"/>
                <a:cs typeface="Poppins Light" pitchFamily="2" charset="77"/>
              </a:rPr>
              <a:t>accessed within the system, with notifications for actions required</a:t>
            </a:r>
          </a:p>
        </p:txBody>
      </p:sp>
      <p:sp>
        <p:nvSpPr>
          <p:cNvPr id="13" name="Rounded Rectangle 12">
            <a:extLst>
              <a:ext uri="{FF2B5EF4-FFF2-40B4-BE49-F238E27FC236}">
                <a16:creationId xmlns:a16="http://schemas.microsoft.com/office/drawing/2014/main" id="{E18A27DC-4CF9-E40F-5F9F-17B30614CD1D}"/>
              </a:ext>
            </a:extLst>
          </p:cNvPr>
          <p:cNvSpPr/>
          <p:nvPr/>
        </p:nvSpPr>
        <p:spPr>
          <a:xfrm>
            <a:off x="5115556" y="3804358"/>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4" name="Rounded Rectangle 12">
            <a:extLst>
              <a:ext uri="{FF2B5EF4-FFF2-40B4-BE49-F238E27FC236}">
                <a16:creationId xmlns:a16="http://schemas.microsoft.com/office/drawing/2014/main" id="{7C7B540B-3B59-9B7C-8F14-48208D573969}"/>
              </a:ext>
            </a:extLst>
          </p:cNvPr>
          <p:cNvSpPr/>
          <p:nvPr/>
        </p:nvSpPr>
        <p:spPr>
          <a:xfrm>
            <a:off x="5903831" y="3814868"/>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1"/>
                </a:solidFill>
                <a:effectLst/>
                <a:uLnTx/>
                <a:uFillTx/>
                <a:latin typeface="Poppins Light" pitchFamily="2" charset="77"/>
                <a:ea typeface="+mn-ea"/>
                <a:cs typeface="Poppins Light" pitchFamily="2" charset="77"/>
              </a:rPr>
              <a:t>Centralises</a:t>
            </a: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 communications to the system and forces proper procedure re approvals. </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itchFamily="2" charset="77"/>
                <a:cs typeface="Poppins Light" pitchFamily="2" charset="77"/>
              </a:rPr>
              <a:t>Removes retrospective approvals</a:t>
            </a:r>
            <a:endParaRPr kumimoji="0" lang="en-GB"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endParaRPr>
          </a:p>
        </p:txBody>
      </p:sp>
      <p:sp>
        <p:nvSpPr>
          <p:cNvPr id="15" name="Rounded Rectangle 7">
            <a:extLst>
              <a:ext uri="{FF2B5EF4-FFF2-40B4-BE49-F238E27FC236}">
                <a16:creationId xmlns:a16="http://schemas.microsoft.com/office/drawing/2014/main" id="{FEE55A5B-3A7A-CD27-FA0E-6B3B02685B68}"/>
              </a:ext>
            </a:extLst>
          </p:cNvPr>
          <p:cNvSpPr/>
          <p:nvPr/>
        </p:nvSpPr>
        <p:spPr>
          <a:xfrm>
            <a:off x="442911" y="4727728"/>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8" name="Rounded Rectangle 8">
            <a:extLst>
              <a:ext uri="{FF2B5EF4-FFF2-40B4-BE49-F238E27FC236}">
                <a16:creationId xmlns:a16="http://schemas.microsoft.com/office/drawing/2014/main" id="{D2841F57-8335-DC1E-979A-A8898E1E0379}"/>
              </a:ext>
            </a:extLst>
          </p:cNvPr>
          <p:cNvSpPr/>
          <p:nvPr/>
        </p:nvSpPr>
        <p:spPr>
          <a:xfrm>
            <a:off x="1304760" y="4727728"/>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solidFill>
                  <a:schemeClr val="bg1"/>
                </a:solidFill>
                <a:latin typeface="Poppins Light" pitchFamily="2" charset="77"/>
                <a:cs typeface="Poppins Light" pitchFamily="2" charset="77"/>
              </a:rPr>
              <a:t>Use RPA </a:t>
            </a:r>
            <a:r>
              <a:rPr lang="en-GB" sz="1200">
                <a:solidFill>
                  <a:schemeClr val="bg1"/>
                </a:solidFill>
                <a:latin typeface="Poppins Light" pitchFamily="2" charset="77"/>
                <a:cs typeface="Poppins Light" pitchFamily="2" charset="77"/>
              </a:rPr>
              <a:t>to upload historic unit intelligence and automate rules-based tasks</a:t>
            </a:r>
            <a:endParaRPr kumimoji="0" lang="en-GB" sz="1200" i="0" u="none" strike="noStrike" kern="1200" cap="none" spc="0" normalizeH="0" baseline="0" noProof="0">
              <a:ln>
                <a:noFill/>
              </a:ln>
              <a:solidFill>
                <a:schemeClr val="bg1"/>
              </a:solidFill>
              <a:effectLst/>
              <a:uLnTx/>
              <a:uFillTx/>
              <a:latin typeface="Poppins Light" pitchFamily="2" charset="77"/>
              <a:ea typeface="+mn-ea"/>
              <a:cs typeface="Poppins Light" pitchFamily="2" charset="77"/>
            </a:endParaRPr>
          </a:p>
        </p:txBody>
      </p:sp>
      <p:sp>
        <p:nvSpPr>
          <p:cNvPr id="19" name="Rounded Rectangle 12">
            <a:extLst>
              <a:ext uri="{FF2B5EF4-FFF2-40B4-BE49-F238E27FC236}">
                <a16:creationId xmlns:a16="http://schemas.microsoft.com/office/drawing/2014/main" id="{C0299FAE-3E25-A0A6-D338-78ED4005CC7C}"/>
              </a:ext>
            </a:extLst>
          </p:cNvPr>
          <p:cNvSpPr/>
          <p:nvPr/>
        </p:nvSpPr>
        <p:spPr>
          <a:xfrm>
            <a:off x="5115556" y="4727620"/>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0" name="Rounded Rectangle 12">
            <a:extLst>
              <a:ext uri="{FF2B5EF4-FFF2-40B4-BE49-F238E27FC236}">
                <a16:creationId xmlns:a16="http://schemas.microsoft.com/office/drawing/2014/main" id="{7E0DFB6F-C4E5-D346-6099-C73E1253DF24}"/>
              </a:ext>
            </a:extLst>
          </p:cNvPr>
          <p:cNvSpPr/>
          <p:nvPr/>
        </p:nvSpPr>
        <p:spPr>
          <a:xfrm>
            <a:off x="5903831" y="4738130"/>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dirty="0">
                <a:solidFill>
                  <a:schemeClr val="tx1"/>
                </a:solidFill>
                <a:latin typeface="Poppins Light" pitchFamily="2" charset="77"/>
                <a:cs typeface="Poppins Light" pitchFamily="2" charset="77"/>
              </a:rPr>
              <a:t>Make unit information accessible and remove the need for off system comms/documentation such as key location and previous refurbishment dates</a:t>
            </a:r>
          </a:p>
        </p:txBody>
      </p:sp>
      <p:sp>
        <p:nvSpPr>
          <p:cNvPr id="21" name="Rounded Rectangle 7">
            <a:extLst>
              <a:ext uri="{FF2B5EF4-FFF2-40B4-BE49-F238E27FC236}">
                <a16:creationId xmlns:a16="http://schemas.microsoft.com/office/drawing/2014/main" id="{7B845498-E87B-C920-28AD-9FE82B54634E}"/>
              </a:ext>
            </a:extLst>
          </p:cNvPr>
          <p:cNvSpPr/>
          <p:nvPr/>
        </p:nvSpPr>
        <p:spPr>
          <a:xfrm>
            <a:off x="442911" y="5661500"/>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2" name="Rounded Rectangle 8">
            <a:extLst>
              <a:ext uri="{FF2B5EF4-FFF2-40B4-BE49-F238E27FC236}">
                <a16:creationId xmlns:a16="http://schemas.microsoft.com/office/drawing/2014/main" id="{E10C3D6B-7A3A-2F97-3069-C1A8354C97AD}"/>
              </a:ext>
            </a:extLst>
          </p:cNvPr>
          <p:cNvSpPr/>
          <p:nvPr/>
        </p:nvSpPr>
        <p:spPr>
          <a:xfrm>
            <a:off x="1304760" y="5661500"/>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solidFill>
                  <a:schemeClr val="bg1"/>
                </a:solidFill>
                <a:latin typeface="Poppins Light" pitchFamily="2" charset="77"/>
                <a:cs typeface="Poppins Light" pitchFamily="2" charset="77"/>
              </a:rPr>
              <a:t>Create logic-based rules </a:t>
            </a:r>
            <a:r>
              <a:rPr lang="en-GB" sz="1200">
                <a:solidFill>
                  <a:schemeClr val="bg1"/>
                </a:solidFill>
                <a:latin typeface="Poppins Light" pitchFamily="2" charset="77"/>
                <a:cs typeface="Poppins Light" pitchFamily="2" charset="77"/>
              </a:rPr>
              <a:t>to reduce the need for clarification and guidance on refurbishment/ sell/ refresh</a:t>
            </a:r>
            <a:endParaRPr kumimoji="0" lang="en-GB" sz="1200" b="1" i="0" u="none" strike="noStrike" kern="1200" cap="none" spc="0" normalizeH="0" baseline="0" noProof="0">
              <a:ln>
                <a:noFill/>
              </a:ln>
              <a:solidFill>
                <a:schemeClr val="bg1"/>
              </a:solidFill>
              <a:effectLst/>
              <a:uLnTx/>
              <a:uFillTx/>
              <a:latin typeface="Poppins Light" pitchFamily="2" charset="77"/>
              <a:ea typeface="+mn-ea"/>
              <a:cs typeface="Poppins Light" pitchFamily="2" charset="77"/>
            </a:endParaRPr>
          </a:p>
        </p:txBody>
      </p:sp>
      <p:sp>
        <p:nvSpPr>
          <p:cNvPr id="23" name="Rounded Rectangle 12">
            <a:extLst>
              <a:ext uri="{FF2B5EF4-FFF2-40B4-BE49-F238E27FC236}">
                <a16:creationId xmlns:a16="http://schemas.microsoft.com/office/drawing/2014/main" id="{20330DAD-374C-3084-C72E-801F6E9E9160}"/>
              </a:ext>
            </a:extLst>
          </p:cNvPr>
          <p:cNvSpPr/>
          <p:nvPr/>
        </p:nvSpPr>
        <p:spPr>
          <a:xfrm>
            <a:off x="5115556" y="5661392"/>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24" name="Rounded Rectangle 12">
            <a:extLst>
              <a:ext uri="{FF2B5EF4-FFF2-40B4-BE49-F238E27FC236}">
                <a16:creationId xmlns:a16="http://schemas.microsoft.com/office/drawing/2014/main" id="{C18F8D2E-4BC8-AC6E-BC11-83D3BEEE10FE}"/>
              </a:ext>
            </a:extLst>
          </p:cNvPr>
          <p:cNvSpPr/>
          <p:nvPr/>
        </p:nvSpPr>
        <p:spPr>
          <a:xfrm>
            <a:off x="5903831" y="5671902"/>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Poppins Light" pitchFamily="2" charset="77"/>
                <a:cs typeface="Poppins Light" pitchFamily="2" charset="77"/>
              </a:rPr>
              <a:t>Rules based on length of time since previous works and properties proactively marked to sell to:</a:t>
            </a:r>
            <a:endPar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rPr>
              <a:t>Reduce time taken to market property</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Poppins Light" pitchFamily="2" charset="77"/>
                <a:cs typeface="Poppins Light" pitchFamily="2" charset="77"/>
              </a:rPr>
              <a:t>Reduce manual steps/ handover points</a:t>
            </a:r>
            <a:endParaRPr kumimoji="0" lang="en-GB" sz="1200" b="0" i="0" u="none" strike="noStrike" kern="1200" cap="none" spc="0" normalizeH="0" baseline="0" noProof="0" dirty="0">
              <a:ln>
                <a:noFill/>
              </a:ln>
              <a:solidFill>
                <a:schemeClr val="tx1"/>
              </a:solidFill>
              <a:effectLst/>
              <a:uLnTx/>
              <a:uFillTx/>
              <a:latin typeface="Poppins Light" pitchFamily="2" charset="77"/>
              <a:ea typeface="+mn-ea"/>
              <a:cs typeface="Poppins Light" pitchFamily="2" charset="77"/>
            </a:endParaRPr>
          </a:p>
        </p:txBody>
      </p:sp>
      <p:sp>
        <p:nvSpPr>
          <p:cNvPr id="25" name="Oval 24">
            <a:extLst>
              <a:ext uri="{FF2B5EF4-FFF2-40B4-BE49-F238E27FC236}">
                <a16:creationId xmlns:a16="http://schemas.microsoft.com/office/drawing/2014/main" id="{56145D18-7D53-A20A-7244-25328AF44BE9}"/>
              </a:ext>
            </a:extLst>
          </p:cNvPr>
          <p:cNvSpPr/>
          <p:nvPr/>
        </p:nvSpPr>
        <p:spPr>
          <a:xfrm>
            <a:off x="636613" y="3096074"/>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1</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6" name="Oval 25">
            <a:extLst>
              <a:ext uri="{FF2B5EF4-FFF2-40B4-BE49-F238E27FC236}">
                <a16:creationId xmlns:a16="http://schemas.microsoft.com/office/drawing/2014/main" id="{95877CDB-232D-DDC9-BDBE-FBE8D42B6E9F}"/>
              </a:ext>
            </a:extLst>
          </p:cNvPr>
          <p:cNvSpPr/>
          <p:nvPr/>
        </p:nvSpPr>
        <p:spPr>
          <a:xfrm>
            <a:off x="636613" y="4033166"/>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2</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7" name="Oval 26">
            <a:extLst>
              <a:ext uri="{FF2B5EF4-FFF2-40B4-BE49-F238E27FC236}">
                <a16:creationId xmlns:a16="http://schemas.microsoft.com/office/drawing/2014/main" id="{D38F0592-E424-29D1-C4F2-3FD9CDF557A5}"/>
              </a:ext>
            </a:extLst>
          </p:cNvPr>
          <p:cNvSpPr/>
          <p:nvPr/>
        </p:nvSpPr>
        <p:spPr>
          <a:xfrm>
            <a:off x="636613" y="4945918"/>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3</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8" name="Oval 27">
            <a:extLst>
              <a:ext uri="{FF2B5EF4-FFF2-40B4-BE49-F238E27FC236}">
                <a16:creationId xmlns:a16="http://schemas.microsoft.com/office/drawing/2014/main" id="{845BF948-B7BB-58AB-9BCA-1BD6AA4B37CC}"/>
              </a:ext>
            </a:extLst>
          </p:cNvPr>
          <p:cNvSpPr/>
          <p:nvPr/>
        </p:nvSpPr>
        <p:spPr>
          <a:xfrm>
            <a:off x="633796" y="5879690"/>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4</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9" name="TextBox 28">
            <a:extLst>
              <a:ext uri="{FF2B5EF4-FFF2-40B4-BE49-F238E27FC236}">
                <a16:creationId xmlns:a16="http://schemas.microsoft.com/office/drawing/2014/main" id="{C217F8E6-B58E-5895-4883-20A310112EF5}"/>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8</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39295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83AC94-ECC7-7E3C-0223-32C94BDE8751}"/>
              </a:ext>
            </a:extLst>
          </p:cNvPr>
          <p:cNvSpPr txBox="1"/>
          <p:nvPr/>
        </p:nvSpPr>
        <p:spPr>
          <a:xfrm>
            <a:off x="10341204" y="849406"/>
            <a:ext cx="8395426" cy="646331"/>
          </a:xfrm>
          <a:prstGeom prst="rect">
            <a:avLst/>
          </a:prstGeom>
          <a:noFill/>
        </p:spPr>
        <p:txBody>
          <a:bodyPr wrap="square">
            <a:spAutoFit/>
          </a:bodyPr>
          <a:lstStyle/>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6" name="TextBox 15">
            <a:extLst>
              <a:ext uri="{FF2B5EF4-FFF2-40B4-BE49-F238E27FC236}">
                <a16:creationId xmlns:a16="http://schemas.microsoft.com/office/drawing/2014/main" id="{51E43E5E-4F46-F489-C9CE-32400D488977}"/>
              </a:ext>
            </a:extLst>
          </p:cNvPr>
          <p:cNvSpPr txBox="1"/>
          <p:nvPr/>
        </p:nvSpPr>
        <p:spPr>
          <a:xfrm>
            <a:off x="314713" y="1489388"/>
            <a:ext cx="9421569" cy="1600438"/>
          </a:xfrm>
          <a:prstGeom prst="rect">
            <a:avLst/>
          </a:prstGeom>
          <a:noFill/>
        </p:spPr>
        <p:txBody>
          <a:bodyPr wrap="square">
            <a:spAutoFit/>
          </a:bodyPr>
          <a:lstStyle/>
          <a:p>
            <a:r>
              <a:rPr lang="en-GB" sz="1400">
                <a:solidFill>
                  <a:schemeClr val="bg1"/>
                </a:solidFill>
                <a:latin typeface="Poppins Light" pitchFamily="2" charset="77"/>
                <a:cs typeface="Poppins Light" pitchFamily="2" charset="77"/>
              </a:rPr>
              <a:t>In order to optimise the Voids process, we recommend structuring inputs and logic, automating</a:t>
            </a:r>
          </a:p>
          <a:p>
            <a:r>
              <a:rPr lang="en-GB" sz="1400">
                <a:solidFill>
                  <a:schemeClr val="bg1"/>
                </a:solidFill>
                <a:latin typeface="Poppins Light" pitchFamily="2" charset="77"/>
                <a:cs typeface="Poppins Light" pitchFamily="2" charset="77"/>
              </a:rPr>
              <a:t>tasks wherever possible:</a:t>
            </a:r>
          </a:p>
          <a:p>
            <a:endParaRPr lang="en-GB" sz="1400">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endParaRPr lang="en-GB" sz="1400" b="1">
              <a:solidFill>
                <a:schemeClr val="bg1"/>
              </a:solidFill>
              <a:latin typeface="Poppins Light" pitchFamily="2" charset="77"/>
              <a:cs typeface="Poppins Light" pitchFamily="2" charset="77"/>
            </a:endParaRPr>
          </a:p>
          <a:p>
            <a:pPr marL="285750" indent="-285750">
              <a:buFont typeface="Arial" panose="020B0604020202020204" pitchFamily="34" charset="0"/>
              <a:buChar char="•"/>
            </a:pPr>
            <a:endParaRPr lang="en-GB" sz="1400">
              <a:solidFill>
                <a:schemeClr val="bg1"/>
              </a:solidFill>
              <a:latin typeface="Poppins Light" pitchFamily="2" charset="77"/>
              <a:cs typeface="Poppins Light" pitchFamily="2" charset="77"/>
            </a:endParaRPr>
          </a:p>
        </p:txBody>
      </p:sp>
      <p:pic>
        <p:nvPicPr>
          <p:cNvPr id="17" name="Graphic 16">
            <a:extLst>
              <a:ext uri="{FF2B5EF4-FFF2-40B4-BE49-F238E27FC236}">
                <a16:creationId xmlns:a16="http://schemas.microsoft.com/office/drawing/2014/main" id="{30CD9FE3-EFFB-F1DE-382B-A4FF306DC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1485" y="276808"/>
            <a:ext cx="447675" cy="762000"/>
          </a:xfrm>
          <a:prstGeom prst="rect">
            <a:avLst/>
          </a:prstGeom>
        </p:spPr>
      </p:pic>
      <p:sp>
        <p:nvSpPr>
          <p:cNvPr id="3" name="Rounded Rectangle 8">
            <a:extLst>
              <a:ext uri="{FF2B5EF4-FFF2-40B4-BE49-F238E27FC236}">
                <a16:creationId xmlns:a16="http://schemas.microsoft.com/office/drawing/2014/main" id="{A4873767-425D-F0F1-1D51-DD16BAD4FEDE}"/>
              </a:ext>
            </a:extLst>
          </p:cNvPr>
          <p:cNvSpPr/>
          <p:nvPr/>
        </p:nvSpPr>
        <p:spPr>
          <a:xfrm>
            <a:off x="3188550" y="2147915"/>
            <a:ext cx="2556000" cy="540000"/>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buAutoNum type="arabicPeriod"/>
              <a:defRPr/>
            </a:pPr>
            <a:endParaRPr lang="en-US" sz="1400" b="1">
              <a:solidFill>
                <a:srgbClr val="FFFFFF"/>
              </a:solidFill>
              <a:latin typeface="Poppins Light" pitchFamily="2" charset="77"/>
              <a:cs typeface="Poppins Light" pitchFamily="2" charset="77"/>
            </a:endParaRPr>
          </a:p>
          <a:p>
            <a:pPr algn="ctr">
              <a:defRPr/>
            </a:pPr>
            <a:r>
              <a:rPr lang="en-US" sz="1400" b="1">
                <a:solidFill>
                  <a:schemeClr val="bg1"/>
                </a:solidFill>
                <a:latin typeface="Poppins Light" pitchFamily="2" charset="77"/>
                <a:cs typeface="Poppins Light" pitchFamily="2" charset="77"/>
              </a:rPr>
              <a:t>automated</a:t>
            </a:r>
          </a:p>
          <a:p>
            <a:pPr marL="342900" lvl="0" indent="-342900" algn="ctr">
              <a:buAutoNum type="arabicPeriod"/>
              <a:defRPr/>
            </a:pPr>
            <a:endParaRPr lang="en-US" sz="1400" b="1">
              <a:solidFill>
                <a:srgbClr val="FFFFFF"/>
              </a:solidFill>
              <a:latin typeface="Poppins Light" pitchFamily="2" charset="77"/>
              <a:cs typeface="Poppins Light" pitchFamily="2" charset="77"/>
            </a:endParaRPr>
          </a:p>
        </p:txBody>
      </p:sp>
      <p:sp>
        <p:nvSpPr>
          <p:cNvPr id="5" name="Rounded Rectangle 48">
            <a:extLst>
              <a:ext uri="{FF2B5EF4-FFF2-40B4-BE49-F238E27FC236}">
                <a16:creationId xmlns:a16="http://schemas.microsoft.com/office/drawing/2014/main" id="{CF70CD2C-C249-C596-B936-908BBBD2D449}"/>
              </a:ext>
            </a:extLst>
          </p:cNvPr>
          <p:cNvSpPr/>
          <p:nvPr/>
        </p:nvSpPr>
        <p:spPr>
          <a:xfrm>
            <a:off x="425832"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Poppins Light" pitchFamily="2" charset="77"/>
                <a:cs typeface="Poppins Light" pitchFamily="2" charset="77"/>
              </a:rPr>
              <a:t>optimised &amp; standardised</a:t>
            </a:r>
          </a:p>
        </p:txBody>
      </p:sp>
      <p:sp>
        <p:nvSpPr>
          <p:cNvPr id="6" name="Rounded Rectangle 50">
            <a:extLst>
              <a:ext uri="{FF2B5EF4-FFF2-40B4-BE49-F238E27FC236}">
                <a16:creationId xmlns:a16="http://schemas.microsoft.com/office/drawing/2014/main" id="{8CE756E1-A0BB-F575-B986-F4C2F325348C}"/>
              </a:ext>
            </a:extLst>
          </p:cNvPr>
          <p:cNvSpPr/>
          <p:nvPr/>
        </p:nvSpPr>
        <p:spPr>
          <a:xfrm>
            <a:off x="5951268" y="2147915"/>
            <a:ext cx="2556000" cy="540000"/>
          </a:xfrm>
          <a:prstGeom prst="roundRect">
            <a:avLst>
              <a:gd name="adj" fmla="val 10251"/>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Poppins Light" pitchFamily="2" charset="77"/>
                <a:cs typeface="Poppins Light" pitchFamily="2" charset="77"/>
              </a:rPr>
              <a:t>transparent</a:t>
            </a:r>
          </a:p>
        </p:txBody>
      </p:sp>
      <p:sp>
        <p:nvSpPr>
          <p:cNvPr id="9" name="Title 1">
            <a:extLst>
              <a:ext uri="{FF2B5EF4-FFF2-40B4-BE49-F238E27FC236}">
                <a16:creationId xmlns:a16="http://schemas.microsoft.com/office/drawing/2014/main" id="{98D94097-4BDD-ED64-7C46-364DC30488E2}"/>
              </a:ext>
            </a:extLst>
          </p:cNvPr>
          <p:cNvSpPr txBox="1">
            <a:spLocks/>
          </p:cNvSpPr>
          <p:nvPr/>
        </p:nvSpPr>
        <p:spPr>
          <a:xfrm>
            <a:off x="830262" y="498923"/>
            <a:ext cx="10531475" cy="768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Poppins Semi bold"/>
              </a:rPr>
              <a:t>High-level briefing</a:t>
            </a:r>
            <a:endParaRPr lang="en-GB" b="1">
              <a:solidFill>
                <a:schemeClr val="bg1"/>
              </a:solidFill>
              <a:latin typeface="Poppins Semi bold"/>
            </a:endParaRPr>
          </a:p>
        </p:txBody>
      </p:sp>
      <p:sp>
        <p:nvSpPr>
          <p:cNvPr id="2" name="Rounded Rectangle 7">
            <a:extLst>
              <a:ext uri="{FF2B5EF4-FFF2-40B4-BE49-F238E27FC236}">
                <a16:creationId xmlns:a16="http://schemas.microsoft.com/office/drawing/2014/main" id="{3CFE93AD-917B-987C-14A5-F280B1FDBEC7}"/>
              </a:ext>
            </a:extLst>
          </p:cNvPr>
          <p:cNvSpPr/>
          <p:nvPr/>
        </p:nvSpPr>
        <p:spPr>
          <a:xfrm>
            <a:off x="442911" y="2863949"/>
            <a:ext cx="755267"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7" name="Rounded Rectangle 8">
            <a:extLst>
              <a:ext uri="{FF2B5EF4-FFF2-40B4-BE49-F238E27FC236}">
                <a16:creationId xmlns:a16="http://schemas.microsoft.com/office/drawing/2014/main" id="{26F8C2DE-AD71-8558-9C27-0685E0E1C237}"/>
              </a:ext>
            </a:extLst>
          </p:cNvPr>
          <p:cNvSpPr/>
          <p:nvPr/>
        </p:nvSpPr>
        <p:spPr>
          <a:xfrm>
            <a:off x="1304760" y="2863949"/>
            <a:ext cx="3655664" cy="792001"/>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a:solidFill>
                  <a:schemeClr val="bg1"/>
                </a:solidFill>
                <a:latin typeface="Poppins Light" pitchFamily="2" charset="77"/>
                <a:cs typeface="Poppins Light" pitchFamily="2" charset="77"/>
              </a:rPr>
              <a:t>Utilise customer facing technology </a:t>
            </a:r>
            <a:r>
              <a:rPr lang="en-GB" sz="1200">
                <a:solidFill>
                  <a:schemeClr val="bg1"/>
                </a:solidFill>
                <a:latin typeface="Poppins Light" pitchFamily="2" charset="77"/>
                <a:cs typeface="Poppins Light" pitchFamily="2" charset="77"/>
              </a:rPr>
              <a:t>to automate deposit returns/ compliance documentation required on move in</a:t>
            </a:r>
            <a:endParaRPr kumimoji="0" lang="en-GB" sz="1200" i="0" u="none" strike="noStrike" kern="1200" cap="none" spc="0" normalizeH="0" baseline="0" noProof="0">
              <a:ln>
                <a:noFill/>
              </a:ln>
              <a:solidFill>
                <a:schemeClr val="bg1"/>
              </a:solidFill>
              <a:effectLst/>
              <a:uLnTx/>
              <a:uFillTx/>
              <a:latin typeface="Poppins Light" pitchFamily="2" charset="77"/>
              <a:ea typeface="+mn-ea"/>
              <a:cs typeface="Poppins Light" pitchFamily="2" charset="77"/>
            </a:endParaRPr>
          </a:p>
        </p:txBody>
      </p:sp>
      <p:sp>
        <p:nvSpPr>
          <p:cNvPr id="8" name="Rounded Rectangle 12">
            <a:extLst>
              <a:ext uri="{FF2B5EF4-FFF2-40B4-BE49-F238E27FC236}">
                <a16:creationId xmlns:a16="http://schemas.microsoft.com/office/drawing/2014/main" id="{820B8FCE-39AA-2ED6-CA5D-CD5370B670AD}"/>
              </a:ext>
            </a:extLst>
          </p:cNvPr>
          <p:cNvSpPr/>
          <p:nvPr/>
        </p:nvSpPr>
        <p:spPr>
          <a:xfrm>
            <a:off x="5115556" y="2863841"/>
            <a:ext cx="676460"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0" name="Rounded Rectangle 12">
            <a:extLst>
              <a:ext uri="{FF2B5EF4-FFF2-40B4-BE49-F238E27FC236}">
                <a16:creationId xmlns:a16="http://schemas.microsoft.com/office/drawing/2014/main" id="{70F4D037-3D8A-68D8-244E-EFDB7A1552B6}"/>
              </a:ext>
            </a:extLst>
          </p:cNvPr>
          <p:cNvSpPr/>
          <p:nvPr/>
        </p:nvSpPr>
        <p:spPr>
          <a:xfrm>
            <a:off x="5903831" y="2874351"/>
            <a:ext cx="5025329" cy="779690"/>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Centralises communications/updates &amp; reduces emails</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Light" pitchFamily="2" charset="77"/>
                <a:cs typeface="Poppins Light" pitchFamily="2" charset="77"/>
              </a:rPr>
              <a:t>Improves customer experience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Reduce</a:t>
            </a:r>
            <a:r>
              <a:rPr lang="en-GB" sz="1200">
                <a:solidFill>
                  <a:schemeClr val="tx1"/>
                </a:solidFill>
                <a:latin typeface="Poppins Light" pitchFamily="2" charset="77"/>
                <a:cs typeface="Poppins Light" pitchFamily="2" charset="77"/>
              </a:rPr>
              <a:t> documentation creation/ handling </a:t>
            </a:r>
            <a:endParaRPr kumimoji="0" lang="en-GB" sz="1200" b="0"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1" name="Rounded Rectangle 7">
            <a:extLst>
              <a:ext uri="{FF2B5EF4-FFF2-40B4-BE49-F238E27FC236}">
                <a16:creationId xmlns:a16="http://schemas.microsoft.com/office/drawing/2014/main" id="{F625A4CB-86A7-647A-A734-1FBEB2301817}"/>
              </a:ext>
            </a:extLst>
          </p:cNvPr>
          <p:cNvSpPr/>
          <p:nvPr/>
        </p:nvSpPr>
        <p:spPr>
          <a:xfrm>
            <a:off x="442911" y="3804466"/>
            <a:ext cx="755267" cy="1118268"/>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2" name="Rounded Rectangle 8">
            <a:extLst>
              <a:ext uri="{FF2B5EF4-FFF2-40B4-BE49-F238E27FC236}">
                <a16:creationId xmlns:a16="http://schemas.microsoft.com/office/drawing/2014/main" id="{94D326CE-481D-3B73-7291-81EC5E3BDD4A}"/>
              </a:ext>
            </a:extLst>
          </p:cNvPr>
          <p:cNvSpPr/>
          <p:nvPr/>
        </p:nvSpPr>
        <p:spPr>
          <a:xfrm>
            <a:off x="1304760" y="3804466"/>
            <a:ext cx="3655664" cy="1128778"/>
          </a:xfrm>
          <a:prstGeom prst="roundRect">
            <a:avLst>
              <a:gd name="adj" fmla="val 1025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GB" sz="1200" b="1">
                <a:solidFill>
                  <a:schemeClr val="bg1"/>
                </a:solidFill>
                <a:latin typeface="Poppins Light" pitchFamily="2" charset="77"/>
                <a:cs typeface="Poppins Light" pitchFamily="2" charset="77"/>
              </a:rPr>
              <a:t>Automate any data input/ collection </a:t>
            </a:r>
            <a:r>
              <a:rPr lang="en-GB" sz="1200">
                <a:solidFill>
                  <a:schemeClr val="bg1"/>
                </a:solidFill>
                <a:latin typeface="Poppins Light" pitchFamily="2" charset="77"/>
                <a:cs typeface="Poppins Light" pitchFamily="2" charset="77"/>
              </a:rPr>
              <a:t>to third party systems and portals such as tenancy deposit, utilities, council tax, inventory hive</a:t>
            </a:r>
          </a:p>
        </p:txBody>
      </p:sp>
      <p:sp>
        <p:nvSpPr>
          <p:cNvPr id="13" name="Rounded Rectangle 12">
            <a:extLst>
              <a:ext uri="{FF2B5EF4-FFF2-40B4-BE49-F238E27FC236}">
                <a16:creationId xmlns:a16="http://schemas.microsoft.com/office/drawing/2014/main" id="{E18A27DC-4CF9-E40F-5F9F-17B30614CD1D}"/>
              </a:ext>
            </a:extLst>
          </p:cNvPr>
          <p:cNvSpPr/>
          <p:nvPr/>
        </p:nvSpPr>
        <p:spPr>
          <a:xfrm>
            <a:off x="5115556" y="3804358"/>
            <a:ext cx="676460" cy="1118376"/>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Why?</a:t>
            </a:r>
            <a:endParaRPr kumimoji="0" lang="en-GB" sz="1200" b="1"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endParaRPr>
          </a:p>
        </p:txBody>
      </p:sp>
      <p:sp>
        <p:nvSpPr>
          <p:cNvPr id="14" name="Rounded Rectangle 12">
            <a:extLst>
              <a:ext uri="{FF2B5EF4-FFF2-40B4-BE49-F238E27FC236}">
                <a16:creationId xmlns:a16="http://schemas.microsoft.com/office/drawing/2014/main" id="{7C7B540B-3B59-9B7C-8F14-48208D573969}"/>
              </a:ext>
            </a:extLst>
          </p:cNvPr>
          <p:cNvSpPr/>
          <p:nvPr/>
        </p:nvSpPr>
        <p:spPr>
          <a:xfrm>
            <a:off x="5903831" y="3814868"/>
            <a:ext cx="5025329" cy="1118376"/>
          </a:xfrm>
          <a:prstGeom prst="roundRect">
            <a:avLst>
              <a:gd name="adj" fmla="val 10251"/>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Light" pitchFamily="2" charset="77"/>
                <a:ea typeface="+mn-ea"/>
                <a:cs typeface="Poppins Light" pitchFamily="2" charset="77"/>
              </a:rPr>
              <a:t>Reduce number of manual steps</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Light" pitchFamily="2" charset="77"/>
                <a:cs typeface="Poppins Light" pitchFamily="2" charset="77"/>
              </a:rPr>
              <a:t>Reduce handover points between systems and the time taken to navigate/ transfer information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Light" pitchFamily="2" charset="77"/>
                <a:cs typeface="Poppins Light" pitchFamily="2" charset="77"/>
              </a:rPr>
              <a:t>Reduces delays/ downstream information gaps &amp; frustration</a:t>
            </a:r>
          </a:p>
        </p:txBody>
      </p:sp>
      <p:sp>
        <p:nvSpPr>
          <p:cNvPr id="25" name="Oval 24">
            <a:extLst>
              <a:ext uri="{FF2B5EF4-FFF2-40B4-BE49-F238E27FC236}">
                <a16:creationId xmlns:a16="http://schemas.microsoft.com/office/drawing/2014/main" id="{56145D18-7D53-A20A-7244-25328AF44BE9}"/>
              </a:ext>
            </a:extLst>
          </p:cNvPr>
          <p:cNvSpPr/>
          <p:nvPr/>
        </p:nvSpPr>
        <p:spPr>
          <a:xfrm>
            <a:off x="636613" y="3096074"/>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Poppins" panose="00000500000000000000" pitchFamily="2" charset="0"/>
                <a:cs typeface="Poppins" panose="00000500000000000000" pitchFamily="2" charset="0"/>
              </a:rPr>
              <a:t>5</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26" name="Oval 25">
            <a:extLst>
              <a:ext uri="{FF2B5EF4-FFF2-40B4-BE49-F238E27FC236}">
                <a16:creationId xmlns:a16="http://schemas.microsoft.com/office/drawing/2014/main" id="{95877CDB-232D-DDC9-BDBE-FBE8D42B6E9F}"/>
              </a:ext>
            </a:extLst>
          </p:cNvPr>
          <p:cNvSpPr/>
          <p:nvPr/>
        </p:nvSpPr>
        <p:spPr>
          <a:xfrm>
            <a:off x="636613" y="4157345"/>
            <a:ext cx="367862" cy="3430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rPr>
              <a:t>6</a:t>
            </a:r>
            <a:endParaRPr kumimoji="0" lang="en-GB" sz="1200" b="0" i="0" u="none" strike="noStrike" kern="1200" cap="none" spc="0" normalizeH="0" baseline="0" noProof="0">
              <a:ln>
                <a:noFill/>
              </a:ln>
              <a:solidFill>
                <a:schemeClr val="tx1"/>
              </a:solidFill>
              <a:effectLst/>
              <a:uLnTx/>
              <a:uFillTx/>
              <a:latin typeface="Poppins" panose="00000500000000000000" pitchFamily="2" charset="0"/>
              <a:ea typeface="+mn-ea"/>
              <a:cs typeface="Poppins" panose="00000500000000000000" pitchFamily="2" charset="0"/>
            </a:endParaRPr>
          </a:p>
        </p:txBody>
      </p:sp>
      <p:sp>
        <p:nvSpPr>
          <p:cNvPr id="15" name="TextBox 14">
            <a:extLst>
              <a:ext uri="{FF2B5EF4-FFF2-40B4-BE49-F238E27FC236}">
                <a16:creationId xmlns:a16="http://schemas.microsoft.com/office/drawing/2014/main" id="{C041CAC6-CD4D-00A8-43CC-CFFF02DBF5BD}"/>
              </a:ext>
            </a:extLst>
          </p:cNvPr>
          <p:cNvSpPr txBox="1"/>
          <p:nvPr/>
        </p:nvSpPr>
        <p:spPr>
          <a:xfrm>
            <a:off x="11103695" y="6538754"/>
            <a:ext cx="808186" cy="153888"/>
          </a:xfrm>
          <a:prstGeom prst="rect">
            <a:avLst/>
          </a:prstGeom>
          <a:noFill/>
        </p:spPr>
        <p:txBody>
          <a:bodyPr wrap="square" lIns="0" tIns="0" rIns="0" bIns="0" rtlCol="0">
            <a:spAutoFit/>
          </a:bodyPr>
          <a:lstStyle/>
          <a:p>
            <a:pPr algn="r">
              <a:defRPr/>
            </a:pPr>
            <a:fld id="{13EC680B-8C47-3C4C-8556-91E2624BD157}" type="slidenum">
              <a:rPr lang="en-US" sz="1000" b="1" smtClean="0">
                <a:solidFill>
                  <a:srgbClr val="FFFFFF"/>
                </a:solidFill>
                <a:latin typeface="Century Gothic" panose="020B0502020202020204" pitchFamily="34" charset="0"/>
              </a:rPr>
              <a:pPr algn="r">
                <a:defRPr/>
              </a:pPr>
              <a:t>9</a:t>
            </a:fld>
            <a:endParaRPr lang="en-US" sz="1000" b="1">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269022348"/>
      </p:ext>
    </p:extLst>
  </p:cSld>
  <p:clrMapOvr>
    <a:masterClrMapping/>
  </p:clrMapOvr>
</p:sld>
</file>

<file path=ppt/theme/theme1.xml><?xml version="1.0" encoding="utf-8"?>
<a:theme xmlns:a="http://schemas.openxmlformats.org/drawingml/2006/main" name="3_Office Theme">
  <a:themeElements>
    <a:clrScheme name="embracent">
      <a:dk1>
        <a:srgbClr val="0F0C32"/>
      </a:dk1>
      <a:lt1>
        <a:srgbClr val="FFFFFF"/>
      </a:lt1>
      <a:dk2>
        <a:srgbClr val="FFFFFF"/>
      </a:dk2>
      <a:lt2>
        <a:srgbClr val="E7E6E6"/>
      </a:lt2>
      <a:accent1>
        <a:srgbClr val="0000E1"/>
      </a:accent1>
      <a:accent2>
        <a:srgbClr val="28BEF0"/>
      </a:accent2>
      <a:accent3>
        <a:srgbClr val="00AA78"/>
      </a:accent3>
      <a:accent4>
        <a:srgbClr val="7D2CDC"/>
      </a:accent4>
      <a:accent5>
        <a:srgbClr val="EB5096"/>
      </a:accent5>
      <a:accent6>
        <a:srgbClr val="F5A232"/>
      </a:accent6>
      <a:hlink>
        <a:srgbClr val="0000E1"/>
      </a:hlink>
      <a:folHlink>
        <a:srgbClr val="7D2CD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embracent Colours">
      <a:dk1>
        <a:srgbClr val="0F0C32"/>
      </a:dk1>
      <a:lt1>
        <a:srgbClr val="FFFFFF"/>
      </a:lt1>
      <a:dk2>
        <a:srgbClr val="0000E1"/>
      </a:dk2>
      <a:lt2>
        <a:srgbClr val="FFDC50"/>
      </a:lt2>
      <a:accent1>
        <a:srgbClr val="7D2CDC"/>
      </a:accent1>
      <a:accent2>
        <a:srgbClr val="EB5096"/>
      </a:accent2>
      <a:accent3>
        <a:srgbClr val="28BEF0"/>
      </a:accent3>
      <a:accent4>
        <a:srgbClr val="00AA78"/>
      </a:accent4>
      <a:accent5>
        <a:srgbClr val="5B9BD5"/>
      </a:accent5>
      <a:accent6>
        <a:srgbClr val="FF9937"/>
      </a:accent6>
      <a:hlink>
        <a:srgbClr val="0000E1"/>
      </a:hlink>
      <a:folHlink>
        <a:srgbClr val="7D2C68"/>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 id="{DB1670D1-CC2A-1F47-B840-E5A8B7479C89}" vid="{B06AEEDE-9BF5-5D42-B6F8-D360681C69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ECD790E-1C76-408D-A820-1F94C72FA4E1}">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ffbd5dc-7a64-4097-8396-87f6c90b212f">
      <Value>6</Value>
      <Value>11</Value>
      <Value>1</Value>
    </TaxCatchAll>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Custom Software</TermName>
          <TermId xmlns="http://schemas.microsoft.com/office/infopath/2007/PartnerControls">cecfb662-fc63-4c9e-b6e4-2e3797fe6f4f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General Information</TermName>
          <TermId xmlns="http://schemas.microsoft.com/office/infopath/2007/PartnerControls">daa73be0-193e-45ef-b7b0-ef595ceacf72</TermId>
        </TermInfo>
      </Terms>
    </k6ebf865df8440b3a55c1aa81c9bae7c>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Grainger PLC</TermName>
          <TermId xmlns="http://schemas.microsoft.com/office/infopath/2007/PartnerControls">a74f1cb5-e995-4f9e-8521-6d52e2c6bf08</TermId>
        </TermInfo>
      </Terms>
    </ica44df5449d49f98766f83f0bd254a7>
    <f0dc22cb723843c1bfbb2e8bcc9db6e4 xmlns="1ffbd5dc-7a64-4097-8396-87f6c90b212f">
      <Terms xmlns="http://schemas.microsoft.com/office/infopath/2007/PartnerControls"/>
    </f0dc22cb723843c1bfbb2e8bcc9db6e4>
  </documentManagement>
</p:properties>
</file>

<file path=customXml/item3.xml><?xml version="1.0" encoding="utf-8"?>
<?mso-contentType ?>
<SharedContentType xmlns="Microsoft.SharePoint.Taxonomy.ContentTypeSync" SourceId="5676dd91-060c-4b71-810a-dbdca5582071" ContentTypeId="0x010100B16301FA1C2D5E4DB9305F31D037531D020703" PreviousValue="false"/>
</file>

<file path=customXml/item4.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D831DF-538C-420E-94E3-187AEB65F80C}">
  <ds:schemaRefs>
    <ds:schemaRef ds:uri="http://schemas.microsoft.com/sharepoint/v3/contenttype/forms"/>
  </ds:schemaRefs>
</ds:datastoreItem>
</file>

<file path=customXml/itemProps2.xml><?xml version="1.0" encoding="utf-8"?>
<ds:datastoreItem xmlns:ds="http://schemas.openxmlformats.org/officeDocument/2006/customXml" ds:itemID="{0CE658C1-8FC9-49AC-84B9-FA0A371DF20B}">
  <ds:schemaRefs>
    <ds:schemaRef ds:uri="http://www.w3.org/XML/1998/namespace"/>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1ffbd5dc-7a64-4097-8396-87f6c90b212f"/>
    <ds:schemaRef ds:uri="http://purl.org/dc/dcmitype/"/>
  </ds:schemaRefs>
</ds:datastoreItem>
</file>

<file path=customXml/itemProps3.xml><?xml version="1.0" encoding="utf-8"?>
<ds:datastoreItem xmlns:ds="http://schemas.openxmlformats.org/officeDocument/2006/customXml" ds:itemID="{6704DFDD-FF62-4708-BDCE-4C5C435C4136}">
  <ds:schemaRefs>
    <ds:schemaRef ds:uri="Microsoft.SharePoint.Taxonomy.ContentTypeSync"/>
  </ds:schemaRefs>
</ds:datastoreItem>
</file>

<file path=customXml/itemProps4.xml><?xml version="1.0" encoding="utf-8"?>
<ds:datastoreItem xmlns:ds="http://schemas.openxmlformats.org/officeDocument/2006/customXml" ds:itemID="{1AAEEB7A-02DD-4C89-B406-083D7A1D47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fbd5dc-7a64-4097-8396-87f6c90b21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700</TotalTime>
  <Words>14693</Words>
  <Application>Microsoft Office PowerPoint</Application>
  <PresentationFormat>Widescreen</PresentationFormat>
  <Paragraphs>2108</Paragraphs>
  <Slides>72</Slides>
  <Notes>18</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3_Office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High-level briefing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process with different ways of working</vt:lpstr>
      <vt:lpstr>Off System Working</vt:lpstr>
      <vt:lpstr>Refurbishment Variation (1 of 2)</vt:lpstr>
      <vt:lpstr>Contractor Engagement Variation (2 of 2)</vt:lpstr>
      <vt:lpstr>Asset Mgt Variation</vt:lpstr>
      <vt:lpstr>Inventory Variation</vt:lpstr>
      <vt:lpstr>Functions and locations use different systems</vt:lpstr>
      <vt:lpstr>15+ handover points during expected vacancy</vt:lpstr>
      <vt:lpstr>Manual steps taken during expected vacancy</vt:lpstr>
      <vt:lpstr>Delays on reletting properties</vt:lpstr>
      <vt:lpstr>10+ handover points during move out</vt:lpstr>
      <vt:lpstr>Manual steps taken during move out</vt:lpstr>
      <vt:lpstr>3+ handover points during deposit return</vt:lpstr>
      <vt:lpstr>Manual steps taken during deposit return</vt:lpstr>
      <vt:lpstr>4+ handover points during move in</vt:lpstr>
      <vt:lpstr>Manual steps taken during move in</vt:lpstr>
      <vt:lpstr>People process items differently</vt:lpstr>
      <vt:lpstr>There are many system limitation perceptions</vt:lpstr>
      <vt:lpstr>Current landscape may not be utilised to full potential</vt:lpstr>
      <vt:lpstr>Data Gaps can often be a result of other challenges</vt:lpstr>
      <vt:lpstr>SWOT Analysis</vt:lpstr>
      <vt:lpstr>PowerPoint Presentation</vt:lpstr>
      <vt:lpstr>Discovery Methodology</vt:lpstr>
      <vt:lpstr>Process Mapping - Key</vt:lpstr>
      <vt:lpstr>Process Metrics (1 of 3) :</vt:lpstr>
      <vt:lpstr>Process Metrics (2 of 3):</vt:lpstr>
      <vt:lpstr>Process Metrics (3 of 3):</vt:lpstr>
      <vt:lpstr>Challenges by function</vt:lpstr>
      <vt:lpstr>Interview Detail – Verbatim &amp; Metrics</vt:lpstr>
      <vt:lpstr>Verbatim – Portfolio Managers (PRS)</vt:lpstr>
      <vt:lpstr>Verbatim – Property Managers (BTR)</vt:lpstr>
      <vt:lpstr>Metrics – Property Managers (BTR)</vt:lpstr>
      <vt:lpstr>Verbatim – Customer Service Desk (PRS - stabilised only) </vt:lpstr>
      <vt:lpstr>Verbatim – Finance </vt:lpstr>
      <vt:lpstr>Metrics – Finance</vt:lpstr>
      <vt:lpstr>Verbatim – Asset Mgt</vt:lpstr>
      <vt:lpstr>Metrics – Asset Mgt</vt:lpstr>
      <vt:lpstr>Verbatim – Refurbishment</vt:lpstr>
      <vt:lpstr>Metrics – Refurbishment</vt:lpstr>
      <vt:lpstr>Verbatim – Lettings</vt:lpstr>
      <vt:lpstr>Verbatim – TPT</vt:lpstr>
      <vt:lpstr>Verbatim – Procurement</vt:lpstr>
      <vt:lpstr>Process Excellence Assessment (1 of 3)</vt:lpstr>
      <vt:lpstr>Process Excellence Assessment (2 of 3)</vt:lpstr>
      <vt:lpstr>Process Excellence Assessment (3 of 3)</vt:lpstr>
      <vt:lpstr>Process Understanding (1 of 3)</vt:lpstr>
      <vt:lpstr>Process Understanding (2 of 3)</vt:lpstr>
      <vt:lpstr>Process Understanding (3 of 3)</vt:lpstr>
      <vt:lpstr>Customer Experience (1 of 2)</vt:lpstr>
      <vt:lpstr>Customer Experience (2 of 2)</vt:lpstr>
      <vt:lpstr>Process Efficiency</vt:lpstr>
      <vt:lpstr>People &amp; Culture (1 of 2) Engaged and enthusiastic improvement initiatives through an established process  excellence culture </vt:lpstr>
      <vt:lpstr>People &amp; Culture (2 of 2) Engaged and enthusiastic improvement initiatives through an established process  excellence culture </vt:lpstr>
      <vt:lpstr>Continuous Improvement (1 of 2) Continual evolution of processes through incremental and breakthrough improvements </vt:lpstr>
      <vt:lpstr>Continuous Improvement (2 of 2) Continual evolution of processes through incremental and breakthrough improvements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Chris Beeley</dc:creator>
  <cp:keywords/>
  <dc:description/>
  <cp:lastModifiedBy>Nikki Papenfus</cp:lastModifiedBy>
  <cp:revision>9</cp:revision>
  <cp:lastPrinted>2022-03-30T08:26:20Z</cp:lastPrinted>
  <dcterms:created xsi:type="dcterms:W3CDTF">2021-09-29T12:42:57Z</dcterms:created>
  <dcterms:modified xsi:type="dcterms:W3CDTF">2025-08-20T08:45:04Z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0x010100B16301FA1C2D5E4DB9305F31D037531D02070300B4E123A7400DE24C83BA9D1BFCD12C10</vt:lpwstr>
  </property>
  <property fmtid="{D5CDD505-2E9C-101B-9397-08002B2CF9AE}" pid="3" name="MediaServiceImageTags">
    <vt:lpwstr/>
  </property>
  <property fmtid="{D5CDD505-2E9C-101B-9397-08002B2CF9AE}" pid="4" name="Project Document Type">
    <vt:lpwstr>11;#General Information|daa73be0-193e-45ef-b7b0-ef595ceacf72</vt:lpwstr>
  </property>
  <property fmtid="{D5CDD505-2E9C-101B-9397-08002B2CF9AE}" pid="5" name="Client">
    <vt:lpwstr>6;#Grainger PLC|a74f1cb5-e995-4f9e-8521-6d52e2c6bf08</vt:lpwstr>
  </property>
  <property fmtid="{D5CDD505-2E9C-101B-9397-08002B2CF9AE}" pid="6" name="Division">
    <vt:lpwstr>1;#Custom Software|cecfb662-fc63-4c9e-b6e4-2e3797fe6f4f</vt:lpwstr>
  </property>
  <property fmtid="{D5CDD505-2E9C-101B-9397-08002B2CF9AE}" pid="7" name="Prospective_x0020_Client">
    <vt:lpwstr/>
  </property>
  <property fmtid="{D5CDD505-2E9C-101B-9397-08002B2CF9AE}" pid="8" name="Prospective Client">
    <vt:lpwstr/>
  </property>
  <property fmtid="{D5CDD505-2E9C-101B-9397-08002B2CF9AE}" pid="9" name="xd_ProgID">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Client_x0020_Project">
    <vt:lpwstr/>
  </property>
  <property fmtid="{D5CDD505-2E9C-101B-9397-08002B2CF9AE}" pid="14" name="TriggerFlowInfo">
    <vt:lpwstr/>
  </property>
  <property fmtid="{D5CDD505-2E9C-101B-9397-08002B2CF9AE}" pid="15" name="Client Project">
    <vt:lpwstr/>
  </property>
  <property fmtid="{D5CDD505-2E9C-101B-9397-08002B2CF9AE}" pid="16" name="xd_Signature">
    <vt:lpwstr/>
  </property>
  <property fmtid="{D5CDD505-2E9C-101B-9397-08002B2CF9AE}" pid="17" name="SharedWithUsers">
    <vt:lpwstr>133;#Dave Sheppard</vt:lpwstr>
  </property>
  <property fmtid="{D5CDD505-2E9C-101B-9397-08002B2CF9AE}" pid="18" name="lcf76f155ced4ddcb4097134ff3c332f">
    <vt:lpwstr/>
  </property>
  <property fmtid="{D5CDD505-2E9C-101B-9397-08002B2CF9AE}" pid="19" name="Project_x0020_Document_x0020_Type">
    <vt:lpwstr>11;#General Information|daa73be0-193e-45ef-b7b0-ef595ceacf72</vt:lpwstr>
  </property>
</Properties>
</file>